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57" r:id="rId6"/>
    <p:sldId id="258" r:id="rId7"/>
    <p:sldId id="260" r:id="rId8"/>
    <p:sldId id="265" r:id="rId9"/>
    <p:sldId id="263" r:id="rId10"/>
    <p:sldId id="264" r:id="rId11"/>
    <p:sldId id="266" r:id="rId12"/>
    <p:sldId id="267" r:id="rId13"/>
  </p:sldIdLst>
  <p:sldSz cx="12192000" cy="6858000"/>
  <p:notesSz cx="9313863" cy="7027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SFO\Documents\2022%20Budget%20Highligh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REVENUE</a:t>
            </a:r>
          </a:p>
        </c:rich>
      </c:tx>
      <c:layout>
        <c:manualLayout>
          <c:xMode val="edge"/>
          <c:yMode val="edge"/>
          <c:x val="0.4200514980537613"/>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18817965035128656"/>
          <c:y val="0.83971227920834224"/>
          <c:w val="0.44131762721276602"/>
          <c:h val="9.902648532569792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527777777777778"/>
          <c:y val="0.16911854768153978"/>
          <c:w val="0.81388888888888888"/>
          <c:h val="0.57479476523767858"/>
        </c:manualLayout>
      </c:layout>
      <c:pie3DChart>
        <c:varyColors val="1"/>
        <c:ser>
          <c:idx val="0"/>
          <c:order val="0"/>
          <c:dPt>
            <c:idx val="0"/>
            <c:bubble3D val="0"/>
            <c:spPr>
              <a:solidFill>
                <a:schemeClr val="accent4">
                  <a:lumMod val="60000"/>
                  <a:lumOff val="4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150E-408E-B34A-547F3BABA26D}"/>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150E-408E-B34A-547F3BABA26D}"/>
              </c:ext>
            </c:extLst>
          </c:dPt>
          <c:dPt>
            <c:idx val="2"/>
            <c:bubble3D val="0"/>
            <c:spPr>
              <a:solidFill>
                <a:schemeClr val="accent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150E-408E-B34A-547F3BABA26D}"/>
              </c:ext>
            </c:extLst>
          </c:dPt>
          <c:dLbls>
            <c:dLbl>
              <c:idx val="0"/>
              <c:layout>
                <c:manualLayout>
                  <c:x val="1.5761592300962381E-2"/>
                  <c:y val="-1.2398658501020706E-2"/>
                </c:manualLayout>
              </c:layout>
              <c:tx>
                <c:rich>
                  <a:bodyPr/>
                  <a:lstStyle/>
                  <a:p>
                    <a:fld id="{99C2DB9C-6A17-498A-8419-95F4557052B7}" type="VALUE">
                      <a:rPr lang="en-US" sz="1600" b="1"/>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50E-408E-B34A-547F3BABA26D}"/>
                </c:ext>
              </c:extLst>
            </c:dLbl>
            <c:dLbl>
              <c:idx val="1"/>
              <c:layout>
                <c:manualLayout>
                  <c:x val="6.1111111111111012E-2"/>
                  <c:y val="-1.4747739865850103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fld id="{E5AE8D61-DF54-4648-B401-4CCBDEDA4735}" type="VALUE">
                      <a:rPr lang="en-US" sz="1600" b="1">
                        <a:effectLst>
                          <a:outerShdw blurRad="38100" dist="38100" dir="2700000" algn="tl">
                            <a:srgbClr val="000000">
                              <a:alpha val="43137"/>
                            </a:srgbClr>
                          </a:outerShdw>
                        </a:effectLst>
                      </a:rPr>
                      <a:pPr>
                        <a:defRPr sz="1600">
                          <a:effectLst>
                            <a:outerShdw blurRad="38100" dist="38100" dir="2700000" algn="tl">
                              <a:srgbClr val="000000">
                                <a:alpha val="43137"/>
                              </a:srgbClr>
                            </a:outerShdw>
                          </a:effectLst>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8.9583333333333334E-2"/>
                      <c:h val="0.14467592592592593"/>
                    </c:manualLayout>
                  </c15:layout>
                  <c15:dlblFieldTable/>
                  <c15:showDataLabelsRange val="0"/>
                </c:ext>
                <c:ext xmlns:c16="http://schemas.microsoft.com/office/drawing/2014/chart" uri="{C3380CC4-5D6E-409C-BE32-E72D297353CC}">
                  <c16:uniqueId val="{00000003-150E-408E-B34A-547F3BABA26D}"/>
                </c:ext>
              </c:extLst>
            </c:dLbl>
            <c:dLbl>
              <c:idx val="2"/>
              <c:layout>
                <c:manualLayout>
                  <c:x val="-3.3145652698118706E-2"/>
                  <c:y val="-2.4289988037636913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r>
                      <a:rPr lang="en-US" sz="1600" b="1" dirty="0">
                        <a:effectLst>
                          <a:outerShdw blurRad="38100" dist="38100" dir="2700000" algn="tl">
                            <a:srgbClr val="000000">
                              <a:alpha val="43137"/>
                            </a:srgbClr>
                          </a:outerShdw>
                        </a:effectLst>
                      </a:rPr>
                      <a:t>2.1</a:t>
                    </a:r>
                    <a:endParaRPr lang="en-US" dirty="0"/>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8.4416666666666682E-2"/>
                      <c:h val="0.12493073782443861"/>
                    </c:manualLayout>
                  </c15:layout>
                  <c15:showDataLabelsRange val="0"/>
                </c:ext>
                <c:ext xmlns:c16="http://schemas.microsoft.com/office/drawing/2014/chart" uri="{C3380CC4-5D6E-409C-BE32-E72D297353CC}">
                  <c16:uniqueId val="{00000005-150E-408E-B34A-547F3BABA26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Sheet1!$F$5:$F$7</c:f>
              <c:strCache>
                <c:ptCount val="3"/>
                <c:pt idx="0">
                  <c:v>LOCAL</c:v>
                </c:pt>
                <c:pt idx="1">
                  <c:v>STATE</c:v>
                </c:pt>
                <c:pt idx="2">
                  <c:v>FEDERAL</c:v>
                </c:pt>
              </c:strCache>
            </c:strRef>
          </c:cat>
          <c:val>
            <c:numRef>
              <c:f>Sheet1!$G$5:$G$7</c:f>
              <c:numCache>
                <c:formatCode>#,##0.0</c:formatCode>
                <c:ptCount val="3"/>
                <c:pt idx="0">
                  <c:v>0.5</c:v>
                </c:pt>
                <c:pt idx="1">
                  <c:v>2.9</c:v>
                </c:pt>
                <c:pt idx="2">
                  <c:v>2.2999999999999998</c:v>
                </c:pt>
              </c:numCache>
            </c:numRef>
          </c:val>
          <c:extLst>
            <c:ext xmlns:c16="http://schemas.microsoft.com/office/drawing/2014/chart" uri="{C3380CC4-5D6E-409C-BE32-E72D297353CC}">
              <c16:uniqueId val="{00000006-150E-408E-B34A-547F3BABA26D}"/>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600" b="1" i="0" u="none" strike="noStrike" kern="1200" baseline="0">
                <a:solidFill>
                  <a:schemeClr val="accent2">
                    <a:lumMod val="60000"/>
                    <a:lumOff val="40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1" i="0" u="none" strike="noStrike" kern="1200" baseline="0">
                <a:solidFill>
                  <a:srgbClr val="FF0000"/>
                </a:solidFill>
                <a:latin typeface="+mn-lt"/>
                <a:ea typeface="+mn-ea"/>
                <a:cs typeface="+mn-cs"/>
              </a:defRPr>
            </a:pPr>
            <a:endParaRPr lang="en-US"/>
          </a:p>
        </c:txPr>
      </c:legendEntry>
      <c:legendEntry>
        <c:idx val="2"/>
        <c:txPr>
          <a:bodyPr rot="0" spcFirstLastPara="1" vertOverflow="ellipsis" vert="horz" wrap="square" anchor="ctr" anchorCtr="1"/>
          <a:lstStyle/>
          <a:p>
            <a:pPr>
              <a:defRPr sz="1600" b="1" i="0" u="none" strike="noStrike" kern="1200" baseline="0">
                <a:solidFill>
                  <a:schemeClr val="accent5">
                    <a:lumMod val="50000"/>
                  </a:schemeClr>
                </a:solidFill>
                <a:latin typeface="+mn-lt"/>
                <a:ea typeface="+mn-ea"/>
                <a:cs typeface="+mn-cs"/>
              </a:defRPr>
            </a:pPr>
            <a:endParaRPr lang="en-US"/>
          </a:p>
        </c:txPr>
      </c:legendEntry>
      <c:layout>
        <c:manualLayout>
          <c:xMode val="edge"/>
          <c:yMode val="edge"/>
          <c:x val="0.2259775725797197"/>
          <c:y val="0.77775361437637569"/>
          <c:w val="0.70200560167733317"/>
          <c:h val="0.2170144356955380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307742782152236"/>
          <c:y val="0.11342592592592593"/>
          <c:w val="0.60490573053368324"/>
          <c:h val="0.77314814814814814"/>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62E-44EB-B455-3B377B27699D}"/>
              </c:ext>
            </c:extLst>
          </c:dPt>
          <c:dPt>
            <c:idx val="1"/>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62E-44EB-B455-3B377B27699D}"/>
              </c:ext>
            </c:extLst>
          </c:dPt>
          <c:dPt>
            <c:idx val="2"/>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062E-44EB-B455-3B377B27699D}"/>
              </c:ext>
            </c:extLst>
          </c:dPt>
          <c:dLbls>
            <c:dLbl>
              <c:idx val="0"/>
              <c:layout>
                <c:manualLayout>
                  <c:x val="4.3737930868671358E-2"/>
                  <c:y val="-7.0964202391367748E-2"/>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5">
                          <a:lumMod val="7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62E-44EB-B455-3B377B27699D}"/>
                </c:ext>
              </c:extLst>
            </c:dLbl>
            <c:dLbl>
              <c:idx val="1"/>
              <c:layout>
                <c:manualLayout>
                  <c:x val="0.12134199451172131"/>
                  <c:y val="-1.128390201224847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fld id="{F3C0191B-7D71-426B-B436-00D2806BC6AB}" type="VALUE">
                      <a:rPr lang="en-US" sz="1400">
                        <a:solidFill>
                          <a:srgbClr val="FFFF00"/>
                        </a:solidFill>
                      </a:rPr>
                      <a:pPr>
                        <a:defRPr sz="1400"/>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28088643022553084"/>
                      <c:h val="0.25124999999999997"/>
                    </c:manualLayout>
                  </c15:layout>
                  <c15:dlblFieldTable/>
                  <c15:showDataLabelsRange val="0"/>
                </c:ext>
                <c:ext xmlns:c16="http://schemas.microsoft.com/office/drawing/2014/chart" uri="{C3380CC4-5D6E-409C-BE32-E72D297353CC}">
                  <c16:uniqueId val="{00000003-062E-44EB-B455-3B377B27699D}"/>
                </c:ext>
              </c:extLst>
            </c:dLbl>
            <c:dLbl>
              <c:idx val="2"/>
              <c:layout>
                <c:manualLayout>
                  <c:x val="-1.285148731408574E-2"/>
                  <c:y val="-6.9071886847477393E-2"/>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F0000"/>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62E-44EB-B455-3B377B27699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rgbClr val="FF0000"/>
                  </a:solidFill>
                  <a:round/>
                </a:ln>
                <a:effectLst/>
              </c:spPr>
            </c:leaderLines>
            <c:extLst>
              <c:ext xmlns:c15="http://schemas.microsoft.com/office/drawing/2012/chart" uri="{CE6537A1-D6FC-4f65-9D91-7224C49458BB}"/>
            </c:extLst>
          </c:dLbls>
          <c:cat>
            <c:strRef>
              <c:f>'Sheet1 (2)'!$A$26:$A$28</c:f>
              <c:strCache>
                <c:ptCount val="3"/>
                <c:pt idx="0">
                  <c:v>Rental</c:v>
                </c:pt>
                <c:pt idx="1">
                  <c:v>Salaries&amp;Benefits</c:v>
                </c:pt>
                <c:pt idx="2">
                  <c:v>Debt Service</c:v>
                </c:pt>
              </c:strCache>
            </c:strRef>
          </c:cat>
          <c:val>
            <c:numRef>
              <c:f>'Sheet1 (2)'!$B$26:$B$28</c:f>
              <c:numCache>
                <c:formatCode>_(* #,##0.00_);_(* \(#,##0.00\);_(* "-"??_);_(@_)</c:formatCode>
                <c:ptCount val="3"/>
                <c:pt idx="0">
                  <c:v>257604</c:v>
                </c:pt>
                <c:pt idx="1">
                  <c:v>4695577</c:v>
                </c:pt>
                <c:pt idx="2">
                  <c:v>93296</c:v>
                </c:pt>
              </c:numCache>
            </c:numRef>
          </c:val>
          <c:extLst>
            <c:ext xmlns:c16="http://schemas.microsoft.com/office/drawing/2014/chart" uri="{C3380CC4-5D6E-409C-BE32-E72D297353CC}">
              <c16:uniqueId val="{00000006-062E-44EB-B455-3B377B27699D}"/>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8-062E-44EB-B455-3B377B27699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A-062E-44EB-B455-3B377B27699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C-062E-44EB-B455-3B377B27699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 (2)'!$A$26:$A$28</c:f>
              <c:strCache>
                <c:ptCount val="3"/>
                <c:pt idx="0">
                  <c:v>Rental</c:v>
                </c:pt>
                <c:pt idx="1">
                  <c:v>Salaries&amp;Benefits</c:v>
                </c:pt>
                <c:pt idx="2">
                  <c:v>Debt Service</c:v>
                </c:pt>
              </c:strCache>
            </c:strRef>
          </c:cat>
          <c:val>
            <c:numRef>
              <c:f>'Sheet1 (2)'!$C$26:$C$28</c:f>
              <c:numCache>
                <c:formatCode>_(* #,##0.0000_);_(* \(#,##0.0000\);_(* "-"??_);_(@_)</c:formatCode>
                <c:ptCount val="3"/>
                <c:pt idx="0">
                  <c:v>5.0119099107617616E-2</c:v>
                </c:pt>
                <c:pt idx="1">
                  <c:v>0.91356535236428704</c:v>
                </c:pt>
                <c:pt idx="2">
                  <c:v>1.8151548385678378E-2</c:v>
                </c:pt>
              </c:numCache>
            </c:numRef>
          </c:val>
          <c:extLst>
            <c:ext xmlns:c16="http://schemas.microsoft.com/office/drawing/2014/chart" uri="{C3380CC4-5D6E-409C-BE32-E72D297353CC}">
              <c16:uniqueId val="{0000000D-062E-44EB-B455-3B377B27699D}"/>
            </c:ext>
          </c:extLst>
        </c:ser>
        <c:dLbls>
          <c:dLblPos val="bestFit"/>
          <c:showLegendKey val="0"/>
          <c:showVal val="1"/>
          <c:showCatName val="0"/>
          <c:showSerName val="0"/>
          <c:showPercent val="0"/>
          <c:showBubbleSize val="0"/>
          <c:showLeaderLines val="1"/>
        </c:dLbls>
      </c:pie3DChart>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2903-CB1C-421F-A3EF-5CFBAE840A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9F2B6-EDEB-4E6B-80C3-D60C527F57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1CD3FB-3CA4-4A19-B58B-73D06892165B}"/>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5" name="Footer Placeholder 4">
            <a:extLst>
              <a:ext uri="{FF2B5EF4-FFF2-40B4-BE49-F238E27FC236}">
                <a16:creationId xmlns:a16="http://schemas.microsoft.com/office/drawing/2014/main" id="{1ACEBA53-BC08-401B-9E37-77C155FA1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A18FD4-5018-4849-8FFD-8BFC02DEB709}"/>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22725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FCAA2-A082-408D-BFBE-BC8852433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4448C9-0D54-4215-89BD-D97135190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F366C-4513-4DA3-AE44-7C34AF341CF1}"/>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5" name="Footer Placeholder 4">
            <a:extLst>
              <a:ext uri="{FF2B5EF4-FFF2-40B4-BE49-F238E27FC236}">
                <a16:creationId xmlns:a16="http://schemas.microsoft.com/office/drawing/2014/main" id="{51A2094E-1B18-4E7B-86BB-5D881701E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A923C-7394-47B4-8726-597CD2CBD904}"/>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54153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3F7FF-0210-45B5-A3CE-04B5C1D0B4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877B90-7494-4247-B34C-9A724CFF65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43D91-9C7E-4413-8D77-A048F7A441AE}"/>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5" name="Footer Placeholder 4">
            <a:extLst>
              <a:ext uri="{FF2B5EF4-FFF2-40B4-BE49-F238E27FC236}">
                <a16:creationId xmlns:a16="http://schemas.microsoft.com/office/drawing/2014/main" id="{D5A51F6F-1EC7-4A82-B092-59BA6A86D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45B93-62C1-4194-ACB7-5ED9B66C583D}"/>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214860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8250-9E4C-4A82-BC46-7E887974A7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BAE4A1-4E81-4603-8034-7B1DC68E7B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F402C-8F03-4BD0-9720-987F48FE7A2F}"/>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5" name="Footer Placeholder 4">
            <a:extLst>
              <a:ext uri="{FF2B5EF4-FFF2-40B4-BE49-F238E27FC236}">
                <a16:creationId xmlns:a16="http://schemas.microsoft.com/office/drawing/2014/main" id="{64C32C2E-606A-4925-A052-A28886CF7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BE4A6-47C2-4981-B089-56588358DDBC}"/>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83165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D94CF-FC28-4756-92A5-F337A9DD98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8C634B-E092-457D-9E1E-598AFC4325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ED6369-7C9A-4D8D-9C18-0D46537A5A95}"/>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5" name="Footer Placeholder 4">
            <a:extLst>
              <a:ext uri="{FF2B5EF4-FFF2-40B4-BE49-F238E27FC236}">
                <a16:creationId xmlns:a16="http://schemas.microsoft.com/office/drawing/2014/main" id="{D4959278-12F2-4F1F-9B9F-5F0210029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797D2-9BAC-4BD3-9771-325B7B308D87}"/>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264454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B57A-EB0A-418E-A18D-3CCC3C503D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D6F270-E24D-4C0D-B1FC-40FF69940C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6338E9-8115-493B-9109-2AA38CCC22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42C29E-80F5-4F77-8407-615EC9003DD1}"/>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6" name="Footer Placeholder 5">
            <a:extLst>
              <a:ext uri="{FF2B5EF4-FFF2-40B4-BE49-F238E27FC236}">
                <a16:creationId xmlns:a16="http://schemas.microsoft.com/office/drawing/2014/main" id="{190D2E22-CF71-4A0D-9154-D670A1CDE5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0232A1-9150-47C5-B22C-AACC95B257FE}"/>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81374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D23A-9DCD-4EC8-A5FC-B1D8104428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6BC785-312C-4A8B-8752-665011680E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39C2B-D9FC-41FD-8E28-7C0E62ECD9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736ED6-ACDD-4534-9146-4C9845B103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827D9-974D-49CB-A34C-C9FDBF8053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E16428-0E3E-432A-873A-02EF1F69CFB1}"/>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8" name="Footer Placeholder 7">
            <a:extLst>
              <a:ext uri="{FF2B5EF4-FFF2-40B4-BE49-F238E27FC236}">
                <a16:creationId xmlns:a16="http://schemas.microsoft.com/office/drawing/2014/main" id="{C70D2054-BA94-479F-A2F3-805B5A597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0D6DEA-0822-4309-BF81-12B2EAE07B99}"/>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322614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074F-EB6F-49C3-A6E3-3CD03AE54A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68577-4455-40E7-A413-2CFA0EC6E14D}"/>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4" name="Footer Placeholder 3">
            <a:extLst>
              <a:ext uri="{FF2B5EF4-FFF2-40B4-BE49-F238E27FC236}">
                <a16:creationId xmlns:a16="http://schemas.microsoft.com/office/drawing/2014/main" id="{30BDDD33-AF9B-43B0-AFA1-A4D3B17A20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B4EEF7-B255-4814-A7B6-8D473B1D06B8}"/>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80871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CC4A7-4F41-41C3-B2B5-BD95F6AE50CC}"/>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3" name="Footer Placeholder 2">
            <a:extLst>
              <a:ext uri="{FF2B5EF4-FFF2-40B4-BE49-F238E27FC236}">
                <a16:creationId xmlns:a16="http://schemas.microsoft.com/office/drawing/2014/main" id="{F288C31E-6DE2-4966-A20D-28A732C296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196764-5A0E-490C-8818-A8D884F13607}"/>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128576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1DFB4-12D4-4CCA-8989-3A30E50C7E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7CA9C-000C-4C5B-A7FE-E433E2DBBF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47EF0E-CAB8-41B1-A81A-33D6D39CD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15B020-76D8-4CD1-96E7-23E7A4798D67}"/>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6" name="Footer Placeholder 5">
            <a:extLst>
              <a:ext uri="{FF2B5EF4-FFF2-40B4-BE49-F238E27FC236}">
                <a16:creationId xmlns:a16="http://schemas.microsoft.com/office/drawing/2014/main" id="{B46C156B-64D9-4628-8E42-742303D99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92A379-FB4D-4444-B01C-D05E4266448C}"/>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326398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D70D-6A3E-4D56-B0F6-98E245CCB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47515A-D169-41F7-B3A3-25C1F8585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CEF2BF-15F7-4213-9510-2811A0066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41F1B3-E6D7-4E3B-B771-15EF5F91BACE}"/>
              </a:ext>
            </a:extLst>
          </p:cNvPr>
          <p:cNvSpPr>
            <a:spLocks noGrp="1"/>
          </p:cNvSpPr>
          <p:nvPr>
            <p:ph type="dt" sz="half" idx="10"/>
          </p:nvPr>
        </p:nvSpPr>
        <p:spPr/>
        <p:txBody>
          <a:bodyPr/>
          <a:lstStyle/>
          <a:p>
            <a:fld id="{5E35E5DB-31E3-40C1-AEBF-2F4020CDBCBA}" type="datetimeFigureOut">
              <a:rPr lang="en-US" smtClean="0"/>
              <a:t>9/8/2021</a:t>
            </a:fld>
            <a:endParaRPr lang="en-US"/>
          </a:p>
        </p:txBody>
      </p:sp>
      <p:sp>
        <p:nvSpPr>
          <p:cNvPr id="6" name="Footer Placeholder 5">
            <a:extLst>
              <a:ext uri="{FF2B5EF4-FFF2-40B4-BE49-F238E27FC236}">
                <a16:creationId xmlns:a16="http://schemas.microsoft.com/office/drawing/2014/main" id="{1DB50D9D-ED68-49CF-A0A1-7444577E09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A10CB-271C-43FE-BD17-6274F3B2B458}"/>
              </a:ext>
            </a:extLst>
          </p:cNvPr>
          <p:cNvSpPr>
            <a:spLocks noGrp="1"/>
          </p:cNvSpPr>
          <p:nvPr>
            <p:ph type="sldNum" sz="quarter" idx="12"/>
          </p:nvPr>
        </p:nvSpPr>
        <p:spPr/>
        <p:txBody>
          <a:bodyPr/>
          <a:lstStyle/>
          <a:p>
            <a:fld id="{8C471D6D-1B80-457B-93C4-D15654F3D228}" type="slidenum">
              <a:rPr lang="en-US" smtClean="0"/>
              <a:t>‹#›</a:t>
            </a:fld>
            <a:endParaRPr lang="en-US"/>
          </a:p>
        </p:txBody>
      </p:sp>
    </p:spTree>
    <p:extLst>
      <p:ext uri="{BB962C8B-B14F-4D97-AF65-F5344CB8AC3E}">
        <p14:creationId xmlns:p14="http://schemas.microsoft.com/office/powerpoint/2010/main" val="393159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2A2881-2D8E-458E-80A6-4B128324A2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D37415-04AA-4EE1-B1F0-D6489BD0A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7EA10-46CA-4427-B150-AB9AB57B97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5E5DB-31E3-40C1-AEBF-2F4020CDBCBA}" type="datetimeFigureOut">
              <a:rPr lang="en-US" smtClean="0"/>
              <a:t>9/8/2021</a:t>
            </a:fld>
            <a:endParaRPr lang="en-US"/>
          </a:p>
        </p:txBody>
      </p:sp>
      <p:sp>
        <p:nvSpPr>
          <p:cNvPr id="5" name="Footer Placeholder 4">
            <a:extLst>
              <a:ext uri="{FF2B5EF4-FFF2-40B4-BE49-F238E27FC236}">
                <a16:creationId xmlns:a16="http://schemas.microsoft.com/office/drawing/2014/main" id="{8A89CC48-E5AB-451B-BEE2-D7DA039D05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E05A9C-FB02-47C2-96F8-8A79A855C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71D6D-1B80-457B-93C4-D15654F3D228}" type="slidenum">
              <a:rPr lang="en-US" smtClean="0"/>
              <a:t>‹#›</a:t>
            </a:fld>
            <a:endParaRPr lang="en-US"/>
          </a:p>
        </p:txBody>
      </p:sp>
    </p:spTree>
    <p:extLst>
      <p:ext uri="{BB962C8B-B14F-4D97-AF65-F5344CB8AC3E}">
        <p14:creationId xmlns:p14="http://schemas.microsoft.com/office/powerpoint/2010/main" val="171864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4392" y="61106"/>
            <a:ext cx="4927107" cy="2778710"/>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2485487" y="86478"/>
            <a:ext cx="9282545" cy="584775"/>
          </a:xfrm>
          <a:prstGeom prst="rect">
            <a:avLst/>
          </a:prstGeom>
          <a:noFill/>
        </p:spPr>
        <p:txBody>
          <a:bodyPr wrap="square" rtlCol="0">
            <a:spAutoFit/>
          </a:bodyPr>
          <a:lstStyle/>
          <a:p>
            <a:r>
              <a:rPr lang="en-US" sz="3200" b="1" dirty="0">
                <a:solidFill>
                  <a:schemeClr val="accent6">
                    <a:lumMod val="75000"/>
                  </a:schemeClr>
                </a:solidFill>
                <a:latin typeface="Lucida Bright" panose="02040602050505020304" pitchFamily="18" charset="0"/>
                <a:cs typeface="Times New Roman" panose="02020603050405020304" pitchFamily="18" charset="0"/>
              </a:rPr>
              <a:t>FY 2022 FISCAL YEAR PROPOSED BUDGET</a:t>
            </a:r>
          </a:p>
        </p:txBody>
      </p:sp>
      <p:sp>
        <p:nvSpPr>
          <p:cNvPr id="7" name="TextBox 6">
            <a:extLst>
              <a:ext uri="{FF2B5EF4-FFF2-40B4-BE49-F238E27FC236}">
                <a16:creationId xmlns:a16="http://schemas.microsoft.com/office/drawing/2014/main" id="{2BC1A77A-D1DC-45AA-860B-F97BF216AC67}"/>
              </a:ext>
            </a:extLst>
          </p:cNvPr>
          <p:cNvSpPr txBox="1"/>
          <p:nvPr/>
        </p:nvSpPr>
        <p:spPr>
          <a:xfrm>
            <a:off x="2701895" y="3144981"/>
            <a:ext cx="6982691" cy="2062103"/>
          </a:xfrm>
          <a:prstGeom prst="rect">
            <a:avLst/>
          </a:prstGeom>
          <a:noFill/>
        </p:spPr>
        <p:txBody>
          <a:bodyPr wrap="square" rtlCol="0">
            <a:spAutoFit/>
          </a:bodyPr>
          <a:lstStyle/>
          <a:p>
            <a:pPr algn="ctr"/>
            <a:r>
              <a:rPr lang="en-US" sz="2800" b="1" dirty="0">
                <a:solidFill>
                  <a:schemeClr val="accent2">
                    <a:lumMod val="60000"/>
                    <a:lumOff val="40000"/>
                  </a:schemeClr>
                </a:solidFill>
                <a:latin typeface="Times New Roman" panose="02020603050405020304" pitchFamily="18" charset="0"/>
                <a:cs typeface="Times New Roman" panose="02020603050405020304" pitchFamily="18" charset="0"/>
              </a:rPr>
              <a:t>GOVERNING BOARD OF DIRECTORS</a:t>
            </a:r>
            <a:r>
              <a:rPr lang="en-US" sz="800" b="1" dirty="0">
                <a:solidFill>
                  <a:schemeClr val="accent2">
                    <a:lumMod val="60000"/>
                    <a:lumOff val="40000"/>
                  </a:schemeClr>
                </a:solidFill>
                <a:latin typeface="Times New Roman" panose="02020603050405020304" pitchFamily="18" charset="0"/>
                <a:cs typeface="Times New Roman" panose="02020603050405020304" pitchFamily="18" charset="0"/>
              </a:rPr>
              <a:t>    </a:t>
            </a:r>
            <a:br>
              <a:rPr lang="en-US" sz="800" b="1" dirty="0">
                <a:solidFill>
                  <a:schemeClr val="accent2">
                    <a:lumMod val="60000"/>
                    <a:lumOff val="40000"/>
                  </a:schemeClr>
                </a:solidFill>
                <a:latin typeface="Times New Roman" panose="02020603050405020304" pitchFamily="18" charset="0"/>
                <a:cs typeface="Times New Roman" panose="02020603050405020304" pitchFamily="18" charset="0"/>
              </a:rPr>
            </a:br>
            <a: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t>RUQAYYAH ABDULLAH – BOARD CHAIR</a:t>
            </a:r>
            <a:b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br>
            <a: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t>ORAZIO MANCARELLA – VICE CHAIR</a:t>
            </a:r>
            <a:b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br>
            <a: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t>DARLENE L. WILSON -  TREASURER</a:t>
            </a:r>
            <a:b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br>
            <a: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t>VAN MOODY – BOARD MEMBER</a:t>
            </a:r>
          </a:p>
          <a:p>
            <a:pPr algn="ctr"/>
            <a:endParaRPr lang="en-US" sz="2000" dirty="0">
              <a:solidFill>
                <a:schemeClr val="accent2">
                  <a:lumMod val="60000"/>
                  <a:lumOff val="4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2B926421-B235-449A-83E7-ADAEA3CAFF3E}"/>
              </a:ext>
            </a:extLst>
          </p:cNvPr>
          <p:cNvSpPr txBox="1"/>
          <p:nvPr/>
        </p:nvSpPr>
        <p:spPr>
          <a:xfrm flipH="1">
            <a:off x="2992064" y="5109141"/>
            <a:ext cx="6498041" cy="400110"/>
          </a:xfrm>
          <a:prstGeom prst="rect">
            <a:avLst/>
          </a:prstGeom>
          <a:noFill/>
        </p:spPr>
        <p:txBody>
          <a:bodyPr wrap="square" rtlCol="0">
            <a:spAutoFit/>
          </a:bodyPr>
          <a:lstStyle/>
          <a:p>
            <a:pPr algn="ctr"/>
            <a:r>
              <a:rPr lang="en-US" sz="2000" b="1" dirty="0">
                <a:solidFill>
                  <a:schemeClr val="accent2">
                    <a:lumMod val="60000"/>
                    <a:lumOff val="40000"/>
                  </a:schemeClr>
                </a:solidFill>
                <a:latin typeface="Times New Roman" panose="02020603050405020304" pitchFamily="18" charset="0"/>
                <a:cs typeface="Times New Roman" panose="02020603050405020304" pitchFamily="18" charset="0"/>
              </a:rPr>
              <a:t>MRS. JONTA MORRIS, CEO AND FOUNDER</a:t>
            </a:r>
          </a:p>
        </p:txBody>
      </p:sp>
      <p:sp>
        <p:nvSpPr>
          <p:cNvPr id="2" name="TextBox 1">
            <a:extLst>
              <a:ext uri="{FF2B5EF4-FFF2-40B4-BE49-F238E27FC236}">
                <a16:creationId xmlns:a16="http://schemas.microsoft.com/office/drawing/2014/main" id="{46E03519-7A22-479A-A482-B40E693DC23A}"/>
              </a:ext>
            </a:extLst>
          </p:cNvPr>
          <p:cNvSpPr txBox="1"/>
          <p:nvPr/>
        </p:nvSpPr>
        <p:spPr>
          <a:xfrm>
            <a:off x="2485487" y="5817415"/>
            <a:ext cx="7731498" cy="369332"/>
          </a:xfrm>
          <a:prstGeom prst="rect">
            <a:avLst/>
          </a:prstGeom>
          <a:noFill/>
        </p:spPr>
        <p:txBody>
          <a:bodyPr wrap="square" rtlCol="0">
            <a:spAutoFit/>
          </a:bodyPr>
          <a:lstStyle/>
          <a:p>
            <a:pPr algn="ctr"/>
            <a:r>
              <a:rPr lang="en-US" b="1" dirty="0">
                <a:solidFill>
                  <a:schemeClr val="accent2">
                    <a:lumMod val="60000"/>
                    <a:lumOff val="40000"/>
                  </a:schemeClr>
                </a:solidFill>
                <a:latin typeface="Times New Roman" panose="02020603050405020304" pitchFamily="18" charset="0"/>
                <a:cs typeface="Times New Roman" panose="02020603050405020304" pitchFamily="18" charset="0"/>
              </a:rPr>
              <a:t>PUBLIC HEARINGS: SEPTEMBER 7</a:t>
            </a:r>
            <a:r>
              <a:rPr lang="en-US" b="1" baseline="30000" dirty="0">
                <a:solidFill>
                  <a:schemeClr val="accent2">
                    <a:lumMod val="60000"/>
                    <a:lumOff val="40000"/>
                  </a:schemeClr>
                </a:solidFill>
                <a:latin typeface="Times New Roman" panose="02020603050405020304" pitchFamily="18" charset="0"/>
                <a:cs typeface="Times New Roman" panose="02020603050405020304" pitchFamily="18" charset="0"/>
              </a:rPr>
              <a:t>TH</a:t>
            </a:r>
            <a:r>
              <a:rPr lang="en-US" b="1" dirty="0">
                <a:solidFill>
                  <a:schemeClr val="accent2">
                    <a:lumMod val="60000"/>
                    <a:lumOff val="40000"/>
                  </a:schemeClr>
                </a:solidFill>
                <a:latin typeface="Times New Roman" panose="02020603050405020304" pitchFamily="18" charset="0"/>
                <a:cs typeface="Times New Roman" panose="02020603050405020304" pitchFamily="18" charset="0"/>
              </a:rPr>
              <a:t> &amp;  13</a:t>
            </a:r>
            <a:r>
              <a:rPr lang="en-US" b="1" baseline="30000" dirty="0">
                <a:solidFill>
                  <a:schemeClr val="accent2">
                    <a:lumMod val="60000"/>
                    <a:lumOff val="40000"/>
                  </a:schemeClr>
                </a:solidFill>
                <a:latin typeface="Times New Roman" panose="02020603050405020304" pitchFamily="18" charset="0"/>
                <a:cs typeface="Times New Roman" panose="02020603050405020304" pitchFamily="18" charset="0"/>
              </a:rPr>
              <a:t>TH</a:t>
            </a:r>
            <a:r>
              <a:rPr lang="en-US" b="1" dirty="0">
                <a:solidFill>
                  <a:schemeClr val="accent2">
                    <a:lumMod val="60000"/>
                    <a:lumOff val="40000"/>
                  </a:schemeClr>
                </a:solidFill>
                <a:latin typeface="Times New Roman" panose="02020603050405020304" pitchFamily="18" charset="0"/>
                <a:cs typeface="Times New Roman" panose="02020603050405020304" pitchFamily="18" charset="0"/>
              </a:rPr>
              <a:t>  @ 4:30 PM </a:t>
            </a:r>
          </a:p>
        </p:txBody>
      </p:sp>
    </p:spTree>
    <p:extLst>
      <p:ext uri="{BB962C8B-B14F-4D97-AF65-F5344CB8AC3E}">
        <p14:creationId xmlns:p14="http://schemas.microsoft.com/office/powerpoint/2010/main" val="314844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10" y="115339"/>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275078"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graphicFrame>
        <p:nvGraphicFramePr>
          <p:cNvPr id="2" name="Table 1">
            <a:extLst>
              <a:ext uri="{FF2B5EF4-FFF2-40B4-BE49-F238E27FC236}">
                <a16:creationId xmlns:a16="http://schemas.microsoft.com/office/drawing/2014/main" id="{CF31FB85-0AD0-4A1A-A784-E893E044CD19}"/>
              </a:ext>
            </a:extLst>
          </p:cNvPr>
          <p:cNvGraphicFramePr>
            <a:graphicFrameLocks noGrp="1"/>
          </p:cNvGraphicFramePr>
          <p:nvPr>
            <p:extLst>
              <p:ext uri="{D42A27DB-BD31-4B8C-83A1-F6EECF244321}">
                <p14:modId xmlns:p14="http://schemas.microsoft.com/office/powerpoint/2010/main" val="2820527767"/>
              </p:ext>
            </p:extLst>
          </p:nvPr>
        </p:nvGraphicFramePr>
        <p:xfrm>
          <a:off x="1731146" y="2148396"/>
          <a:ext cx="7998780" cy="3439072"/>
        </p:xfrm>
        <a:graphic>
          <a:graphicData uri="http://schemas.openxmlformats.org/drawingml/2006/table">
            <a:tbl>
              <a:tblPr>
                <a:tableStyleId>{5C22544A-7EE6-4342-B048-85BDC9FD1C3A}</a:tableStyleId>
              </a:tblPr>
              <a:tblGrid>
                <a:gridCol w="2045143">
                  <a:extLst>
                    <a:ext uri="{9D8B030D-6E8A-4147-A177-3AD203B41FA5}">
                      <a16:colId xmlns:a16="http://schemas.microsoft.com/office/drawing/2014/main" val="270278834"/>
                    </a:ext>
                  </a:extLst>
                </a:gridCol>
                <a:gridCol w="1969397">
                  <a:extLst>
                    <a:ext uri="{9D8B030D-6E8A-4147-A177-3AD203B41FA5}">
                      <a16:colId xmlns:a16="http://schemas.microsoft.com/office/drawing/2014/main" val="1746839814"/>
                    </a:ext>
                  </a:extLst>
                </a:gridCol>
                <a:gridCol w="333283">
                  <a:extLst>
                    <a:ext uri="{9D8B030D-6E8A-4147-A177-3AD203B41FA5}">
                      <a16:colId xmlns:a16="http://schemas.microsoft.com/office/drawing/2014/main" val="351079956"/>
                    </a:ext>
                  </a:extLst>
                </a:gridCol>
                <a:gridCol w="1863351">
                  <a:extLst>
                    <a:ext uri="{9D8B030D-6E8A-4147-A177-3AD203B41FA5}">
                      <a16:colId xmlns:a16="http://schemas.microsoft.com/office/drawing/2014/main" val="1262900208"/>
                    </a:ext>
                  </a:extLst>
                </a:gridCol>
                <a:gridCol w="302984">
                  <a:extLst>
                    <a:ext uri="{9D8B030D-6E8A-4147-A177-3AD203B41FA5}">
                      <a16:colId xmlns:a16="http://schemas.microsoft.com/office/drawing/2014/main" val="3403786732"/>
                    </a:ext>
                  </a:extLst>
                </a:gridCol>
                <a:gridCol w="1484622">
                  <a:extLst>
                    <a:ext uri="{9D8B030D-6E8A-4147-A177-3AD203B41FA5}">
                      <a16:colId xmlns:a16="http://schemas.microsoft.com/office/drawing/2014/main" val="735612736"/>
                    </a:ext>
                  </a:extLst>
                </a:gridCol>
              </a:tblGrid>
              <a:tr h="341061">
                <a:tc gridSpan="6">
                  <a:txBody>
                    <a:bodyPr/>
                    <a:lstStyle/>
                    <a:p>
                      <a:pPr algn="ctr"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STATEMENT OF FUND BALANCE</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2197510"/>
                  </a:ext>
                </a:extLst>
              </a:tr>
              <a:tr h="314826">
                <a:tc>
                  <a:txBody>
                    <a:bodyPr/>
                    <a:lstStyle/>
                    <a:p>
                      <a:pPr algn="l" fontAlgn="b"/>
                      <a:endParaRPr lang="en-US" sz="1600" b="0" i="0" u="none" strike="noStrike">
                        <a:solidFill>
                          <a:schemeClr val="accent2">
                            <a:lumMod val="60000"/>
                            <a:lumOff val="40000"/>
                          </a:schemeClr>
                        </a:solidFill>
                        <a:effectLst/>
                        <a:latin typeface="Calibri" panose="020F0502020204030204" pitchFamily="34"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493318538"/>
                  </a:ext>
                </a:extLst>
              </a:tr>
              <a:tr h="314826">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ctr"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GENERAL FUNDS </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ctr"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FEDERAL FUNDS</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ctr" fontAlgn="b"/>
                      <a:r>
                        <a:rPr lang="en-US" sz="160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CAPITAL</a:t>
                      </a:r>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062776854"/>
                  </a:ext>
                </a:extLst>
              </a:tr>
              <a:tr h="314826">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090747049"/>
                  </a:ext>
                </a:extLst>
              </a:tr>
              <a:tr h="314826">
                <a:tc>
                  <a:txBody>
                    <a:bodyPr/>
                    <a:lstStyle/>
                    <a:p>
                      <a:pPr algn="l" fontAlgn="b"/>
                      <a:r>
                        <a:rPr lang="en-US" sz="1600" u="none" strike="noStrike">
                          <a:solidFill>
                            <a:schemeClr val="accent2">
                              <a:lumMod val="60000"/>
                              <a:lumOff val="40000"/>
                            </a:schemeClr>
                          </a:solidFill>
                          <a:effectLst/>
                        </a:rPr>
                        <a:t>REVENUE</a:t>
                      </a:r>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3,274,897 </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2,033,140</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100,733 </a:t>
                      </a:r>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3682916134"/>
                  </a:ext>
                </a:extLst>
              </a:tr>
              <a:tr h="314826">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962372911"/>
                  </a:ext>
                </a:extLst>
              </a:tr>
              <a:tr h="314826">
                <a:tc>
                  <a:txBody>
                    <a:bodyPr/>
                    <a:lstStyle/>
                    <a:p>
                      <a:pPr algn="l" fontAlgn="b"/>
                      <a:r>
                        <a:rPr lang="en-US" sz="1600" u="none" strike="noStrike">
                          <a:solidFill>
                            <a:schemeClr val="accent2">
                              <a:lumMod val="60000"/>
                              <a:lumOff val="40000"/>
                            </a:schemeClr>
                          </a:solidFill>
                          <a:effectLst/>
                        </a:rPr>
                        <a:t>EXPENDITURES</a:t>
                      </a:r>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3,768,159 </a:t>
                      </a:r>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1,937,765 </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100,733 </a:t>
                      </a:r>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141843178"/>
                  </a:ext>
                </a:extLst>
              </a:tr>
              <a:tr h="314826">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411651692"/>
                  </a:ext>
                </a:extLst>
              </a:tr>
              <a:tr h="327943">
                <a:tc>
                  <a:txBody>
                    <a:bodyPr/>
                    <a:lstStyle/>
                    <a:p>
                      <a:pPr algn="l" fontAlgn="b"/>
                      <a:r>
                        <a:rPr lang="en-US" sz="1600" u="none" strike="noStrike">
                          <a:solidFill>
                            <a:schemeClr val="accent2">
                              <a:lumMod val="60000"/>
                              <a:lumOff val="40000"/>
                            </a:schemeClr>
                          </a:solidFill>
                          <a:effectLst/>
                        </a:rPr>
                        <a:t>FUND BALANCE</a:t>
                      </a:r>
                      <a:endParaRPr lang="en-US" sz="1600" b="0" i="0" u="none" strike="noStrike">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(493,262)</a:t>
                      </a:r>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85,375</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   </a:t>
                      </a:r>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78826379"/>
                  </a:ext>
                </a:extLst>
              </a:tr>
              <a:tr h="101233">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433377515"/>
                  </a:ext>
                </a:extLst>
              </a:tr>
              <a:tr h="314826">
                <a:tc>
                  <a:txBody>
                    <a:bodyPr/>
                    <a:lstStyle/>
                    <a:p>
                      <a:pPr algn="l" fontAlgn="b"/>
                      <a:r>
                        <a:rPr lang="en-US" sz="1600" b="0" i="0" u="none" strike="noStrike" dirty="0">
                          <a:solidFill>
                            <a:schemeClr val="accent2">
                              <a:lumMod val="60000"/>
                              <a:lumOff val="40000"/>
                            </a:schemeClr>
                          </a:solidFill>
                          <a:effectLst/>
                          <a:latin typeface="Times New Roman" panose="02020603050405020304" pitchFamily="18" charset="0"/>
                        </a:rPr>
                        <a:t> </a:t>
                      </a:r>
                      <a:r>
                        <a:rPr lang="en-US" sz="1600" b="1" i="0" u="none" strike="noStrike" dirty="0">
                          <a:solidFill>
                            <a:srgbClr val="FF0000"/>
                          </a:solidFill>
                          <a:effectLst/>
                          <a:latin typeface="Times New Roman" panose="02020603050405020304" pitchFamily="18" charset="0"/>
                        </a:rPr>
                        <a:t>*UNIT FUNDING</a:t>
                      </a:r>
                    </a:p>
                  </a:txBody>
                  <a:tcPr marL="7620" marR="7620" marT="7620" marB="0" anchor="b">
                    <a:solidFill>
                      <a:schemeClr val="accent6">
                        <a:lumMod val="75000"/>
                      </a:schemeClr>
                    </a:solidFill>
                  </a:tcPr>
                </a:tc>
                <a:tc>
                  <a:txBody>
                    <a:bodyPr/>
                    <a:lstStyle/>
                    <a:p>
                      <a:pPr algn="l" fontAlgn="b"/>
                      <a:endParaRPr lang="en-US" sz="1600" b="0"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0"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046407744"/>
                  </a:ext>
                </a:extLst>
              </a:tr>
            </a:tbl>
          </a:graphicData>
        </a:graphic>
      </p:graphicFrame>
      <p:sp>
        <p:nvSpPr>
          <p:cNvPr id="3" name="TextBox 2">
            <a:extLst>
              <a:ext uri="{FF2B5EF4-FFF2-40B4-BE49-F238E27FC236}">
                <a16:creationId xmlns:a16="http://schemas.microsoft.com/office/drawing/2014/main" id="{5BB5020B-79DE-4AC6-AB5A-15D96B93BFCF}"/>
              </a:ext>
            </a:extLst>
          </p:cNvPr>
          <p:cNvSpPr txBox="1"/>
          <p:nvPr/>
        </p:nvSpPr>
        <p:spPr>
          <a:xfrm>
            <a:off x="1233995" y="1465650"/>
            <a:ext cx="8993081" cy="369332"/>
          </a:xfrm>
          <a:prstGeom prst="rect">
            <a:avLst/>
          </a:prstGeom>
          <a:noFill/>
        </p:spPr>
        <p:txBody>
          <a:bodyPr wrap="square" rtlCol="0">
            <a:spAutoFit/>
          </a:bodyPr>
          <a:lstStyle/>
          <a:p>
            <a:r>
              <a:rPr lang="en-US" b="1" dirty="0">
                <a:solidFill>
                  <a:schemeClr val="accent6">
                    <a:lumMod val="50000"/>
                  </a:schemeClr>
                </a:solidFill>
                <a:latin typeface="Times New Roman" panose="02020603050405020304" pitchFamily="18" charset="0"/>
                <a:cs typeface="Times New Roman" panose="02020603050405020304" pitchFamily="18" charset="0"/>
              </a:rPr>
              <a:t>“Be aware of small expenditures, a small leak can sink a great ship” - Benjamin Franklin</a:t>
            </a:r>
          </a:p>
        </p:txBody>
      </p:sp>
    </p:spTree>
    <p:extLst>
      <p:ext uri="{BB962C8B-B14F-4D97-AF65-F5344CB8AC3E}">
        <p14:creationId xmlns:p14="http://schemas.microsoft.com/office/powerpoint/2010/main" val="295698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10" y="115339"/>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275078"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sp>
        <p:nvSpPr>
          <p:cNvPr id="2" name="TextBox 1">
            <a:extLst>
              <a:ext uri="{FF2B5EF4-FFF2-40B4-BE49-F238E27FC236}">
                <a16:creationId xmlns:a16="http://schemas.microsoft.com/office/drawing/2014/main" id="{34C9DA42-BA00-4112-A8A2-67AD7DCD1079}"/>
              </a:ext>
            </a:extLst>
          </p:cNvPr>
          <p:cNvSpPr txBox="1"/>
          <p:nvPr/>
        </p:nvSpPr>
        <p:spPr>
          <a:xfrm>
            <a:off x="2593759" y="1544788"/>
            <a:ext cx="7004481" cy="584775"/>
          </a:xfrm>
          <a:prstGeom prst="rect">
            <a:avLst/>
          </a:prstGeom>
          <a:noFill/>
        </p:spPr>
        <p:txBody>
          <a:bodyPr wrap="square" rtlCol="0">
            <a:spAutoFit/>
          </a:bodyPr>
          <a:lstStyle/>
          <a:p>
            <a:pPr algn="ctr"/>
            <a:r>
              <a:rPr lang="en-US" sz="3200" dirty="0">
                <a:solidFill>
                  <a:schemeClr val="accent6">
                    <a:lumMod val="50000"/>
                  </a:schemeClr>
                </a:solidFill>
                <a:latin typeface="Times New Roman" panose="02020603050405020304" pitchFamily="18" charset="0"/>
                <a:cs typeface="Times New Roman" panose="02020603050405020304" pitchFamily="18" charset="0"/>
              </a:rPr>
              <a:t>WHERE DO WE GO FROM HERE?</a:t>
            </a:r>
          </a:p>
        </p:txBody>
      </p:sp>
      <p:sp>
        <p:nvSpPr>
          <p:cNvPr id="3" name="TextBox 2">
            <a:extLst>
              <a:ext uri="{FF2B5EF4-FFF2-40B4-BE49-F238E27FC236}">
                <a16:creationId xmlns:a16="http://schemas.microsoft.com/office/drawing/2014/main" id="{BEA9CBF3-23FA-4B31-9A75-89C057DE75BD}"/>
              </a:ext>
            </a:extLst>
          </p:cNvPr>
          <p:cNvSpPr txBox="1"/>
          <p:nvPr/>
        </p:nvSpPr>
        <p:spPr>
          <a:xfrm>
            <a:off x="2604161" y="2776554"/>
            <a:ext cx="7173157" cy="584775"/>
          </a:xfrm>
          <a:prstGeom prst="rect">
            <a:avLst/>
          </a:prstGeom>
          <a:noFill/>
        </p:spPr>
        <p:txBody>
          <a:bodyPr wrap="square" rtlCol="0">
            <a:spAutoFit/>
          </a:bodyPr>
          <a:lstStyle/>
          <a:p>
            <a:r>
              <a:rPr lang="en-US" sz="3200" dirty="0">
                <a:solidFill>
                  <a:schemeClr val="accent6">
                    <a:lumMod val="75000"/>
                  </a:schemeClr>
                </a:solidFill>
                <a:latin typeface="Times New Roman" panose="02020603050405020304" pitchFamily="18" charset="0"/>
                <a:cs typeface="Times New Roman" panose="02020603050405020304" pitchFamily="18" charset="0"/>
              </a:rPr>
              <a:t>LOST OF ESSER FUNDS - $1,368,998</a:t>
            </a:r>
          </a:p>
        </p:txBody>
      </p:sp>
      <p:sp>
        <p:nvSpPr>
          <p:cNvPr id="5" name="TextBox 4">
            <a:extLst>
              <a:ext uri="{FF2B5EF4-FFF2-40B4-BE49-F238E27FC236}">
                <a16:creationId xmlns:a16="http://schemas.microsoft.com/office/drawing/2014/main" id="{2543A87A-7301-4656-816E-76CD100BB302}"/>
              </a:ext>
            </a:extLst>
          </p:cNvPr>
          <p:cNvSpPr txBox="1"/>
          <p:nvPr/>
        </p:nvSpPr>
        <p:spPr>
          <a:xfrm>
            <a:off x="2231298" y="4070537"/>
            <a:ext cx="8235475" cy="646331"/>
          </a:xfrm>
          <a:prstGeom prst="rect">
            <a:avLst/>
          </a:prstGeom>
          <a:noFill/>
        </p:spPr>
        <p:txBody>
          <a:bodyPr wrap="square" rtlCol="0">
            <a:spAutoFit/>
          </a:bodyPr>
          <a:lstStyle/>
          <a:p>
            <a:r>
              <a:rPr lang="en-US" sz="3600" dirty="0">
                <a:solidFill>
                  <a:schemeClr val="accent6">
                    <a:lumMod val="75000"/>
                  </a:schemeClr>
                </a:solidFill>
                <a:latin typeface="Times New Roman" panose="02020603050405020304" pitchFamily="18" charset="0"/>
                <a:cs typeface="Times New Roman" panose="02020603050405020304" pitchFamily="18" charset="0"/>
              </a:rPr>
              <a:t>ENDING FUND BALANCE/CASH ????</a:t>
            </a:r>
          </a:p>
        </p:txBody>
      </p:sp>
    </p:spTree>
    <p:extLst>
      <p:ext uri="{BB962C8B-B14F-4D97-AF65-F5344CB8AC3E}">
        <p14:creationId xmlns:p14="http://schemas.microsoft.com/office/powerpoint/2010/main" val="121698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10" y="115339"/>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275078"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sp>
        <p:nvSpPr>
          <p:cNvPr id="5" name="TextBox 4">
            <a:extLst>
              <a:ext uri="{FF2B5EF4-FFF2-40B4-BE49-F238E27FC236}">
                <a16:creationId xmlns:a16="http://schemas.microsoft.com/office/drawing/2014/main" id="{A54F0057-6243-4020-A8AA-A3D31A662FE2}"/>
              </a:ext>
            </a:extLst>
          </p:cNvPr>
          <p:cNvSpPr txBox="1"/>
          <p:nvPr/>
        </p:nvSpPr>
        <p:spPr>
          <a:xfrm>
            <a:off x="2337046" y="832696"/>
            <a:ext cx="6094520" cy="1015663"/>
          </a:xfrm>
          <a:prstGeom prst="rect">
            <a:avLst/>
          </a:prstGeom>
          <a:noFill/>
        </p:spPr>
        <p:txBody>
          <a:bodyPr wrap="square">
            <a:spAutoFit/>
          </a:bodyPr>
          <a:lstStyle/>
          <a:p>
            <a:pPr algn="ctr" eaLnBrk="1" hangingPunct="1">
              <a:spcBef>
                <a:spcPct val="50000"/>
              </a:spcBef>
              <a:buClrTx/>
              <a:buSzTx/>
              <a:buFontTx/>
              <a:buNone/>
            </a:pPr>
            <a:r>
              <a:rPr lang="en-US" altLang="en-US" sz="6000" b="1" dirty="0">
                <a:solidFill>
                  <a:schemeClr val="accent6">
                    <a:lumMod val="75000"/>
                  </a:schemeClr>
                </a:solidFill>
                <a:latin typeface="Times New Roman" panose="02020603050405020304" pitchFamily="18" charset="0"/>
                <a:cs typeface="Times New Roman" panose="02020603050405020304" pitchFamily="18" charset="0"/>
              </a:rPr>
              <a:t>HAVE A SAY…</a:t>
            </a:r>
          </a:p>
        </p:txBody>
      </p:sp>
      <p:sp>
        <p:nvSpPr>
          <p:cNvPr id="7" name="Rectangle 5">
            <a:extLst>
              <a:ext uri="{FF2B5EF4-FFF2-40B4-BE49-F238E27FC236}">
                <a16:creationId xmlns:a16="http://schemas.microsoft.com/office/drawing/2014/main" id="{94FA3635-1BFF-4B96-B67A-9FFD26C6783C}"/>
              </a:ext>
            </a:extLst>
          </p:cNvPr>
          <p:cNvSpPr>
            <a:spLocks noChangeArrowheads="1"/>
          </p:cNvSpPr>
          <p:nvPr/>
        </p:nvSpPr>
        <p:spPr bwMode="auto">
          <a:xfrm>
            <a:off x="1885070" y="1730405"/>
            <a:ext cx="8780016"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8000" b="1" dirty="0">
                <a:solidFill>
                  <a:schemeClr val="accent6">
                    <a:lumMod val="75000"/>
                  </a:schemeClr>
                </a:solidFill>
              </a:rPr>
              <a:t>QUESTIONS??? COMMENTS!!!! SUGGESTIONS..</a:t>
            </a:r>
          </a:p>
        </p:txBody>
      </p:sp>
    </p:spTree>
    <p:extLst>
      <p:ext uri="{BB962C8B-B14F-4D97-AF65-F5344CB8AC3E}">
        <p14:creationId xmlns:p14="http://schemas.microsoft.com/office/powerpoint/2010/main" val="251731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35440"/>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096000" y="106180"/>
            <a:ext cx="5150014" cy="369332"/>
          </a:xfrm>
          <a:prstGeom prst="rect">
            <a:avLst/>
          </a:prstGeom>
          <a:noFill/>
        </p:spPr>
        <p:txBody>
          <a:bodyPr wrap="square" rtlCol="0">
            <a:spAutoFit/>
          </a:bodyPr>
          <a:lstStyle/>
          <a:p>
            <a:r>
              <a:rPr lang="en-US" b="1" dirty="0">
                <a:solidFill>
                  <a:schemeClr val="accent6">
                    <a:lumMod val="75000"/>
                  </a:schemeClr>
                </a:solidFill>
                <a:latin typeface="Lucida Bright" panose="02040602050505020304" pitchFamily="18" charset="0"/>
                <a:cs typeface="Times New Roman" panose="02020603050405020304" pitchFamily="18" charset="0"/>
              </a:rPr>
              <a:t>FY 2022 FISCAL YEAR PROPOSED BUDGET</a:t>
            </a:r>
          </a:p>
        </p:txBody>
      </p:sp>
      <p:sp>
        <p:nvSpPr>
          <p:cNvPr id="5" name="TextBox 4">
            <a:extLst>
              <a:ext uri="{FF2B5EF4-FFF2-40B4-BE49-F238E27FC236}">
                <a16:creationId xmlns:a16="http://schemas.microsoft.com/office/drawing/2014/main" id="{DA32CE68-AB89-4A7D-B937-6DE6D565E302}"/>
              </a:ext>
            </a:extLst>
          </p:cNvPr>
          <p:cNvSpPr txBox="1"/>
          <p:nvPr/>
        </p:nvSpPr>
        <p:spPr>
          <a:xfrm>
            <a:off x="1306497" y="1719652"/>
            <a:ext cx="9721048" cy="1815882"/>
          </a:xfrm>
          <a:prstGeom prst="rect">
            <a:avLst/>
          </a:prstGeom>
          <a:noFill/>
        </p:spPr>
        <p:txBody>
          <a:bodyPr wrap="square">
            <a:spAutoFit/>
          </a:bodyPr>
          <a:lstStyle/>
          <a:p>
            <a:pPr algn="l" fontAlgn="base"/>
            <a:r>
              <a:rPr lang="en-US" sz="2800" b="0" i="0" dirty="0">
                <a:solidFill>
                  <a:schemeClr val="accent2">
                    <a:lumMod val="60000"/>
                    <a:lumOff val="40000"/>
                  </a:schemeClr>
                </a:solidFill>
                <a:effectLst/>
                <a:latin typeface="Times New Roman" panose="02020603050405020304" pitchFamily="18" charset="0"/>
                <a:cs typeface="Times New Roman" panose="02020603050405020304" pitchFamily="18" charset="0"/>
              </a:rPr>
              <a:t>Our mission is to educate and empower our scholars to embrace their identity, lead lives of choice and opportunity, and impact their communities as the next generation of socially-conscious leaders.</a:t>
            </a:r>
          </a:p>
        </p:txBody>
      </p:sp>
      <p:sp>
        <p:nvSpPr>
          <p:cNvPr id="7" name="TextBox 6">
            <a:extLst>
              <a:ext uri="{FF2B5EF4-FFF2-40B4-BE49-F238E27FC236}">
                <a16:creationId xmlns:a16="http://schemas.microsoft.com/office/drawing/2014/main" id="{6AF7960D-F9B8-423C-9D7E-18F4A800B382}"/>
              </a:ext>
            </a:extLst>
          </p:cNvPr>
          <p:cNvSpPr txBox="1"/>
          <p:nvPr/>
        </p:nvSpPr>
        <p:spPr>
          <a:xfrm>
            <a:off x="1306497" y="4290334"/>
            <a:ext cx="9107009" cy="1815882"/>
          </a:xfrm>
          <a:prstGeom prst="rect">
            <a:avLst/>
          </a:prstGeom>
          <a:noFill/>
        </p:spPr>
        <p:txBody>
          <a:bodyPr wrap="square" rtlCol="0">
            <a:spAutoFit/>
          </a:bodyPr>
          <a:lstStyle/>
          <a:p>
            <a:pPr algn="l" fontAlgn="base"/>
            <a:r>
              <a:rPr lang="en-US" sz="2800" b="0" i="0" dirty="0">
                <a:solidFill>
                  <a:schemeClr val="accent2">
                    <a:lumMod val="60000"/>
                    <a:lumOff val="40000"/>
                  </a:schemeClr>
                </a:solidFill>
                <a:effectLst/>
                <a:latin typeface="Times New Roman" panose="02020603050405020304" pitchFamily="18" charset="0"/>
                <a:cs typeface="Times New Roman" panose="02020603050405020304" pitchFamily="18" charset="0"/>
              </a:rPr>
              <a:t>We envision an exceptional educational experience in our scholars’ lives that readies them to establish their legacy, prepared and inspired to create a life full of opportunity, choice, connection and meaning.</a:t>
            </a:r>
          </a:p>
        </p:txBody>
      </p:sp>
      <p:sp>
        <p:nvSpPr>
          <p:cNvPr id="9" name="TextBox 8">
            <a:extLst>
              <a:ext uri="{FF2B5EF4-FFF2-40B4-BE49-F238E27FC236}">
                <a16:creationId xmlns:a16="http://schemas.microsoft.com/office/drawing/2014/main" id="{7433EA9C-FE4F-4F2B-87EB-D16B85DA251A}"/>
              </a:ext>
            </a:extLst>
          </p:cNvPr>
          <p:cNvSpPr txBox="1"/>
          <p:nvPr/>
        </p:nvSpPr>
        <p:spPr>
          <a:xfrm>
            <a:off x="2656644" y="1045646"/>
            <a:ext cx="6094520" cy="769441"/>
          </a:xfrm>
          <a:prstGeom prst="rect">
            <a:avLst/>
          </a:prstGeom>
          <a:noFill/>
        </p:spPr>
        <p:txBody>
          <a:bodyPr wrap="square">
            <a:spAutoFit/>
          </a:bodyPr>
          <a:lstStyle/>
          <a:p>
            <a:pPr algn="ctr" fontAlgn="base"/>
            <a:r>
              <a:rPr lang="en-US" sz="4400" b="1" i="0" dirty="0">
                <a:solidFill>
                  <a:schemeClr val="accent6">
                    <a:lumMod val="75000"/>
                  </a:schemeClr>
                </a:solidFill>
                <a:effectLst/>
                <a:latin typeface="Times New Roman" panose="02020603050405020304" pitchFamily="18" charset="0"/>
                <a:cs typeface="Times New Roman" panose="02020603050405020304" pitchFamily="18" charset="0"/>
              </a:rPr>
              <a:t>Our Mission</a:t>
            </a:r>
          </a:p>
        </p:txBody>
      </p:sp>
      <p:sp>
        <p:nvSpPr>
          <p:cNvPr id="11" name="TextBox 10">
            <a:extLst>
              <a:ext uri="{FF2B5EF4-FFF2-40B4-BE49-F238E27FC236}">
                <a16:creationId xmlns:a16="http://schemas.microsoft.com/office/drawing/2014/main" id="{352305C1-52AA-462F-926A-C1202C0B5448}"/>
              </a:ext>
            </a:extLst>
          </p:cNvPr>
          <p:cNvSpPr txBox="1"/>
          <p:nvPr/>
        </p:nvSpPr>
        <p:spPr>
          <a:xfrm>
            <a:off x="2567864" y="3609836"/>
            <a:ext cx="6094520" cy="769441"/>
          </a:xfrm>
          <a:prstGeom prst="rect">
            <a:avLst/>
          </a:prstGeom>
          <a:noFill/>
        </p:spPr>
        <p:txBody>
          <a:bodyPr wrap="square">
            <a:spAutoFit/>
          </a:bodyPr>
          <a:lstStyle/>
          <a:p>
            <a:pPr algn="ctr" fontAlgn="base"/>
            <a:r>
              <a:rPr lang="en-US" sz="4400" b="1" i="0" dirty="0">
                <a:solidFill>
                  <a:schemeClr val="accent6">
                    <a:lumMod val="75000"/>
                  </a:schemeClr>
                </a:solidFill>
                <a:effectLst/>
                <a:latin typeface="Times New Roman" panose="02020603050405020304" pitchFamily="18" charset="0"/>
                <a:cs typeface="Times New Roman" panose="02020603050405020304" pitchFamily="18" charset="0"/>
              </a:rPr>
              <a:t>Our Vision</a:t>
            </a:r>
          </a:p>
        </p:txBody>
      </p:sp>
    </p:spTree>
    <p:extLst>
      <p:ext uri="{BB962C8B-B14F-4D97-AF65-F5344CB8AC3E}">
        <p14:creationId xmlns:p14="http://schemas.microsoft.com/office/powerpoint/2010/main" val="268354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35440"/>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257322" y="99419"/>
            <a:ext cx="5150014" cy="369332"/>
          </a:xfrm>
          <a:prstGeom prst="rect">
            <a:avLst/>
          </a:prstGeom>
          <a:noFill/>
        </p:spPr>
        <p:txBody>
          <a:bodyPr wrap="square" rtlCol="0">
            <a:spAutoFit/>
          </a:bodyPr>
          <a:lstStyle/>
          <a:p>
            <a:r>
              <a:rPr lang="en-US" b="1" dirty="0">
                <a:solidFill>
                  <a:schemeClr val="accent6">
                    <a:lumMod val="75000"/>
                  </a:schemeClr>
                </a:solidFill>
                <a:latin typeface="Lucida Bright" panose="02040602050505020304" pitchFamily="18" charset="0"/>
                <a:cs typeface="Times New Roman" panose="02020603050405020304" pitchFamily="18" charset="0"/>
              </a:rPr>
              <a:t>FY 2022 FISCAL YEAR PROPOSED BUDGET</a:t>
            </a:r>
          </a:p>
        </p:txBody>
      </p:sp>
      <p:graphicFrame>
        <p:nvGraphicFramePr>
          <p:cNvPr id="3" name="Table 2">
            <a:extLst>
              <a:ext uri="{FF2B5EF4-FFF2-40B4-BE49-F238E27FC236}">
                <a16:creationId xmlns:a16="http://schemas.microsoft.com/office/drawing/2014/main" id="{E463AA46-46C3-41FE-B1BC-8AFC887BF15C}"/>
              </a:ext>
            </a:extLst>
          </p:cNvPr>
          <p:cNvGraphicFramePr>
            <a:graphicFrameLocks noGrp="1"/>
          </p:cNvGraphicFramePr>
          <p:nvPr>
            <p:extLst>
              <p:ext uri="{D42A27DB-BD31-4B8C-83A1-F6EECF244321}">
                <p14:modId xmlns:p14="http://schemas.microsoft.com/office/powerpoint/2010/main" val="3132993131"/>
              </p:ext>
            </p:extLst>
          </p:nvPr>
        </p:nvGraphicFramePr>
        <p:xfrm>
          <a:off x="2423604" y="1029810"/>
          <a:ext cx="6568243" cy="5486391"/>
        </p:xfrm>
        <a:graphic>
          <a:graphicData uri="http://schemas.openxmlformats.org/drawingml/2006/table">
            <a:tbl>
              <a:tblPr>
                <a:tableStyleId>{5C22544A-7EE6-4342-B048-85BDC9FD1C3A}</a:tableStyleId>
              </a:tblPr>
              <a:tblGrid>
                <a:gridCol w="5022774">
                  <a:extLst>
                    <a:ext uri="{9D8B030D-6E8A-4147-A177-3AD203B41FA5}">
                      <a16:colId xmlns:a16="http://schemas.microsoft.com/office/drawing/2014/main" val="2031496220"/>
                    </a:ext>
                  </a:extLst>
                </a:gridCol>
                <a:gridCol w="1545469">
                  <a:extLst>
                    <a:ext uri="{9D8B030D-6E8A-4147-A177-3AD203B41FA5}">
                      <a16:colId xmlns:a16="http://schemas.microsoft.com/office/drawing/2014/main" val="740363173"/>
                    </a:ext>
                  </a:extLst>
                </a:gridCol>
              </a:tblGrid>
              <a:tr h="278136">
                <a:tc>
                  <a:txBody>
                    <a:bodyPr/>
                    <a:lstStyle/>
                    <a:p>
                      <a:pPr algn="ctr" fontAlgn="b"/>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ctr" fontAlgn="b"/>
                      <a:r>
                        <a:rPr lang="en-US" sz="1600" b="1" u="none" strike="noStrike">
                          <a:solidFill>
                            <a:schemeClr val="accent6">
                              <a:lumMod val="75000"/>
                            </a:schemeClr>
                          </a:solidFill>
                          <a:effectLst/>
                        </a:rPr>
                        <a:t>2022</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690807270"/>
                  </a:ext>
                </a:extLst>
              </a:tr>
              <a:tr h="346329">
                <a:tc>
                  <a:txBody>
                    <a:bodyPr/>
                    <a:lstStyle/>
                    <a:p>
                      <a:pPr algn="l" fontAlgn="b"/>
                      <a:r>
                        <a:rPr lang="en-US" sz="1600" b="1" u="none" strike="noStrike" dirty="0">
                          <a:solidFill>
                            <a:schemeClr val="accent6">
                              <a:lumMod val="75000"/>
                            </a:schemeClr>
                          </a:solidFill>
                          <a:effectLst/>
                        </a:rPr>
                        <a:t>Foundation Program Regular</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2,008,308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1425358634"/>
                  </a:ext>
                </a:extLst>
              </a:tr>
              <a:tr h="359649">
                <a:tc>
                  <a:txBody>
                    <a:bodyPr/>
                    <a:lstStyle/>
                    <a:p>
                      <a:pPr algn="l" fontAlgn="b"/>
                      <a:r>
                        <a:rPr lang="en-US" sz="1600" b="1" u="none" strike="noStrike" dirty="0">
                          <a:solidFill>
                            <a:schemeClr val="accent6">
                              <a:lumMod val="75000"/>
                            </a:schemeClr>
                          </a:solidFill>
                          <a:effectLst/>
                        </a:rPr>
                        <a:t>Foundation Program-Current Units</a:t>
                      </a:r>
                      <a:r>
                        <a:rPr lang="en-US" sz="2000" b="1" u="none" strike="noStrike" dirty="0">
                          <a:solidFill>
                            <a:srgbClr val="FF0000"/>
                          </a:solidFill>
                          <a:effectLst/>
                        </a:rPr>
                        <a:t>*</a:t>
                      </a:r>
                      <a:endParaRPr lang="en-US" sz="2000" b="1" i="0" u="none" strike="noStrike" dirty="0">
                        <a:solidFill>
                          <a:srgbClr val="FF0000"/>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500,000 </a:t>
                      </a:r>
                      <a:endParaRPr lang="en-US" sz="1600" b="1" i="1"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321330200"/>
                  </a:ext>
                </a:extLst>
              </a:tr>
              <a:tr h="346329">
                <a:tc>
                  <a:txBody>
                    <a:bodyPr/>
                    <a:lstStyle/>
                    <a:p>
                      <a:pPr algn="l" fontAlgn="b"/>
                      <a:r>
                        <a:rPr lang="en-US" sz="1600" b="1" u="none" strike="noStrike" dirty="0">
                          <a:solidFill>
                            <a:schemeClr val="accent6">
                              <a:lumMod val="75000"/>
                            </a:schemeClr>
                          </a:solidFill>
                          <a:effectLst/>
                        </a:rPr>
                        <a:t>School Nurses</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a:solidFill>
                            <a:schemeClr val="accent6">
                              <a:lumMod val="75000"/>
                            </a:schemeClr>
                          </a:solidFill>
                          <a:effectLst/>
                        </a:rPr>
                        <a:t>             82,880 </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4024154767"/>
                  </a:ext>
                </a:extLst>
              </a:tr>
              <a:tr h="346329">
                <a:tc>
                  <a:txBody>
                    <a:bodyPr/>
                    <a:lstStyle/>
                    <a:p>
                      <a:pPr algn="l" fontAlgn="b"/>
                      <a:r>
                        <a:rPr lang="en-US" sz="1600" b="1" u="none" strike="noStrike" dirty="0">
                          <a:solidFill>
                            <a:schemeClr val="accent6">
                              <a:lumMod val="75000"/>
                            </a:schemeClr>
                          </a:solidFill>
                          <a:effectLst/>
                        </a:rPr>
                        <a:t>Technology Coordinator</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a:solidFill>
                            <a:schemeClr val="accent6">
                              <a:lumMod val="75000"/>
                            </a:schemeClr>
                          </a:solidFill>
                          <a:effectLst/>
                        </a:rPr>
                        <a:t>             85,382 </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81550931"/>
                  </a:ext>
                </a:extLst>
              </a:tr>
              <a:tr h="346329">
                <a:tc>
                  <a:txBody>
                    <a:bodyPr/>
                    <a:lstStyle/>
                    <a:p>
                      <a:pPr algn="l" fontAlgn="b"/>
                      <a:r>
                        <a:rPr lang="en-US" sz="1600" b="1" u="none" strike="noStrike" dirty="0">
                          <a:solidFill>
                            <a:schemeClr val="accent6">
                              <a:lumMod val="75000"/>
                            </a:schemeClr>
                          </a:solidFill>
                          <a:effectLst/>
                        </a:rPr>
                        <a:t>Alabama Reading Initiative</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a:solidFill>
                            <a:schemeClr val="accent6">
                              <a:lumMod val="75000"/>
                            </a:schemeClr>
                          </a:solidFill>
                          <a:effectLst/>
                        </a:rPr>
                        <a:t>             80,000 </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4289656346"/>
                  </a:ext>
                </a:extLst>
              </a:tr>
              <a:tr h="346329">
                <a:tc>
                  <a:txBody>
                    <a:bodyPr/>
                    <a:lstStyle/>
                    <a:p>
                      <a:pPr algn="l" fontAlgn="b"/>
                      <a:r>
                        <a:rPr lang="en-US" sz="1600" b="1" u="none" strike="noStrike" dirty="0">
                          <a:solidFill>
                            <a:schemeClr val="accent6">
                              <a:lumMod val="75000"/>
                            </a:schemeClr>
                          </a:solidFill>
                          <a:effectLst/>
                        </a:rPr>
                        <a:t>Mental Health Coordinator</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a:solidFill>
                            <a:schemeClr val="accent6">
                              <a:lumMod val="75000"/>
                            </a:schemeClr>
                          </a:solidFill>
                          <a:effectLst/>
                        </a:rPr>
                        <a:t>             40,000 </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748609185"/>
                  </a:ext>
                </a:extLst>
              </a:tr>
              <a:tr h="346329">
                <a:tc>
                  <a:txBody>
                    <a:bodyPr/>
                    <a:lstStyle/>
                    <a:p>
                      <a:pPr algn="l" fontAlgn="b"/>
                      <a:r>
                        <a:rPr lang="en-US" sz="1600" b="1" u="none" strike="noStrike" dirty="0">
                          <a:solidFill>
                            <a:schemeClr val="accent6">
                              <a:lumMod val="75000"/>
                            </a:schemeClr>
                          </a:solidFill>
                          <a:effectLst/>
                        </a:rPr>
                        <a:t>Anti-Bullying Prevention Project</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a:solidFill>
                            <a:schemeClr val="accent6">
                              <a:lumMod val="75000"/>
                            </a:schemeClr>
                          </a:solidFill>
                          <a:effectLst/>
                        </a:rPr>
                        <a:t>             28,258 </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476131237"/>
                  </a:ext>
                </a:extLst>
              </a:tr>
              <a:tr h="346329">
                <a:tc>
                  <a:txBody>
                    <a:bodyPr/>
                    <a:lstStyle/>
                    <a:p>
                      <a:pPr algn="l" fontAlgn="b"/>
                      <a:r>
                        <a:rPr lang="en-US" sz="1600" b="1" u="none" strike="noStrike" dirty="0">
                          <a:solidFill>
                            <a:schemeClr val="accent6">
                              <a:lumMod val="75000"/>
                            </a:schemeClr>
                          </a:solidFill>
                          <a:effectLst/>
                        </a:rPr>
                        <a:t>At Risk</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a:solidFill>
                            <a:schemeClr val="accent6">
                              <a:lumMod val="75000"/>
                            </a:schemeClr>
                          </a:solidFill>
                          <a:effectLst/>
                        </a:rPr>
                        <a:t>             13,302 </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666060504"/>
                  </a:ext>
                </a:extLst>
              </a:tr>
              <a:tr h="346329">
                <a:tc>
                  <a:txBody>
                    <a:bodyPr/>
                    <a:lstStyle/>
                    <a:p>
                      <a:pPr algn="l" fontAlgn="b"/>
                      <a:r>
                        <a:rPr lang="en-US" sz="1600" b="1" u="none" strike="noStrike">
                          <a:solidFill>
                            <a:schemeClr val="accent6">
                              <a:lumMod val="75000"/>
                            </a:schemeClr>
                          </a:solidFill>
                          <a:effectLst/>
                        </a:rPr>
                        <a:t>Public School Fund-Capital Outlay</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100,733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377908024"/>
                  </a:ext>
                </a:extLst>
              </a:tr>
              <a:tr h="346329">
                <a:tc>
                  <a:txBody>
                    <a:bodyPr/>
                    <a:lstStyle/>
                    <a:p>
                      <a:pPr algn="l" fontAlgn="b"/>
                      <a:r>
                        <a:rPr lang="en-US" sz="1600" b="1" u="none" strike="noStrike" dirty="0">
                          <a:solidFill>
                            <a:schemeClr val="accent6">
                              <a:lumMod val="75000"/>
                            </a:schemeClr>
                          </a:solidFill>
                          <a:effectLst/>
                        </a:rPr>
                        <a:t>Indirect Cost-Federal Funds</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10,093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4029773793"/>
                  </a:ext>
                </a:extLst>
              </a:tr>
              <a:tr h="346329">
                <a:tc>
                  <a:txBody>
                    <a:bodyPr/>
                    <a:lstStyle/>
                    <a:p>
                      <a:pPr algn="l" fontAlgn="b"/>
                      <a:r>
                        <a:rPr lang="en-US" sz="1600" b="1" u="none" strike="noStrike">
                          <a:solidFill>
                            <a:schemeClr val="accent6">
                              <a:lumMod val="75000"/>
                            </a:schemeClr>
                          </a:solidFill>
                          <a:effectLst/>
                        </a:rPr>
                        <a:t>New School Venture Fund</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5,000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329216861"/>
                  </a:ext>
                </a:extLst>
              </a:tr>
              <a:tr h="346329">
                <a:tc>
                  <a:txBody>
                    <a:bodyPr/>
                    <a:lstStyle/>
                    <a:p>
                      <a:pPr algn="l" fontAlgn="b"/>
                      <a:r>
                        <a:rPr lang="en-US" sz="1600" b="1" u="none" strike="noStrike">
                          <a:solidFill>
                            <a:schemeClr val="accent6">
                              <a:lumMod val="75000"/>
                            </a:schemeClr>
                          </a:solidFill>
                          <a:effectLst/>
                        </a:rPr>
                        <a:t>Charter School Grant Fund</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125,000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917939577"/>
                  </a:ext>
                </a:extLst>
              </a:tr>
              <a:tr h="346329">
                <a:tc>
                  <a:txBody>
                    <a:bodyPr/>
                    <a:lstStyle/>
                    <a:p>
                      <a:pPr algn="l" fontAlgn="b"/>
                      <a:r>
                        <a:rPr lang="en-US" sz="1600" b="1" u="none" strike="noStrike">
                          <a:solidFill>
                            <a:schemeClr val="accent6">
                              <a:lumMod val="75000"/>
                            </a:schemeClr>
                          </a:solidFill>
                          <a:effectLst/>
                        </a:rPr>
                        <a:t>Charter School Growth Fund</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10,000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328834333"/>
                  </a:ext>
                </a:extLst>
              </a:tr>
              <a:tr h="346329">
                <a:tc>
                  <a:txBody>
                    <a:bodyPr/>
                    <a:lstStyle/>
                    <a:p>
                      <a:pPr algn="l" fontAlgn="b"/>
                      <a:r>
                        <a:rPr lang="en-US" sz="1600" b="1" u="none" strike="noStrike">
                          <a:solidFill>
                            <a:schemeClr val="accent6">
                              <a:lumMod val="75000"/>
                            </a:schemeClr>
                          </a:solidFill>
                          <a:effectLst/>
                        </a:rPr>
                        <a:t>Protective Life</a:t>
                      </a:r>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600" b="1" u="none" strike="noStrike" dirty="0">
                          <a:solidFill>
                            <a:schemeClr val="accent6">
                              <a:lumMod val="75000"/>
                            </a:schemeClr>
                          </a:solidFill>
                          <a:effectLst/>
                        </a:rPr>
                        <a:t>             15,000 </a:t>
                      </a:r>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4198325908"/>
                  </a:ext>
                </a:extLst>
              </a:tr>
              <a:tr h="346329">
                <a:tc>
                  <a:txBody>
                    <a:bodyPr/>
                    <a:lstStyle/>
                    <a:p>
                      <a:pPr algn="l" fontAlgn="b"/>
                      <a:endParaRPr lang="en-US" sz="1600" b="1" i="0" u="none" strike="noStrike">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endParaRPr lang="en-US" sz="1600" b="1" i="0" u="none" strike="noStrike" dirty="0">
                        <a:solidFill>
                          <a:schemeClr val="accent6">
                            <a:lumMod val="75000"/>
                          </a:schemeClr>
                        </a:solidFill>
                        <a:effectLst/>
                        <a:latin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42601330"/>
                  </a:ext>
                </a:extLst>
              </a:tr>
            </a:tbl>
          </a:graphicData>
        </a:graphic>
      </p:graphicFrame>
      <p:sp>
        <p:nvSpPr>
          <p:cNvPr id="5" name="TextBox 4">
            <a:extLst>
              <a:ext uri="{FF2B5EF4-FFF2-40B4-BE49-F238E27FC236}">
                <a16:creationId xmlns:a16="http://schemas.microsoft.com/office/drawing/2014/main" id="{41438225-8B42-4BD8-8CED-D09CC4CB5D7D}"/>
              </a:ext>
            </a:extLst>
          </p:cNvPr>
          <p:cNvSpPr txBox="1"/>
          <p:nvPr/>
        </p:nvSpPr>
        <p:spPr>
          <a:xfrm>
            <a:off x="2264086" y="592999"/>
            <a:ext cx="6568243" cy="400110"/>
          </a:xfrm>
          <a:prstGeom prst="rect">
            <a:avLst/>
          </a:prstGeom>
          <a:noFill/>
        </p:spPr>
        <p:txBody>
          <a:bodyPr wrap="square" rtlCol="0">
            <a:spAutoFit/>
          </a:bodyPr>
          <a:lstStyle/>
          <a:p>
            <a:pPr algn="ctr"/>
            <a:r>
              <a:rPr lang="en-US" sz="2000" b="1" dirty="0">
                <a:solidFill>
                  <a:schemeClr val="accent6">
                    <a:lumMod val="75000"/>
                  </a:schemeClr>
                </a:solidFill>
                <a:latin typeface="Times New Roman" panose="02020603050405020304" pitchFamily="18" charset="0"/>
                <a:cs typeface="Times New Roman" panose="02020603050405020304" pitchFamily="18" charset="0"/>
              </a:rPr>
              <a:t>GENERAL FUND SOURCES</a:t>
            </a:r>
          </a:p>
        </p:txBody>
      </p:sp>
    </p:spTree>
    <p:extLst>
      <p:ext uri="{BB962C8B-B14F-4D97-AF65-F5344CB8AC3E}">
        <p14:creationId xmlns:p14="http://schemas.microsoft.com/office/powerpoint/2010/main" val="422088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35440"/>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949781"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graphicFrame>
        <p:nvGraphicFramePr>
          <p:cNvPr id="2" name="Table 1">
            <a:extLst>
              <a:ext uri="{FF2B5EF4-FFF2-40B4-BE49-F238E27FC236}">
                <a16:creationId xmlns:a16="http://schemas.microsoft.com/office/drawing/2014/main" id="{73FFF020-6FFE-4996-A6B1-53FAAD4F6A90}"/>
              </a:ext>
            </a:extLst>
          </p:cNvPr>
          <p:cNvGraphicFramePr>
            <a:graphicFrameLocks noGrp="1"/>
          </p:cNvGraphicFramePr>
          <p:nvPr>
            <p:extLst>
              <p:ext uri="{D42A27DB-BD31-4B8C-83A1-F6EECF244321}">
                <p14:modId xmlns:p14="http://schemas.microsoft.com/office/powerpoint/2010/main" val="1396629881"/>
              </p:ext>
            </p:extLst>
          </p:nvPr>
        </p:nvGraphicFramePr>
        <p:xfrm>
          <a:off x="2299316" y="1260629"/>
          <a:ext cx="6871317" cy="5344361"/>
        </p:xfrm>
        <a:graphic>
          <a:graphicData uri="http://schemas.openxmlformats.org/drawingml/2006/table">
            <a:tbl>
              <a:tblPr>
                <a:tableStyleId>{5C22544A-7EE6-4342-B048-85BDC9FD1C3A}</a:tableStyleId>
              </a:tblPr>
              <a:tblGrid>
                <a:gridCol w="5254535">
                  <a:extLst>
                    <a:ext uri="{9D8B030D-6E8A-4147-A177-3AD203B41FA5}">
                      <a16:colId xmlns:a16="http://schemas.microsoft.com/office/drawing/2014/main" val="2083267393"/>
                    </a:ext>
                  </a:extLst>
                </a:gridCol>
                <a:gridCol w="1616782">
                  <a:extLst>
                    <a:ext uri="{9D8B030D-6E8A-4147-A177-3AD203B41FA5}">
                      <a16:colId xmlns:a16="http://schemas.microsoft.com/office/drawing/2014/main" val="328665400"/>
                    </a:ext>
                  </a:extLst>
                </a:gridCol>
              </a:tblGrid>
              <a:tr h="485851">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IDEA-Part B</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             54,675 </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25007571"/>
                  </a:ext>
                </a:extLst>
              </a:tr>
              <a:tr h="485851">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IDEA-</a:t>
                      </a:r>
                      <a:r>
                        <a:rPr lang="en-US" sz="1800" b="1" u="none" strike="noStrike" dirty="0" err="1">
                          <a:solidFill>
                            <a:schemeClr val="accent6">
                              <a:lumMod val="75000"/>
                            </a:schemeClr>
                          </a:solidFill>
                          <a:effectLst/>
                          <a:latin typeface="Times New Roman" panose="02020603050405020304" pitchFamily="18" charset="0"/>
                          <a:cs typeface="Times New Roman" panose="02020603050405020304" pitchFamily="18" charset="0"/>
                        </a:rPr>
                        <a:t>PreSchool</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                  908 </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497875303"/>
                  </a:ext>
                </a:extLst>
              </a:tr>
              <a:tr h="485851">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Title 1, Part A</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           116,243 </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644981971"/>
                  </a:ext>
                </a:extLst>
              </a:tr>
              <a:tr h="485851">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Title 1, Part II, Part A- Teacher/Principal Training</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             28,202 </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4258666104"/>
                  </a:ext>
                </a:extLst>
              </a:tr>
              <a:tr h="485851">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Title IV-Part A</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10,000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496667059"/>
                  </a:ext>
                </a:extLst>
              </a:tr>
              <a:tr h="485851">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ARPA – IDEA Part B</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13,748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183483244"/>
                  </a:ext>
                </a:extLst>
              </a:tr>
              <a:tr h="485851">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ARPA – IDEA Part B Preschool </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4,007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1234264222"/>
                  </a:ext>
                </a:extLst>
              </a:tr>
              <a:tr h="485851">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American Rescue Plan-ESSER III-State Reserve</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121,544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887564435"/>
                  </a:ext>
                </a:extLst>
              </a:tr>
              <a:tr h="485851">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CRRSA Act-ESSER II*</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378,663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351931589"/>
                  </a:ext>
                </a:extLst>
              </a:tr>
              <a:tr h="485851">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American Rescue Plan-ESSER III</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851,036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167063191"/>
                  </a:ext>
                </a:extLst>
              </a:tr>
              <a:tr h="485851">
                <a:tc>
                  <a:txBody>
                    <a:bodyPr/>
                    <a:lstStyle/>
                    <a:p>
                      <a:pPr algn="l" fontAlgn="b"/>
                      <a:r>
                        <a:rPr lang="en-US" sz="1800" b="1" u="none" strike="noStrike">
                          <a:solidFill>
                            <a:schemeClr val="accent6">
                              <a:lumMod val="75000"/>
                            </a:schemeClr>
                          </a:solidFill>
                          <a:effectLst/>
                          <a:latin typeface="Times New Roman" panose="02020603050405020304" pitchFamily="18" charset="0"/>
                          <a:cs typeface="Times New Roman" panose="02020603050405020304" pitchFamily="18" charset="0"/>
                        </a:rPr>
                        <a:t>Child Nutrition Program</a:t>
                      </a:r>
                      <a:endParaRPr lang="en-US" sz="18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tc>
                  <a:txBody>
                    <a:bodyPr/>
                    <a:lstStyle/>
                    <a:p>
                      <a:pPr algn="l" fontAlgn="b"/>
                      <a:r>
                        <a:rPr lang="en-US" sz="18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457,862 </a:t>
                      </a:r>
                      <a:endParaRPr lang="en-US" sz="18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2552607101"/>
                  </a:ext>
                </a:extLst>
              </a:tr>
            </a:tbl>
          </a:graphicData>
        </a:graphic>
      </p:graphicFrame>
      <p:sp>
        <p:nvSpPr>
          <p:cNvPr id="5" name="TextBox 4">
            <a:extLst>
              <a:ext uri="{FF2B5EF4-FFF2-40B4-BE49-F238E27FC236}">
                <a16:creationId xmlns:a16="http://schemas.microsoft.com/office/drawing/2014/main" id="{02922AC2-36DF-43DA-BD9E-78B89C89FC3A}"/>
              </a:ext>
            </a:extLst>
          </p:cNvPr>
          <p:cNvSpPr txBox="1"/>
          <p:nvPr/>
        </p:nvSpPr>
        <p:spPr>
          <a:xfrm>
            <a:off x="2299316" y="774122"/>
            <a:ext cx="6568243" cy="400110"/>
          </a:xfrm>
          <a:prstGeom prst="rect">
            <a:avLst/>
          </a:prstGeom>
          <a:noFill/>
        </p:spPr>
        <p:txBody>
          <a:bodyPr wrap="square" rtlCol="0">
            <a:spAutoFit/>
          </a:bodyPr>
          <a:lstStyle/>
          <a:p>
            <a:pPr algn="ctr"/>
            <a:r>
              <a:rPr lang="en-US" sz="2000" b="1" dirty="0">
                <a:solidFill>
                  <a:schemeClr val="accent6">
                    <a:lumMod val="75000"/>
                  </a:schemeClr>
                </a:solidFill>
                <a:latin typeface="Times New Roman" panose="02020603050405020304" pitchFamily="18" charset="0"/>
                <a:cs typeface="Times New Roman" panose="02020603050405020304" pitchFamily="18" charset="0"/>
              </a:rPr>
              <a:t>FEDERAL FUND SOURCES</a:t>
            </a:r>
          </a:p>
        </p:txBody>
      </p:sp>
    </p:spTree>
    <p:extLst>
      <p:ext uri="{BB962C8B-B14F-4D97-AF65-F5344CB8AC3E}">
        <p14:creationId xmlns:p14="http://schemas.microsoft.com/office/powerpoint/2010/main" val="3903630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35440"/>
            <a:ext cx="1757779" cy="1376110"/>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949781"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sp>
        <p:nvSpPr>
          <p:cNvPr id="8" name="TextBox 7">
            <a:extLst>
              <a:ext uri="{FF2B5EF4-FFF2-40B4-BE49-F238E27FC236}">
                <a16:creationId xmlns:a16="http://schemas.microsoft.com/office/drawing/2014/main" id="{AB7B026B-116C-4CB8-A7D1-1551F78D6E63}"/>
              </a:ext>
            </a:extLst>
          </p:cNvPr>
          <p:cNvSpPr txBox="1"/>
          <p:nvPr/>
        </p:nvSpPr>
        <p:spPr>
          <a:xfrm>
            <a:off x="1757778" y="1526959"/>
            <a:ext cx="8895426" cy="1477328"/>
          </a:xfrm>
          <a:prstGeom prst="rect">
            <a:avLst/>
          </a:prstGeom>
          <a:noFill/>
        </p:spPr>
        <p:txBody>
          <a:bodyPr wrap="square">
            <a:spAutoFit/>
          </a:bodyPr>
          <a:lstStyle/>
          <a:p>
            <a:pPr eaLnBrk="1" hangingPunct="1">
              <a:buFont typeface="Wingdings" panose="05000000000000000000" pitchFamily="2" charset="2"/>
              <a:buNone/>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GENERAL FUND					                   $3.3 MILLION</a:t>
            </a:r>
          </a:p>
          <a:p>
            <a:pPr eaLnBrk="1" hangingPunct="1">
              <a:buFont typeface="Wingdings" panose="05000000000000000000" pitchFamily="2" charset="2"/>
              <a:buNone/>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The general fund is the operating fund of the School System and is used to account </a:t>
            </a:r>
          </a:p>
          <a:p>
            <a:pPr eaLnBrk="1" hangingPunct="1">
              <a:buFont typeface="Wingdings" panose="05000000000000000000" pitchFamily="2" charset="2"/>
              <a:buNone/>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for all financial resources except those required to be accounted for in another fund.  </a:t>
            </a:r>
          </a:p>
          <a:p>
            <a:pPr eaLnBrk="1" hangingPunct="1">
              <a:buFont typeface="Wingdings" panose="05000000000000000000" pitchFamily="2" charset="2"/>
              <a:buNone/>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The general fund balance is available to the School System for any purpose, provided </a:t>
            </a:r>
          </a:p>
          <a:p>
            <a:pPr eaLnBrk="1" hangingPunct="1">
              <a:buFont typeface="Wingdings" panose="05000000000000000000" pitchFamily="2" charset="2"/>
              <a:buNone/>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it is expended or transferred according to the laws of Alabama</a:t>
            </a:r>
            <a:r>
              <a:rPr lang="en-US" altLang="en-US" sz="1800" dirty="0">
                <a:solidFill>
                  <a:schemeClr val="accent6">
                    <a:lumMod val="50000"/>
                  </a:schemeClr>
                </a:solidFill>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FCCD3B77-8B46-4E2C-B6F5-580C99F6F110}"/>
              </a:ext>
            </a:extLst>
          </p:cNvPr>
          <p:cNvSpPr txBox="1"/>
          <p:nvPr/>
        </p:nvSpPr>
        <p:spPr>
          <a:xfrm>
            <a:off x="1757777" y="3184300"/>
            <a:ext cx="8717871" cy="1338828"/>
          </a:xfrm>
          <a:prstGeom prst="rect">
            <a:avLst/>
          </a:prstGeom>
          <a:noFill/>
        </p:spPr>
        <p:txBody>
          <a:bodyPr wrap="square" rtlCol="0">
            <a:spAutoFit/>
          </a:bodyPr>
          <a:lstStyle/>
          <a:p>
            <a:pPr eaLnBrk="1" hangingPunct="1">
              <a:spcBef>
                <a:spcPct val="50000"/>
              </a:spcBef>
            </a:pPr>
            <a:r>
              <a:rPr lang="en-US" altLang="en-US" sz="1800" b="1" dirty="0">
                <a:solidFill>
                  <a:schemeClr val="accent2">
                    <a:lumMod val="60000"/>
                    <a:lumOff val="40000"/>
                  </a:schemeClr>
                </a:solidFill>
                <a:latin typeface="Times New Roman" panose="02020603050405020304" pitchFamily="18" charset="0"/>
                <a:cs typeface="Times New Roman" panose="02020603050405020304" pitchFamily="18" charset="0"/>
              </a:rPr>
              <a:t>SPECIAL REVENUE FUNDS				  $2.0 MILLION</a:t>
            </a:r>
          </a:p>
          <a:p>
            <a:pPr eaLnBrk="1" hangingPunct="1">
              <a:spcBef>
                <a:spcPct val="50000"/>
              </a:spcBef>
            </a:pPr>
            <a:r>
              <a:rPr lang="en-US" altLang="en-US" sz="1800" dirty="0">
                <a:solidFill>
                  <a:schemeClr val="accent2">
                    <a:lumMod val="60000"/>
                    <a:lumOff val="40000"/>
                  </a:schemeClr>
                </a:solidFill>
                <a:latin typeface="Times New Roman" panose="02020603050405020304" pitchFamily="18" charset="0"/>
                <a:cs typeface="Times New Roman" panose="02020603050405020304" pitchFamily="18" charset="0"/>
              </a:rPr>
              <a:t>Special revenue funds are used to account for the proceeds of specific revenue sources (other than major capital projects) that are legally restricted to expenditures for specified purposes.  An example of special revenue funds is Title I &amp; IDEA (Special Education).</a:t>
            </a:r>
          </a:p>
        </p:txBody>
      </p:sp>
      <p:sp>
        <p:nvSpPr>
          <p:cNvPr id="5" name="TextBox 4">
            <a:extLst>
              <a:ext uri="{FF2B5EF4-FFF2-40B4-BE49-F238E27FC236}">
                <a16:creationId xmlns:a16="http://schemas.microsoft.com/office/drawing/2014/main" id="{0404CC89-E16A-436D-863D-EF1F97281F50}"/>
              </a:ext>
            </a:extLst>
          </p:cNvPr>
          <p:cNvSpPr txBox="1"/>
          <p:nvPr/>
        </p:nvSpPr>
        <p:spPr>
          <a:xfrm>
            <a:off x="1757778" y="4800126"/>
            <a:ext cx="8895425" cy="1338828"/>
          </a:xfrm>
          <a:prstGeom prst="rect">
            <a:avLst/>
          </a:prstGeom>
          <a:noFill/>
        </p:spPr>
        <p:txBody>
          <a:bodyPr wrap="square" rtlCol="0">
            <a:spAutoFit/>
          </a:bodyPr>
          <a:lstStyle/>
          <a:p>
            <a:pPr eaLnBrk="1" hangingPunct="1">
              <a:spcBef>
                <a:spcPct val="50000"/>
              </a:spcBef>
            </a:pPr>
            <a:r>
              <a:rPr lang="en-US" altLang="en-US" sz="1800" b="1" dirty="0">
                <a:solidFill>
                  <a:schemeClr val="accent2">
                    <a:lumMod val="60000"/>
                    <a:lumOff val="40000"/>
                  </a:schemeClr>
                </a:solidFill>
                <a:latin typeface="Times New Roman" panose="02020603050405020304" pitchFamily="18" charset="0"/>
                <a:cs typeface="Times New Roman" panose="02020603050405020304" pitchFamily="18" charset="0"/>
              </a:rPr>
              <a:t>DEBT SERVICE					     	  $ .00 MILLION</a:t>
            </a:r>
          </a:p>
          <a:p>
            <a:pPr eaLnBrk="1" hangingPunct="1">
              <a:spcBef>
                <a:spcPct val="50000"/>
              </a:spcBef>
            </a:pPr>
            <a:r>
              <a:rPr lang="en-US" altLang="en-US" sz="1800" b="1" dirty="0">
                <a:solidFill>
                  <a:schemeClr val="accent2">
                    <a:lumMod val="60000"/>
                    <a:lumOff val="40000"/>
                  </a:schemeClr>
                </a:solidFill>
                <a:latin typeface="Times New Roman" panose="02020603050405020304" pitchFamily="18" charset="0"/>
                <a:cs typeface="Times New Roman" panose="02020603050405020304" pitchFamily="18" charset="0"/>
              </a:rPr>
              <a:t>The debt service fund is used to account for the accumulation of specific revenue of resources for and the payment of general long-term debt principal, interest, and related costs.</a:t>
            </a:r>
          </a:p>
        </p:txBody>
      </p:sp>
      <p:sp>
        <p:nvSpPr>
          <p:cNvPr id="9" name="TextBox 8">
            <a:extLst>
              <a:ext uri="{FF2B5EF4-FFF2-40B4-BE49-F238E27FC236}">
                <a16:creationId xmlns:a16="http://schemas.microsoft.com/office/drawing/2014/main" id="{F412EF2E-2A37-42E9-A5DF-BD3AB166E3AB}"/>
              </a:ext>
            </a:extLst>
          </p:cNvPr>
          <p:cNvSpPr txBox="1"/>
          <p:nvPr/>
        </p:nvSpPr>
        <p:spPr>
          <a:xfrm>
            <a:off x="2195003" y="826775"/>
            <a:ext cx="7801993" cy="584775"/>
          </a:xfrm>
          <a:prstGeom prst="rect">
            <a:avLst/>
          </a:prstGeom>
          <a:noFill/>
        </p:spPr>
        <p:txBody>
          <a:bodyPr wrap="square" rtlCol="0">
            <a:spAutoFit/>
          </a:bodyPr>
          <a:lstStyle/>
          <a:p>
            <a:r>
              <a:rPr lang="en-US" altLang="en-US" sz="3200" b="1" dirty="0">
                <a:solidFill>
                  <a:schemeClr val="accent6">
                    <a:lumMod val="50000"/>
                  </a:schemeClr>
                </a:solidFill>
                <a:latin typeface="Times New Roman" panose="02020603050405020304" pitchFamily="18" charset="0"/>
                <a:cs typeface="Times New Roman" panose="02020603050405020304" pitchFamily="18" charset="0"/>
              </a:rPr>
              <a:t>FY 2022 REVENUES:     $5.5 MILLION</a:t>
            </a:r>
            <a:endParaRPr lang="en-US" sz="32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37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35440"/>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949781"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sp>
        <p:nvSpPr>
          <p:cNvPr id="5" name="TextBox 4">
            <a:extLst>
              <a:ext uri="{FF2B5EF4-FFF2-40B4-BE49-F238E27FC236}">
                <a16:creationId xmlns:a16="http://schemas.microsoft.com/office/drawing/2014/main" id="{D3AC0ADD-A4E1-4D23-B753-C77AF05E5EFE}"/>
              </a:ext>
            </a:extLst>
          </p:cNvPr>
          <p:cNvSpPr txBox="1"/>
          <p:nvPr/>
        </p:nvSpPr>
        <p:spPr>
          <a:xfrm>
            <a:off x="2050741" y="897556"/>
            <a:ext cx="8487053" cy="584775"/>
          </a:xfrm>
          <a:prstGeom prst="rect">
            <a:avLst/>
          </a:prstGeom>
          <a:noFill/>
        </p:spPr>
        <p:txBody>
          <a:bodyPr wrap="square">
            <a:spAutoFit/>
          </a:bodyPr>
          <a:lstStyle/>
          <a:p>
            <a:r>
              <a:rPr lang="en-US" altLang="en-US" sz="3200" b="1" dirty="0">
                <a:solidFill>
                  <a:schemeClr val="accent6">
                    <a:lumMod val="50000"/>
                  </a:schemeClr>
                </a:solidFill>
                <a:latin typeface="Times New Roman" panose="02020603050405020304" pitchFamily="18" charset="0"/>
                <a:cs typeface="Times New Roman" panose="02020603050405020304" pitchFamily="18" charset="0"/>
              </a:rPr>
              <a:t>FY 2022 REVENUES: $5.5 MILLION (Cont’d</a:t>
            </a:r>
            <a:r>
              <a:rPr lang="en-US" altLang="en-US" sz="2800" b="1" dirty="0">
                <a:solidFill>
                  <a:schemeClr val="accent6">
                    <a:lumMod val="50000"/>
                  </a:schemeClr>
                </a:solidFill>
                <a:latin typeface="Times New Roman" panose="02020603050405020304" pitchFamily="18" charset="0"/>
                <a:cs typeface="Times New Roman" panose="02020603050405020304" pitchFamily="18" charset="0"/>
              </a:rPr>
              <a:t>)</a:t>
            </a:r>
            <a:endParaRPr lang="en-US" sz="28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69324B9-3A00-4FF1-871D-EF7A9BF14BF1}"/>
              </a:ext>
            </a:extLst>
          </p:cNvPr>
          <p:cNvSpPr txBox="1"/>
          <p:nvPr/>
        </p:nvSpPr>
        <p:spPr>
          <a:xfrm>
            <a:off x="2050741" y="1640058"/>
            <a:ext cx="8487053" cy="1338828"/>
          </a:xfrm>
          <a:prstGeom prst="rect">
            <a:avLst/>
          </a:prstGeom>
          <a:noFill/>
        </p:spPr>
        <p:txBody>
          <a:bodyPr wrap="square" rtlCol="0">
            <a:spAutoFit/>
          </a:bodyPr>
          <a:lstStyle/>
          <a:p>
            <a:pPr eaLnBrk="1" hangingPunct="1">
              <a:spcBef>
                <a:spcPct val="50000"/>
              </a:spcBef>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CAPITAL PROJECTS				              $ .1 MILLION</a:t>
            </a:r>
          </a:p>
          <a:p>
            <a:pPr eaLnBrk="1" hangingPunct="1">
              <a:spcBef>
                <a:spcPct val="50000"/>
              </a:spcBef>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Capital projects funds are used to account for financial resources to be used for the acquisition or construction of major facilities other than those financed by proprietary funds or trust funds.</a:t>
            </a:r>
          </a:p>
        </p:txBody>
      </p:sp>
      <p:sp>
        <p:nvSpPr>
          <p:cNvPr id="7" name="TextBox 6">
            <a:extLst>
              <a:ext uri="{FF2B5EF4-FFF2-40B4-BE49-F238E27FC236}">
                <a16:creationId xmlns:a16="http://schemas.microsoft.com/office/drawing/2014/main" id="{66F070D0-371C-4403-B619-C16A253A1FAA}"/>
              </a:ext>
            </a:extLst>
          </p:cNvPr>
          <p:cNvSpPr txBox="1"/>
          <p:nvPr/>
        </p:nvSpPr>
        <p:spPr>
          <a:xfrm>
            <a:off x="1927934" y="3429000"/>
            <a:ext cx="8609860" cy="2169825"/>
          </a:xfrm>
          <a:prstGeom prst="rect">
            <a:avLst/>
          </a:prstGeom>
          <a:noFill/>
        </p:spPr>
        <p:txBody>
          <a:bodyPr wrap="square" rtlCol="0">
            <a:spAutoFit/>
          </a:bodyPr>
          <a:lstStyle/>
          <a:p>
            <a:pPr eaLnBrk="1" hangingPunct="1">
              <a:spcBef>
                <a:spcPct val="50000"/>
              </a:spcBef>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TRUST AND AGENCY FUND				 $ .002 MILLION</a:t>
            </a:r>
          </a:p>
          <a:p>
            <a:pPr eaLnBrk="1" hangingPunct="1">
              <a:spcBef>
                <a:spcPct val="50000"/>
              </a:spcBef>
            </a:pPr>
            <a:r>
              <a:rPr lang="en-US" altLang="en-US" sz="1800" b="1" dirty="0">
                <a:solidFill>
                  <a:schemeClr val="accent6">
                    <a:lumMod val="50000"/>
                  </a:schemeClr>
                </a:solidFill>
                <a:latin typeface="Times New Roman" panose="02020603050405020304" pitchFamily="18" charset="0"/>
                <a:cs typeface="Times New Roman" panose="02020603050405020304" pitchFamily="18" charset="0"/>
              </a:rPr>
              <a:t>Fiduciary funds are used to account for assets held by the School System in a trustee capacity or as an agent for individuals, private organizations, other governmental units, and/or other funds.  These include expendable trust and agency funds.  Expendable trust funds are accounted for in essentially the same manner as governmental funds.  Agency funds are custodial in nature (assets equal liabilities) and do not involve measurement of results of operations.</a:t>
            </a:r>
          </a:p>
        </p:txBody>
      </p:sp>
    </p:spTree>
    <p:extLst>
      <p:ext uri="{BB962C8B-B14F-4D97-AF65-F5344CB8AC3E}">
        <p14:creationId xmlns:p14="http://schemas.microsoft.com/office/powerpoint/2010/main" val="54387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205" y="150849"/>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949781"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sp>
        <p:nvSpPr>
          <p:cNvPr id="5" name="TextBox 4">
            <a:extLst>
              <a:ext uri="{FF2B5EF4-FFF2-40B4-BE49-F238E27FC236}">
                <a16:creationId xmlns:a16="http://schemas.microsoft.com/office/drawing/2014/main" id="{76A86282-F6E0-40AC-84C4-C390E7DEE32B}"/>
              </a:ext>
            </a:extLst>
          </p:cNvPr>
          <p:cNvSpPr txBox="1"/>
          <p:nvPr/>
        </p:nvSpPr>
        <p:spPr>
          <a:xfrm>
            <a:off x="2780928" y="648034"/>
            <a:ext cx="7827887" cy="1200329"/>
          </a:xfrm>
          <a:prstGeom prst="rect">
            <a:avLst/>
          </a:prstGeom>
          <a:noFill/>
        </p:spPr>
        <p:txBody>
          <a:bodyPr wrap="square">
            <a:spAutoFit/>
          </a:bodyPr>
          <a:lstStyle/>
          <a:p>
            <a:pPr algn="ctr"/>
            <a: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t>WHERE DOES SCHOOL FUNDING COME?</a:t>
            </a:r>
            <a:b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br>
            <a: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t>SHOW ME THE MONEY!!!</a:t>
            </a:r>
            <a:b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br>
            <a: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t>                  </a:t>
            </a:r>
            <a:endParaRPr lang="en-US" sz="24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58E02F83-A581-4A82-9014-F4C899B10AE2}"/>
              </a:ext>
            </a:extLst>
          </p:cNvPr>
          <p:cNvSpPr txBox="1"/>
          <p:nvPr/>
        </p:nvSpPr>
        <p:spPr>
          <a:xfrm>
            <a:off x="1091953" y="1633466"/>
            <a:ext cx="9951867" cy="1354217"/>
          </a:xfrm>
          <a:prstGeom prst="rect">
            <a:avLst/>
          </a:prstGeom>
          <a:noFill/>
        </p:spPr>
        <p:txBody>
          <a:bodyPr wrap="square" rtlCol="0">
            <a:spAutoFit/>
          </a:bodyPr>
          <a:lstStyle/>
          <a:p>
            <a:pPr eaLnBrk="1" hangingPunct="1">
              <a:spcBef>
                <a:spcPct val="50000"/>
              </a:spcBef>
            </a:pPr>
            <a:r>
              <a:rPr lang="en-US" altLang="en-US" sz="2000" b="1" dirty="0">
                <a:solidFill>
                  <a:schemeClr val="accent6">
                    <a:lumMod val="50000"/>
                  </a:schemeClr>
                </a:solidFill>
                <a:latin typeface="Times New Roman" panose="02020603050405020304" pitchFamily="18" charset="0"/>
                <a:cs typeface="Times New Roman" panose="02020603050405020304" pitchFamily="18" charset="0"/>
              </a:rPr>
              <a:t>Most money for charter schools comes from state and federal government and private contributors.  The chart below shows how much Legacy Prep receives in government and other funding when revenues from both the Operating and Other Fund Budgets are combined. </a:t>
            </a:r>
            <a:r>
              <a:rPr lang="en-US" altLang="en-US" sz="2200" b="1" i="1" u="sng" dirty="0">
                <a:solidFill>
                  <a:srgbClr val="FF0000"/>
                </a:solidFill>
                <a:latin typeface="Times New Roman" panose="02020603050405020304" pitchFamily="18" charset="0"/>
                <a:cs typeface="Times New Roman" panose="02020603050405020304" pitchFamily="18" charset="0"/>
              </a:rPr>
              <a:t>Community members must get state elected officials on board!</a:t>
            </a:r>
          </a:p>
        </p:txBody>
      </p:sp>
      <p:graphicFrame>
        <p:nvGraphicFramePr>
          <p:cNvPr id="12" name="Chart 11">
            <a:extLst>
              <a:ext uri="{FF2B5EF4-FFF2-40B4-BE49-F238E27FC236}">
                <a16:creationId xmlns:a16="http://schemas.microsoft.com/office/drawing/2014/main" id="{54E3FA6F-3AC3-41B6-B43A-CC1C42E37238}"/>
              </a:ext>
            </a:extLst>
          </p:cNvPr>
          <p:cNvGraphicFramePr>
            <a:graphicFrameLocks/>
          </p:cNvGraphicFramePr>
          <p:nvPr>
            <p:extLst>
              <p:ext uri="{D42A27DB-BD31-4B8C-83A1-F6EECF244321}">
                <p14:modId xmlns:p14="http://schemas.microsoft.com/office/powerpoint/2010/main" val="1338866284"/>
              </p:ext>
            </p:extLst>
          </p:nvPr>
        </p:nvGraphicFramePr>
        <p:xfrm>
          <a:off x="5394553" y="3080736"/>
          <a:ext cx="5214262" cy="35242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3D2EA59E-F27E-4167-8736-6BD364D7A2AF}"/>
              </a:ext>
            </a:extLst>
          </p:cNvPr>
          <p:cNvGraphicFramePr>
            <a:graphicFrameLocks/>
          </p:cNvGraphicFramePr>
          <p:nvPr>
            <p:extLst>
              <p:ext uri="{D42A27DB-BD31-4B8C-83A1-F6EECF244321}">
                <p14:modId xmlns:p14="http://schemas.microsoft.com/office/powerpoint/2010/main" val="2044852303"/>
              </p:ext>
            </p:extLst>
          </p:nvPr>
        </p:nvGraphicFramePr>
        <p:xfrm>
          <a:off x="5992428" y="2987683"/>
          <a:ext cx="4731797" cy="337976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Table 14">
            <a:extLst>
              <a:ext uri="{FF2B5EF4-FFF2-40B4-BE49-F238E27FC236}">
                <a16:creationId xmlns:a16="http://schemas.microsoft.com/office/drawing/2014/main" id="{7BF3A5D8-5D0E-4EC0-8A8F-A4D798F25F22}"/>
              </a:ext>
            </a:extLst>
          </p:cNvPr>
          <p:cNvGraphicFramePr>
            <a:graphicFrameLocks noGrp="1"/>
          </p:cNvGraphicFramePr>
          <p:nvPr>
            <p:extLst>
              <p:ext uri="{D42A27DB-BD31-4B8C-83A1-F6EECF244321}">
                <p14:modId xmlns:p14="http://schemas.microsoft.com/office/powerpoint/2010/main" val="1368138294"/>
              </p:ext>
            </p:extLst>
          </p:nvPr>
        </p:nvGraphicFramePr>
        <p:xfrm>
          <a:off x="2610034" y="3429000"/>
          <a:ext cx="2112885" cy="2563555"/>
        </p:xfrm>
        <a:graphic>
          <a:graphicData uri="http://schemas.openxmlformats.org/drawingml/2006/table">
            <a:tbl>
              <a:tblPr>
                <a:tableStyleId>{5C22544A-7EE6-4342-B048-85BDC9FD1C3A}</a:tableStyleId>
              </a:tblPr>
              <a:tblGrid>
                <a:gridCol w="1363049">
                  <a:extLst>
                    <a:ext uri="{9D8B030D-6E8A-4147-A177-3AD203B41FA5}">
                      <a16:colId xmlns:a16="http://schemas.microsoft.com/office/drawing/2014/main" val="1040319320"/>
                    </a:ext>
                  </a:extLst>
                </a:gridCol>
                <a:gridCol w="749836">
                  <a:extLst>
                    <a:ext uri="{9D8B030D-6E8A-4147-A177-3AD203B41FA5}">
                      <a16:colId xmlns:a16="http://schemas.microsoft.com/office/drawing/2014/main" val="3162610656"/>
                    </a:ext>
                  </a:extLst>
                </a:gridCol>
              </a:tblGrid>
              <a:tr h="363775">
                <a:tc gridSpan="2">
                  <a:txBody>
                    <a:bodyPr/>
                    <a:lstStyle/>
                    <a:p>
                      <a:pPr algn="ctr" fontAlgn="b"/>
                      <a:r>
                        <a:rPr lang="en-US" sz="1800" b="1" u="none" strike="noStrike" dirty="0">
                          <a:solidFill>
                            <a:schemeClr val="accent6">
                              <a:lumMod val="50000"/>
                            </a:schemeClr>
                          </a:solidFill>
                          <a:effectLst/>
                        </a:rPr>
                        <a:t>REVENUES (M)</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6">
                        <a:lumMod val="40000"/>
                        <a:lumOff val="60000"/>
                      </a:schemeClr>
                    </a:solidFill>
                  </a:tcPr>
                </a:tc>
                <a:tc hMerge="1">
                  <a:txBody>
                    <a:bodyPr/>
                    <a:lstStyle/>
                    <a:p>
                      <a:endParaRPr lang="en-US"/>
                    </a:p>
                  </a:txBody>
                  <a:tcPr/>
                </a:tc>
                <a:extLst>
                  <a:ext uri="{0D108BD9-81ED-4DB2-BD59-A6C34878D82A}">
                    <a16:rowId xmlns:a16="http://schemas.microsoft.com/office/drawing/2014/main" val="2907910095"/>
                  </a:ext>
                </a:extLst>
              </a:tr>
              <a:tr h="363775">
                <a:tc>
                  <a:txBody>
                    <a:bodyPr/>
                    <a:lstStyle/>
                    <a:p>
                      <a:pPr algn="l" fontAlgn="b"/>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6">
                        <a:lumMod val="40000"/>
                        <a:lumOff val="60000"/>
                      </a:schemeClr>
                    </a:solidFill>
                  </a:tcPr>
                </a:tc>
                <a:tc>
                  <a:txBody>
                    <a:bodyPr/>
                    <a:lstStyle/>
                    <a:p>
                      <a:pPr algn="l" fontAlgn="b"/>
                      <a:endParaRPr lang="en-US" sz="1800" b="1" i="0" u="none" strike="noStrike" dirty="0">
                        <a:solidFill>
                          <a:schemeClr val="accent6">
                            <a:lumMod val="50000"/>
                          </a:schemeClr>
                        </a:solidFill>
                        <a:effectLst/>
                        <a:latin typeface="Calibri" panose="020F0502020204030204" pitchFamily="34" charset="0"/>
                      </a:endParaRPr>
                    </a:p>
                  </a:txBody>
                  <a:tcPr marL="7620" marR="7620" marT="7620" marB="0" anchor="b">
                    <a:solidFill>
                      <a:schemeClr val="accent6">
                        <a:lumMod val="40000"/>
                        <a:lumOff val="60000"/>
                      </a:schemeClr>
                    </a:solidFill>
                  </a:tcPr>
                </a:tc>
                <a:extLst>
                  <a:ext uri="{0D108BD9-81ED-4DB2-BD59-A6C34878D82A}">
                    <a16:rowId xmlns:a16="http://schemas.microsoft.com/office/drawing/2014/main" val="3182407796"/>
                  </a:ext>
                </a:extLst>
              </a:tr>
              <a:tr h="363775">
                <a:tc>
                  <a:txBody>
                    <a:bodyPr/>
                    <a:lstStyle/>
                    <a:p>
                      <a:pPr algn="l" fontAlgn="b"/>
                      <a:r>
                        <a:rPr lang="en-US" sz="1800" b="1" u="none" strike="noStrike" dirty="0">
                          <a:solidFill>
                            <a:schemeClr val="accent6">
                              <a:lumMod val="50000"/>
                            </a:schemeClr>
                          </a:solidFill>
                          <a:effectLst/>
                        </a:rPr>
                        <a:t>LOCAL</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4">
                        <a:lumMod val="60000"/>
                        <a:lumOff val="40000"/>
                      </a:schemeClr>
                    </a:solidFill>
                  </a:tcPr>
                </a:tc>
                <a:tc>
                  <a:txBody>
                    <a:bodyPr/>
                    <a:lstStyle/>
                    <a:p>
                      <a:pPr algn="ctr" fontAlgn="b"/>
                      <a:r>
                        <a:rPr lang="en-US" sz="1800" b="1" u="none" strike="noStrike" dirty="0">
                          <a:solidFill>
                            <a:schemeClr val="accent6">
                              <a:lumMod val="50000"/>
                            </a:schemeClr>
                          </a:solidFill>
                          <a:effectLst/>
                        </a:rPr>
                        <a:t>0.5</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4">
                        <a:lumMod val="60000"/>
                        <a:lumOff val="40000"/>
                      </a:schemeClr>
                    </a:solidFill>
                  </a:tcPr>
                </a:tc>
                <a:extLst>
                  <a:ext uri="{0D108BD9-81ED-4DB2-BD59-A6C34878D82A}">
                    <a16:rowId xmlns:a16="http://schemas.microsoft.com/office/drawing/2014/main" val="3245483759"/>
                  </a:ext>
                </a:extLst>
              </a:tr>
              <a:tr h="380905">
                <a:tc>
                  <a:txBody>
                    <a:bodyPr/>
                    <a:lstStyle/>
                    <a:p>
                      <a:pPr algn="l" fontAlgn="b"/>
                      <a:r>
                        <a:rPr lang="en-US" sz="1800" b="1" u="none" strike="noStrike" dirty="0">
                          <a:solidFill>
                            <a:schemeClr val="accent6">
                              <a:lumMod val="50000"/>
                            </a:schemeClr>
                          </a:solidFill>
                          <a:effectLst/>
                        </a:rPr>
                        <a:t>STATE</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rgbClr val="FF0000"/>
                    </a:solidFill>
                  </a:tcPr>
                </a:tc>
                <a:tc>
                  <a:txBody>
                    <a:bodyPr/>
                    <a:lstStyle/>
                    <a:p>
                      <a:pPr algn="ctr" fontAlgn="b"/>
                      <a:r>
                        <a:rPr lang="en-US" sz="1800" b="1" u="none" strike="noStrike" dirty="0">
                          <a:solidFill>
                            <a:schemeClr val="accent6">
                              <a:lumMod val="50000"/>
                            </a:schemeClr>
                          </a:solidFill>
                          <a:effectLst/>
                        </a:rPr>
                        <a:t>2.9</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rgbClr val="FF0000"/>
                    </a:solidFill>
                  </a:tcPr>
                </a:tc>
                <a:extLst>
                  <a:ext uri="{0D108BD9-81ED-4DB2-BD59-A6C34878D82A}">
                    <a16:rowId xmlns:a16="http://schemas.microsoft.com/office/drawing/2014/main" val="2847274054"/>
                  </a:ext>
                </a:extLst>
              </a:tr>
              <a:tr h="363775">
                <a:tc>
                  <a:txBody>
                    <a:bodyPr/>
                    <a:lstStyle/>
                    <a:p>
                      <a:pPr algn="l" fontAlgn="b"/>
                      <a:r>
                        <a:rPr lang="en-US" sz="1800" b="1" u="none" strike="noStrike">
                          <a:solidFill>
                            <a:schemeClr val="accent6">
                              <a:lumMod val="50000"/>
                            </a:schemeClr>
                          </a:solidFill>
                          <a:effectLst/>
                        </a:rPr>
                        <a:t>FEDERAL</a:t>
                      </a:r>
                      <a:endParaRPr lang="en-US" sz="1800" b="1" i="0" u="none" strike="noStrike">
                        <a:solidFill>
                          <a:schemeClr val="accent6">
                            <a:lumMod val="50000"/>
                          </a:schemeClr>
                        </a:solidFill>
                        <a:effectLst/>
                        <a:latin typeface="Times New Roman" panose="02020603050405020304" pitchFamily="18" charset="0"/>
                      </a:endParaRPr>
                    </a:p>
                  </a:txBody>
                  <a:tcPr marL="7620" marR="7620" marT="7620" marB="0" anchor="b">
                    <a:solidFill>
                      <a:schemeClr val="accent1">
                        <a:lumMod val="75000"/>
                      </a:schemeClr>
                    </a:solidFill>
                  </a:tcPr>
                </a:tc>
                <a:tc>
                  <a:txBody>
                    <a:bodyPr/>
                    <a:lstStyle/>
                    <a:p>
                      <a:pPr algn="ctr" fontAlgn="b"/>
                      <a:r>
                        <a:rPr lang="en-US" sz="1800" b="1" u="none" strike="noStrike" dirty="0">
                          <a:solidFill>
                            <a:schemeClr val="accent6">
                              <a:lumMod val="50000"/>
                            </a:schemeClr>
                          </a:solidFill>
                          <a:effectLst/>
                        </a:rPr>
                        <a:t>2.1</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1">
                        <a:lumMod val="75000"/>
                      </a:schemeClr>
                    </a:solidFill>
                  </a:tcPr>
                </a:tc>
                <a:extLst>
                  <a:ext uri="{0D108BD9-81ED-4DB2-BD59-A6C34878D82A}">
                    <a16:rowId xmlns:a16="http://schemas.microsoft.com/office/drawing/2014/main" val="54206684"/>
                  </a:ext>
                </a:extLst>
              </a:tr>
              <a:tr h="363775">
                <a:tc>
                  <a:txBody>
                    <a:bodyPr/>
                    <a:lstStyle/>
                    <a:p>
                      <a:pPr algn="l" fontAlgn="b"/>
                      <a:r>
                        <a:rPr lang="en-US" sz="1800" b="1" u="none" strike="noStrike" dirty="0">
                          <a:solidFill>
                            <a:schemeClr val="accent6">
                              <a:lumMod val="50000"/>
                            </a:schemeClr>
                          </a:solidFill>
                          <a:effectLst/>
                        </a:rPr>
                        <a:t>TOTAL</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ctr" fontAlgn="b"/>
                      <a:r>
                        <a:rPr lang="en-US" sz="1800" b="1" u="none" strike="noStrike" dirty="0">
                          <a:solidFill>
                            <a:schemeClr val="accent6">
                              <a:lumMod val="50000"/>
                            </a:schemeClr>
                          </a:solidFill>
                          <a:effectLst/>
                        </a:rPr>
                        <a:t>5.5</a:t>
                      </a:r>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2">
                        <a:lumMod val="60000"/>
                        <a:lumOff val="40000"/>
                      </a:schemeClr>
                    </a:solidFill>
                  </a:tcPr>
                </a:tc>
                <a:extLst>
                  <a:ext uri="{0D108BD9-81ED-4DB2-BD59-A6C34878D82A}">
                    <a16:rowId xmlns:a16="http://schemas.microsoft.com/office/drawing/2014/main" val="2659898133"/>
                  </a:ext>
                </a:extLst>
              </a:tr>
              <a:tr h="363775">
                <a:tc>
                  <a:txBody>
                    <a:bodyPr/>
                    <a:lstStyle/>
                    <a:p>
                      <a:pPr algn="l" fontAlgn="b"/>
                      <a:endParaRPr lang="en-US" sz="1800" b="1" i="0" u="none" strike="noStrike">
                        <a:solidFill>
                          <a:schemeClr val="accent6">
                            <a:lumMod val="50000"/>
                          </a:schemeClr>
                        </a:solidFill>
                        <a:effectLst/>
                        <a:latin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l" fontAlgn="b"/>
                      <a:endParaRPr lang="en-US" sz="1800" b="1" i="0" u="none" strike="noStrike" dirty="0">
                        <a:solidFill>
                          <a:schemeClr val="accent6">
                            <a:lumMod val="50000"/>
                          </a:schemeClr>
                        </a:solidFill>
                        <a:effectLst/>
                        <a:latin typeface="Times New Roman" panose="02020603050405020304" pitchFamily="18" charset="0"/>
                      </a:endParaRPr>
                    </a:p>
                  </a:txBody>
                  <a:tcPr marL="7620" marR="7620" marT="7620" marB="0" anchor="b">
                    <a:solidFill>
                      <a:schemeClr val="accent2">
                        <a:lumMod val="60000"/>
                        <a:lumOff val="40000"/>
                      </a:schemeClr>
                    </a:solidFill>
                  </a:tcPr>
                </a:tc>
                <a:extLst>
                  <a:ext uri="{0D108BD9-81ED-4DB2-BD59-A6C34878D82A}">
                    <a16:rowId xmlns:a16="http://schemas.microsoft.com/office/drawing/2014/main" val="2379633472"/>
                  </a:ext>
                </a:extLst>
              </a:tr>
            </a:tbl>
          </a:graphicData>
        </a:graphic>
      </p:graphicFrame>
    </p:spTree>
    <p:extLst>
      <p:ext uri="{BB962C8B-B14F-4D97-AF65-F5344CB8AC3E}">
        <p14:creationId xmlns:p14="http://schemas.microsoft.com/office/powerpoint/2010/main" val="238706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heel(1)">
                                      <p:cBhvr>
                                        <p:cTn id="2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Graphic spid="1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10" y="115339"/>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275078"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graphicFrame>
        <p:nvGraphicFramePr>
          <p:cNvPr id="3" name="Table 2">
            <a:extLst>
              <a:ext uri="{FF2B5EF4-FFF2-40B4-BE49-F238E27FC236}">
                <a16:creationId xmlns:a16="http://schemas.microsoft.com/office/drawing/2014/main" id="{E39E8830-EB3D-4155-892C-D85C74C8AB12}"/>
              </a:ext>
            </a:extLst>
          </p:cNvPr>
          <p:cNvGraphicFramePr>
            <a:graphicFrameLocks noGrp="1"/>
          </p:cNvGraphicFramePr>
          <p:nvPr>
            <p:extLst>
              <p:ext uri="{D42A27DB-BD31-4B8C-83A1-F6EECF244321}">
                <p14:modId xmlns:p14="http://schemas.microsoft.com/office/powerpoint/2010/main" val="200819493"/>
              </p:ext>
            </p:extLst>
          </p:nvPr>
        </p:nvGraphicFramePr>
        <p:xfrm>
          <a:off x="1802168" y="1225119"/>
          <a:ext cx="8771138" cy="5264461"/>
        </p:xfrm>
        <a:graphic>
          <a:graphicData uri="http://schemas.openxmlformats.org/drawingml/2006/table">
            <a:tbl>
              <a:tblPr>
                <a:tableStyleId>{5C22544A-7EE6-4342-B048-85BDC9FD1C3A}</a:tableStyleId>
              </a:tblPr>
              <a:tblGrid>
                <a:gridCol w="6350229">
                  <a:extLst>
                    <a:ext uri="{9D8B030D-6E8A-4147-A177-3AD203B41FA5}">
                      <a16:colId xmlns:a16="http://schemas.microsoft.com/office/drawing/2014/main" val="3212856985"/>
                    </a:ext>
                  </a:extLst>
                </a:gridCol>
                <a:gridCol w="2420909">
                  <a:extLst>
                    <a:ext uri="{9D8B030D-6E8A-4147-A177-3AD203B41FA5}">
                      <a16:colId xmlns:a16="http://schemas.microsoft.com/office/drawing/2014/main" val="1291281970"/>
                    </a:ext>
                  </a:extLst>
                </a:gridCol>
              </a:tblGrid>
              <a:tr h="455449">
                <a:tc gridSpan="2">
                  <a:txBody>
                    <a:bodyPr/>
                    <a:lstStyle/>
                    <a:p>
                      <a:pPr algn="ctr" fontAlgn="b"/>
                      <a:r>
                        <a:rPr lang="en-US" sz="24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FEDERAL FUNDS</a:t>
                      </a:r>
                      <a:endParaRPr lang="en-US" sz="24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2919391528"/>
                  </a:ext>
                </a:extLst>
              </a:tr>
              <a:tr h="308098">
                <a:tc>
                  <a:txBody>
                    <a:bodyPr/>
                    <a:lstStyle/>
                    <a:p>
                      <a:pPr algn="l" fontAlgn="b"/>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87150012"/>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IDEA-Part B</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54,675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31008109"/>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IDEA-</a:t>
                      </a:r>
                      <a:r>
                        <a:rPr lang="en-US" sz="1600" b="1" u="none" strike="noStrike" dirty="0" err="1">
                          <a:solidFill>
                            <a:schemeClr val="accent2">
                              <a:lumMod val="60000"/>
                              <a:lumOff val="40000"/>
                            </a:schemeClr>
                          </a:solidFill>
                          <a:effectLst/>
                          <a:latin typeface="Times New Roman" panose="02020603050405020304" pitchFamily="18" charset="0"/>
                          <a:cs typeface="Times New Roman" panose="02020603050405020304" pitchFamily="18" charset="0"/>
                        </a:rPr>
                        <a:t>PreSchool</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908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139052628"/>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Title 1, Part A</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116,243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852143931"/>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Title 1, Part II, Part A- Teacher/Principal Training</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28,202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14741652"/>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Title IV-Part A</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10,000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3417153808"/>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ARPA – IDEA Part B</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13,748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571002093"/>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ARPA – IDEA Part B Preschool </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4,007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4180351263"/>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ARPA-ESSER III State Reserves</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121,544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183001845"/>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American Rescue Plan-ESSER II</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378,663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46347755"/>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American Rescue Plan-ESSER III</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851,036 </a:t>
                      </a:r>
                      <a:endParaRPr lang="en-US" sz="16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741220605"/>
                  </a:ext>
                </a:extLst>
              </a:tr>
              <a:tr h="348285">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Child Nutrition Program</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457,862 </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2306848028"/>
                  </a:ext>
                </a:extLst>
              </a:tr>
              <a:tr h="321494">
                <a:tc>
                  <a:txBody>
                    <a:bodyPr/>
                    <a:lstStyle/>
                    <a:p>
                      <a:pPr algn="l" fontAlgn="b"/>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1596839338"/>
                  </a:ext>
                </a:extLst>
              </a:tr>
              <a:tr h="348285">
                <a:tc>
                  <a:txBody>
                    <a:bodyPr/>
                    <a:lstStyle/>
                    <a:p>
                      <a:pPr algn="l" fontAlgn="b"/>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tc>
                  <a:txBody>
                    <a:bodyPr/>
                    <a:lstStyle/>
                    <a:p>
                      <a:pPr algn="l" fontAlgn="b"/>
                      <a:r>
                        <a:rPr lang="en-US" sz="16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2,036,888.00 </a:t>
                      </a:r>
                      <a:endParaRPr lang="en-US" sz="16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6">
                        <a:lumMod val="75000"/>
                      </a:schemeClr>
                    </a:solidFill>
                  </a:tcPr>
                </a:tc>
                <a:extLst>
                  <a:ext uri="{0D108BD9-81ED-4DB2-BD59-A6C34878D82A}">
                    <a16:rowId xmlns:a16="http://schemas.microsoft.com/office/drawing/2014/main" val="3409020103"/>
                  </a:ext>
                </a:extLst>
              </a:tr>
            </a:tbl>
          </a:graphicData>
        </a:graphic>
      </p:graphicFrame>
    </p:spTree>
    <p:extLst>
      <p:ext uri="{BB962C8B-B14F-4D97-AF65-F5344CB8AC3E}">
        <p14:creationId xmlns:p14="http://schemas.microsoft.com/office/powerpoint/2010/main" val="357256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rgbClr val="D4B8AD"/>
            </a:gs>
            <a:gs pos="100000">
              <a:srgbClr val="D0B9B2"/>
            </a:gs>
            <a:gs pos="100000">
              <a:srgbClr val="C5BBC1"/>
            </a:gs>
            <a:gs pos="100000">
              <a:srgbClr val="BABDD0"/>
            </a:gs>
            <a:gs pos="100000">
              <a:srgbClr val="B2BEDA"/>
            </a:gs>
            <a:gs pos="0">
              <a:schemeClr val="accent2">
                <a:lumMod val="60000"/>
                <a:lumOff val="40000"/>
              </a:schemeClr>
            </a:gs>
            <a:gs pos="100000">
              <a:schemeClr val="accent1">
                <a:lumMod val="45000"/>
                <a:lumOff val="55000"/>
              </a:schemeClr>
            </a:gs>
            <a:gs pos="76834">
              <a:srgbClr val="758C46"/>
            </a:gs>
            <a:gs pos="86427">
              <a:srgbClr val="65873E"/>
            </a:gs>
            <a:gs pos="97000">
              <a:schemeClr val="accent6">
                <a:lumMod val="75000"/>
              </a:schemeClr>
            </a:gs>
          </a:gsLst>
          <a:lin ang="5400000" scaled="1"/>
        </a:gradFill>
        <a:effectLst/>
      </p:bgPr>
    </p:bg>
    <p:spTree>
      <p:nvGrpSpPr>
        <p:cNvPr id="1" name=""/>
        <p:cNvGrpSpPr/>
        <p:nvPr/>
      </p:nvGrpSpPr>
      <p:grpSpPr>
        <a:xfrm>
          <a:off x="0" y="0"/>
          <a:ext cx="0" cy="0"/>
          <a:chOff x="0" y="0"/>
          <a:chExt cx="0" cy="0"/>
        </a:xfrm>
      </p:grpSpPr>
      <p:pic>
        <p:nvPicPr>
          <p:cNvPr id="4" name="Graphic 1">
            <a:extLst>
              <a:ext uri="{FF2B5EF4-FFF2-40B4-BE49-F238E27FC236}">
                <a16:creationId xmlns:a16="http://schemas.microsoft.com/office/drawing/2014/main" id="{0E2EE148-A6BB-4402-B23E-0D744417499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10" y="115339"/>
            <a:ext cx="1615736" cy="1225189"/>
          </a:xfrm>
          <a:prstGeom prst="rect">
            <a:avLst/>
          </a:prstGeom>
        </p:spPr>
      </p:pic>
      <p:sp>
        <p:nvSpPr>
          <p:cNvPr id="6" name="TextBox 5">
            <a:extLst>
              <a:ext uri="{FF2B5EF4-FFF2-40B4-BE49-F238E27FC236}">
                <a16:creationId xmlns:a16="http://schemas.microsoft.com/office/drawing/2014/main" id="{13952C41-6BC5-45A1-9865-8C1471A60E99}"/>
              </a:ext>
            </a:extLst>
          </p:cNvPr>
          <p:cNvSpPr txBox="1"/>
          <p:nvPr/>
        </p:nvSpPr>
        <p:spPr>
          <a:xfrm>
            <a:off x="6275078" y="35440"/>
            <a:ext cx="5150014" cy="369332"/>
          </a:xfrm>
          <a:prstGeom prst="rect">
            <a:avLst/>
          </a:prstGeom>
          <a:noFill/>
        </p:spPr>
        <p:txBody>
          <a:bodyPr wrap="square" rtlCol="0">
            <a:spAutoFit/>
          </a:bodyPr>
          <a:lstStyle/>
          <a:p>
            <a:r>
              <a:rPr lang="en-US" b="1" dirty="0">
                <a:solidFill>
                  <a:schemeClr val="accent6">
                    <a:lumMod val="50000"/>
                  </a:schemeClr>
                </a:solidFill>
                <a:latin typeface="Lucida Bright" panose="02040602050505020304" pitchFamily="18" charset="0"/>
                <a:cs typeface="Times New Roman" panose="02020603050405020304" pitchFamily="18" charset="0"/>
              </a:rPr>
              <a:t>FY 2022 FISCAL YEAR PROPOSED BUDGET</a:t>
            </a:r>
          </a:p>
        </p:txBody>
      </p:sp>
      <p:sp>
        <p:nvSpPr>
          <p:cNvPr id="5" name="TextBox 4">
            <a:extLst>
              <a:ext uri="{FF2B5EF4-FFF2-40B4-BE49-F238E27FC236}">
                <a16:creationId xmlns:a16="http://schemas.microsoft.com/office/drawing/2014/main" id="{DBFEB18B-EB14-4288-93C6-F0E900C8AB51}"/>
              </a:ext>
            </a:extLst>
          </p:cNvPr>
          <p:cNvSpPr txBox="1"/>
          <p:nvPr/>
        </p:nvSpPr>
        <p:spPr>
          <a:xfrm>
            <a:off x="2522738" y="727933"/>
            <a:ext cx="7146524" cy="830997"/>
          </a:xfrm>
          <a:prstGeom prst="rect">
            <a:avLst/>
          </a:prstGeom>
          <a:noFill/>
        </p:spPr>
        <p:txBody>
          <a:bodyPr wrap="square">
            <a:spAutoFit/>
          </a:bodyPr>
          <a:lstStyle/>
          <a:p>
            <a:pPr algn="ctr"/>
            <a: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t>WHERE IS THE MONEY GOING?</a:t>
            </a:r>
            <a:br>
              <a:rPr lang="en-US" altLang="en-US" sz="2400" b="1" dirty="0">
                <a:solidFill>
                  <a:schemeClr val="accent6">
                    <a:lumMod val="50000"/>
                  </a:schemeClr>
                </a:solidFill>
                <a:latin typeface="Times New Roman" panose="02020603050405020304" pitchFamily="18" charset="0"/>
                <a:cs typeface="Times New Roman" panose="02020603050405020304" pitchFamily="18" charset="0"/>
              </a:rPr>
            </a:br>
            <a:endParaRPr lang="en-US" sz="2400" dirty="0">
              <a:solidFill>
                <a:schemeClr val="accent6">
                  <a:lumMod val="50000"/>
                </a:schemeClr>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E1BBE023-5DFE-46BF-81C7-92C0917C0FC1}"/>
              </a:ext>
            </a:extLst>
          </p:cNvPr>
          <p:cNvGraphicFramePr>
            <a:graphicFrameLocks noGrp="1"/>
          </p:cNvGraphicFramePr>
          <p:nvPr>
            <p:extLst>
              <p:ext uri="{D42A27DB-BD31-4B8C-83A1-F6EECF244321}">
                <p14:modId xmlns:p14="http://schemas.microsoft.com/office/powerpoint/2010/main" val="1385664450"/>
              </p:ext>
            </p:extLst>
          </p:nvPr>
        </p:nvGraphicFramePr>
        <p:xfrm>
          <a:off x="254616" y="1455939"/>
          <a:ext cx="6962930" cy="5175688"/>
        </p:xfrm>
        <a:graphic>
          <a:graphicData uri="http://schemas.openxmlformats.org/drawingml/2006/table">
            <a:tbl>
              <a:tblPr>
                <a:tableStyleId>{5C22544A-7EE6-4342-B048-85BDC9FD1C3A}</a:tableStyleId>
              </a:tblPr>
              <a:tblGrid>
                <a:gridCol w="2950223">
                  <a:extLst>
                    <a:ext uri="{9D8B030D-6E8A-4147-A177-3AD203B41FA5}">
                      <a16:colId xmlns:a16="http://schemas.microsoft.com/office/drawing/2014/main" val="1423511625"/>
                    </a:ext>
                  </a:extLst>
                </a:gridCol>
                <a:gridCol w="1216241">
                  <a:extLst>
                    <a:ext uri="{9D8B030D-6E8A-4147-A177-3AD203B41FA5}">
                      <a16:colId xmlns:a16="http://schemas.microsoft.com/office/drawing/2014/main" val="2776105228"/>
                    </a:ext>
                  </a:extLst>
                </a:gridCol>
                <a:gridCol w="1492454">
                  <a:extLst>
                    <a:ext uri="{9D8B030D-6E8A-4147-A177-3AD203B41FA5}">
                      <a16:colId xmlns:a16="http://schemas.microsoft.com/office/drawing/2014/main" val="3393835551"/>
                    </a:ext>
                  </a:extLst>
                </a:gridCol>
                <a:gridCol w="1304012">
                  <a:extLst>
                    <a:ext uri="{9D8B030D-6E8A-4147-A177-3AD203B41FA5}">
                      <a16:colId xmlns:a16="http://schemas.microsoft.com/office/drawing/2014/main" val="310375875"/>
                    </a:ext>
                  </a:extLst>
                </a:gridCol>
              </a:tblGrid>
              <a:tr h="243033">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DESCRIPTION OF EXPENDITURES</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ctr"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TOTAL COST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ctr"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GENERAL FUND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FEDERAL FUND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743552163"/>
                  </a:ext>
                </a:extLst>
              </a:tr>
              <a:tr h="234031">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Salaries</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4,018,778.00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2,709,697.00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1,309,081.00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247999427"/>
                  </a:ext>
                </a:extLst>
              </a:tr>
              <a:tr h="234031">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Insurance - Medical &amp; Dental</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246,518.00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143,245.00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103,273.00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002136501"/>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Social Security</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91,221.00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56,086.00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35,135.00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3121639998"/>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Medicare</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248,720.00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167,561.00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81,159.00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75356645"/>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Pensions</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58,965.00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38,329.00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20,636.00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475243868"/>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Unemployment</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14,975.00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10,398.00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4,577.00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064353318"/>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Vision</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1,400.00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1,400.00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3225833746"/>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Life Insurance</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5,600.00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5,600.00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125057153"/>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Long-Short Term Disability</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9,400.00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9,400.00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677820875"/>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Legal</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10,000.00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10,000.00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3948326110"/>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Liability Insurance</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25,000.00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25,000.00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09552013"/>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Auditing/Accounting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8,000.00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8,000.00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412932820"/>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Rental of Daniel Payne</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200,604.00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200,604.00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055856212"/>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Rental of Daniel Payne-Additional Space</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24,000.00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24,000.00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3656070746"/>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Rental for Trailers Space</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24,000.00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24,000.00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039109370"/>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Rental of Trailers</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33,360.00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33,360.00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1871764316"/>
                  </a:ext>
                </a:extLst>
              </a:tr>
              <a:tr h="234031">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Instructional Software</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26,000.00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26,000.00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4233481055"/>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Debt Service-Line of Credit</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18,000.00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18,000.00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3362872287"/>
                  </a:ext>
                </a:extLst>
              </a:tr>
              <a:tr h="234031">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Debt Service-Loan</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75,296.00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75,296.00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814225550"/>
                  </a:ext>
                </a:extLst>
              </a:tr>
              <a:tr h="243033">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389781278"/>
                  </a:ext>
                </a:extLst>
              </a:tr>
              <a:tr h="243033">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Total Expenditures</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5,139,837.00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rPr>
                        <a:t>             3,585,976.00 </a:t>
                      </a:r>
                      <a:endParaRPr lang="en-US" sz="1200" b="1" i="0" u="none" strike="noStrike">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tc>
                  <a:txBody>
                    <a:bodyPr/>
                    <a:lstStyle/>
                    <a:p>
                      <a:pPr algn="l" fontAlgn="b"/>
                      <a:r>
                        <a:rPr lang="en-US" sz="1200" b="1"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rPr>
                        <a:t>           1,553,861.00 </a:t>
                      </a:r>
                      <a:endParaRPr lang="en-US" sz="1200" b="1" i="0" u="none" strike="noStrike"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7568" marR="7568" marT="7568" marB="0" anchor="b">
                    <a:solidFill>
                      <a:schemeClr val="accent6">
                        <a:lumMod val="75000"/>
                      </a:schemeClr>
                    </a:solidFill>
                  </a:tcPr>
                </a:tc>
                <a:extLst>
                  <a:ext uri="{0D108BD9-81ED-4DB2-BD59-A6C34878D82A}">
                    <a16:rowId xmlns:a16="http://schemas.microsoft.com/office/drawing/2014/main" val="2084811833"/>
                  </a:ext>
                </a:extLst>
              </a:tr>
            </a:tbl>
          </a:graphicData>
        </a:graphic>
      </p:graphicFrame>
      <p:graphicFrame>
        <p:nvGraphicFramePr>
          <p:cNvPr id="7" name="Table 6">
            <a:extLst>
              <a:ext uri="{FF2B5EF4-FFF2-40B4-BE49-F238E27FC236}">
                <a16:creationId xmlns:a16="http://schemas.microsoft.com/office/drawing/2014/main" id="{6A45DFB2-890D-4ACC-8C2F-B5F510AF7E56}"/>
              </a:ext>
            </a:extLst>
          </p:cNvPr>
          <p:cNvGraphicFramePr>
            <a:graphicFrameLocks noGrp="1"/>
          </p:cNvGraphicFramePr>
          <p:nvPr>
            <p:extLst>
              <p:ext uri="{D42A27DB-BD31-4B8C-83A1-F6EECF244321}">
                <p14:modId xmlns:p14="http://schemas.microsoft.com/office/powerpoint/2010/main" val="1578655628"/>
              </p:ext>
            </p:extLst>
          </p:nvPr>
        </p:nvGraphicFramePr>
        <p:xfrm>
          <a:off x="7454037" y="1455939"/>
          <a:ext cx="4175710" cy="1620636"/>
        </p:xfrm>
        <a:graphic>
          <a:graphicData uri="http://schemas.openxmlformats.org/drawingml/2006/table">
            <a:tbl>
              <a:tblPr>
                <a:tableStyleId>{5C22544A-7EE6-4342-B048-85BDC9FD1C3A}</a:tableStyleId>
              </a:tblPr>
              <a:tblGrid>
                <a:gridCol w="1592308">
                  <a:extLst>
                    <a:ext uri="{9D8B030D-6E8A-4147-A177-3AD203B41FA5}">
                      <a16:colId xmlns:a16="http://schemas.microsoft.com/office/drawing/2014/main" val="2534770653"/>
                    </a:ext>
                  </a:extLst>
                </a:gridCol>
                <a:gridCol w="1358284">
                  <a:extLst>
                    <a:ext uri="{9D8B030D-6E8A-4147-A177-3AD203B41FA5}">
                      <a16:colId xmlns:a16="http://schemas.microsoft.com/office/drawing/2014/main" val="4209669841"/>
                    </a:ext>
                  </a:extLst>
                </a:gridCol>
                <a:gridCol w="1225118">
                  <a:extLst>
                    <a:ext uri="{9D8B030D-6E8A-4147-A177-3AD203B41FA5}">
                      <a16:colId xmlns:a16="http://schemas.microsoft.com/office/drawing/2014/main" val="4253310235"/>
                    </a:ext>
                  </a:extLst>
                </a:gridCol>
              </a:tblGrid>
              <a:tr h="441822">
                <a:tc>
                  <a:txBody>
                    <a:bodyPr/>
                    <a:lstStyle/>
                    <a:p>
                      <a:pPr algn="ctr"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Rental</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l"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257,604.00 </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ctr" fontAlgn="b"/>
                      <a:r>
                        <a:rPr lang="en-US" sz="1400" b="1" u="none" strike="noStrike">
                          <a:solidFill>
                            <a:schemeClr val="accent6">
                              <a:lumMod val="75000"/>
                            </a:schemeClr>
                          </a:solidFill>
                          <a:effectLst/>
                          <a:latin typeface="Times New Roman" panose="02020603050405020304" pitchFamily="18" charset="0"/>
                          <a:cs typeface="Times New Roman" panose="02020603050405020304" pitchFamily="18" charset="0"/>
                        </a:rPr>
                        <a:t>                       0.0501 </a:t>
                      </a:r>
                      <a:endParaRPr lang="en-US" sz="14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extLst>
                  <a:ext uri="{0D108BD9-81ED-4DB2-BD59-A6C34878D82A}">
                    <a16:rowId xmlns:a16="http://schemas.microsoft.com/office/drawing/2014/main" val="1174731823"/>
                  </a:ext>
                </a:extLst>
              </a:tr>
              <a:tr h="679842">
                <a:tc>
                  <a:txBody>
                    <a:bodyPr/>
                    <a:lstStyle/>
                    <a:p>
                      <a:pPr algn="ctr"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Salaries &amp; Benefits</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l"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4,695,577.00 </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ctr"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0.9136 </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extLst>
                  <a:ext uri="{0D108BD9-81ED-4DB2-BD59-A6C34878D82A}">
                    <a16:rowId xmlns:a16="http://schemas.microsoft.com/office/drawing/2014/main" val="444858036"/>
                  </a:ext>
                </a:extLst>
              </a:tr>
              <a:tr h="498972">
                <a:tc>
                  <a:txBody>
                    <a:bodyPr/>
                    <a:lstStyle/>
                    <a:p>
                      <a:pPr algn="ctr"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Debt Service</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l" fontAlgn="b"/>
                      <a:r>
                        <a:rPr lang="en-US" sz="1400" b="1" u="none" strike="noStrike">
                          <a:solidFill>
                            <a:schemeClr val="accent6">
                              <a:lumMod val="75000"/>
                            </a:schemeClr>
                          </a:solidFill>
                          <a:effectLst/>
                          <a:latin typeface="Times New Roman" panose="02020603050405020304" pitchFamily="18" charset="0"/>
                          <a:cs typeface="Times New Roman" panose="02020603050405020304" pitchFamily="18" charset="0"/>
                        </a:rPr>
                        <a:t>           93,296.00 </a:t>
                      </a:r>
                      <a:endParaRPr lang="en-US" sz="1400" b="1" i="0" u="none" strike="noStrike">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tc>
                  <a:txBody>
                    <a:bodyPr/>
                    <a:lstStyle/>
                    <a:p>
                      <a:pPr algn="ctr" fontAlgn="b"/>
                      <a:r>
                        <a:rPr lang="en-US" sz="1400" b="1" u="none" strike="noStrike" dirty="0">
                          <a:solidFill>
                            <a:schemeClr val="accent6">
                              <a:lumMod val="75000"/>
                            </a:schemeClr>
                          </a:solidFill>
                          <a:effectLst/>
                          <a:latin typeface="Times New Roman" panose="02020603050405020304" pitchFamily="18" charset="0"/>
                          <a:cs typeface="Times New Roman" panose="02020603050405020304" pitchFamily="18" charset="0"/>
                        </a:rPr>
                        <a:t>                       0.0182 </a:t>
                      </a:r>
                      <a:endParaRPr lang="en-US" sz="1400" b="1" i="0" u="none" strike="noStrike" dirty="0">
                        <a:solidFill>
                          <a:schemeClr val="accent6">
                            <a:lumMod val="75000"/>
                          </a:schemeClr>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2">
                        <a:lumMod val="60000"/>
                        <a:lumOff val="40000"/>
                      </a:schemeClr>
                    </a:solidFill>
                  </a:tcPr>
                </a:tc>
                <a:extLst>
                  <a:ext uri="{0D108BD9-81ED-4DB2-BD59-A6C34878D82A}">
                    <a16:rowId xmlns:a16="http://schemas.microsoft.com/office/drawing/2014/main" val="119422382"/>
                  </a:ext>
                </a:extLst>
              </a:tr>
            </a:tbl>
          </a:graphicData>
        </a:graphic>
      </p:graphicFrame>
      <p:graphicFrame>
        <p:nvGraphicFramePr>
          <p:cNvPr id="8" name="Chart 7">
            <a:extLst>
              <a:ext uri="{FF2B5EF4-FFF2-40B4-BE49-F238E27FC236}">
                <a16:creationId xmlns:a16="http://schemas.microsoft.com/office/drawing/2014/main" id="{730B9539-1EB2-4022-BFC8-04BDCAF76CE5}"/>
              </a:ext>
            </a:extLst>
          </p:cNvPr>
          <p:cNvGraphicFramePr>
            <a:graphicFrameLocks/>
          </p:cNvGraphicFramePr>
          <p:nvPr>
            <p:extLst>
              <p:ext uri="{D42A27DB-BD31-4B8C-83A1-F6EECF244321}">
                <p14:modId xmlns:p14="http://schemas.microsoft.com/office/powerpoint/2010/main" val="627340177"/>
              </p:ext>
            </p:extLst>
          </p:nvPr>
        </p:nvGraphicFramePr>
        <p:xfrm>
          <a:off x="7454037" y="3194390"/>
          <a:ext cx="457520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795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8"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1112</Words>
  <Application>Microsoft Office PowerPoint</Application>
  <PresentationFormat>Widescreen</PresentationFormat>
  <Paragraphs>250</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Lucida Bright</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CSFO</dc:creator>
  <cp:lastModifiedBy>CSFO</cp:lastModifiedBy>
  <cp:revision>11</cp:revision>
  <cp:lastPrinted>2021-09-07T18:26:07Z</cp:lastPrinted>
  <dcterms:created xsi:type="dcterms:W3CDTF">2021-09-07T18:21:51Z</dcterms:created>
  <dcterms:modified xsi:type="dcterms:W3CDTF">2021-09-08T20:27:27Z</dcterms:modified>
</cp:coreProperties>
</file>