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ExtraBold" panose="020B0906030804020204" pitchFamily="34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B05B8-5049-4D2F-91C5-D9F25610235E}" v="1" dt="2024-06-10T15:46:41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65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h craddock" userId="a49beef038c769d4" providerId="LiveId" clId="{DEAB05B8-5049-4D2F-91C5-D9F25610235E}"/>
    <pc:docChg chg="addSld modSld sldOrd">
      <pc:chgData name="zach craddock" userId="a49beef038c769d4" providerId="LiveId" clId="{DEAB05B8-5049-4D2F-91C5-D9F25610235E}" dt="2024-06-10T15:46:43.940" v="2"/>
      <pc:docMkLst>
        <pc:docMk/>
      </pc:docMkLst>
      <pc:sldChg chg="add ord">
        <pc:chgData name="zach craddock" userId="a49beef038c769d4" providerId="LiveId" clId="{DEAB05B8-5049-4D2F-91C5-D9F25610235E}" dt="2024-06-10T15:46:43.940" v="2"/>
        <pc:sldMkLst>
          <pc:docMk/>
          <pc:sldMk cId="0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90061683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90061683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34e04cb5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734e04cb5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34e04cb5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34e04cb5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34e04cb5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734e04cb5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34e04cb5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34e04cb5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34e04cb5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34e04cb5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34e04cb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34e04cb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2d161055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2d161055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34919c7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34919c7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352a2fb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352a2fb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34e04cb5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34e04cb5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34e04cb5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34e04cb5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34e04cb5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34e04cb5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34e04cb5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34e04cb5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201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5200"/>
              <a:buFont typeface="Open Sans ExtraBold"/>
              <a:buNone/>
              <a:defRPr sz="5200">
                <a:solidFill>
                  <a:srgbClr val="FFD7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291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250" y="516750"/>
            <a:ext cx="5211492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6525900" y="4743300"/>
            <a:ext cx="261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</a:t>
            </a:r>
            <a:r>
              <a:rPr lang="en"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rPr>
              <a:t>thirdfuture</a:t>
            </a: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.org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81F4E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Open Sans"/>
              <a:buNone/>
              <a:defRPr sz="1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900" y="326250"/>
            <a:ext cx="1994850" cy="463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1"/>
          <p:cNvGrpSpPr/>
          <p:nvPr/>
        </p:nvGrpSpPr>
        <p:grpSpPr>
          <a:xfrm>
            <a:off x="680562" y="2883050"/>
            <a:ext cx="7782892" cy="139500"/>
            <a:chOff x="300675" y="1190725"/>
            <a:chExt cx="7887000" cy="139500"/>
          </a:xfrm>
        </p:grpSpPr>
        <p:cxnSp>
          <p:nvCxnSpPr>
            <p:cNvPr id="83" name="Google Shape;83;p11"/>
            <p:cNvCxnSpPr/>
            <p:nvPr/>
          </p:nvCxnSpPr>
          <p:spPr>
            <a:xfrm>
              <a:off x="300675" y="1249675"/>
              <a:ext cx="7731300" cy="21600"/>
            </a:xfrm>
            <a:prstGeom prst="straightConnector1">
              <a:avLst/>
            </a:prstGeom>
            <a:noFill/>
            <a:ln w="19050" cap="flat" cmpd="sng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4" name="Google Shape;84;p11"/>
            <p:cNvSpPr/>
            <p:nvPr/>
          </p:nvSpPr>
          <p:spPr>
            <a:xfrm rot="5400000">
              <a:off x="8040075" y="1182625"/>
              <a:ext cx="139500" cy="155700"/>
            </a:xfrm>
            <a:prstGeom prst="triangle">
              <a:avLst>
                <a:gd name="adj" fmla="val 50000"/>
              </a:avLst>
            </a:prstGeom>
            <a:solidFill>
              <a:srgbClr val="FF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1"/>
          <p:cNvSpPr txBox="1"/>
          <p:nvPr/>
        </p:nvSpPr>
        <p:spPr>
          <a:xfrm>
            <a:off x="614400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</a:t>
            </a:r>
            <a:r>
              <a:rPr lang="en"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rPr>
              <a:t>thirdfuture</a:t>
            </a: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.org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00" y="297125"/>
            <a:ext cx="1994850" cy="4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614400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</a:t>
            </a:r>
            <a:r>
              <a:rPr lang="en"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rPr>
              <a:t>thirdfuture</a:t>
            </a: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.org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114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2042663"/>
            <a:ext cx="8520600" cy="25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400" y="365800"/>
            <a:ext cx="1977724" cy="459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4"/>
          <p:cNvGrpSpPr/>
          <p:nvPr/>
        </p:nvGrpSpPr>
        <p:grpSpPr>
          <a:xfrm>
            <a:off x="351412" y="1716900"/>
            <a:ext cx="7782892" cy="139500"/>
            <a:chOff x="300675" y="1190725"/>
            <a:chExt cx="7887000" cy="139500"/>
          </a:xfrm>
        </p:grpSpPr>
        <p:cxnSp>
          <p:nvCxnSpPr>
            <p:cNvPr id="23" name="Google Shape;23;p4"/>
            <p:cNvCxnSpPr/>
            <p:nvPr/>
          </p:nvCxnSpPr>
          <p:spPr>
            <a:xfrm>
              <a:off x="300675" y="1249675"/>
              <a:ext cx="7731300" cy="21600"/>
            </a:xfrm>
            <a:prstGeom prst="straightConnector1">
              <a:avLst/>
            </a:prstGeom>
            <a:noFill/>
            <a:ln w="19050" cap="flat" cmpd="sng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" name="Google Shape;24;p4"/>
            <p:cNvSpPr/>
            <p:nvPr/>
          </p:nvSpPr>
          <p:spPr>
            <a:xfrm rot="5400000">
              <a:off x="8040075" y="1182625"/>
              <a:ext cx="139500" cy="155700"/>
            </a:xfrm>
            <a:prstGeom prst="triangle">
              <a:avLst>
                <a:gd name="adj" fmla="val 50000"/>
              </a:avLst>
            </a:prstGeom>
            <a:solidFill>
              <a:srgbClr val="FF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/>
          <p:nvPr/>
        </p:nvSpPr>
        <p:spPr>
          <a:xfrm>
            <a:off x="6144000" y="4755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www.</a:t>
            </a:r>
            <a:r>
              <a:rPr lang="en"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rPr>
              <a:t>thirdfuture</a:t>
            </a:r>
            <a:r>
              <a:rPr lang="en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.org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778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794075"/>
            <a:ext cx="3999900" cy="3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794075"/>
            <a:ext cx="3999900" cy="3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" name="Google Shape;30;p5"/>
          <p:cNvGrpSpPr/>
          <p:nvPr/>
        </p:nvGrpSpPr>
        <p:grpSpPr>
          <a:xfrm>
            <a:off x="714062" y="1613388"/>
            <a:ext cx="7782892" cy="139500"/>
            <a:chOff x="300675" y="1190725"/>
            <a:chExt cx="7887000" cy="139500"/>
          </a:xfrm>
        </p:grpSpPr>
        <p:cxnSp>
          <p:nvCxnSpPr>
            <p:cNvPr id="31" name="Google Shape;31;p5"/>
            <p:cNvCxnSpPr/>
            <p:nvPr/>
          </p:nvCxnSpPr>
          <p:spPr>
            <a:xfrm>
              <a:off x="300675" y="1249675"/>
              <a:ext cx="7731300" cy="21600"/>
            </a:xfrm>
            <a:prstGeom prst="straightConnector1">
              <a:avLst/>
            </a:prstGeom>
            <a:noFill/>
            <a:ln w="19050" cap="flat" cmpd="sng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" name="Google Shape;32;p5"/>
            <p:cNvSpPr/>
            <p:nvPr/>
          </p:nvSpPr>
          <p:spPr>
            <a:xfrm rot="5400000">
              <a:off x="8040075" y="1182625"/>
              <a:ext cx="139500" cy="155700"/>
            </a:xfrm>
            <a:prstGeom prst="triangle">
              <a:avLst>
                <a:gd name="adj" fmla="val 50000"/>
              </a:avLst>
            </a:prstGeom>
            <a:solidFill>
              <a:srgbClr val="FF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268750"/>
            <a:ext cx="1977724" cy="4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/>
        </p:nvSpPr>
        <p:spPr>
          <a:xfrm>
            <a:off x="614400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www.</a:t>
            </a:r>
            <a:r>
              <a:rPr lang="en"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rPr>
              <a:t>thirdfuture</a:t>
            </a:r>
            <a:r>
              <a:rPr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org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" name="Google Shape;35;p5"/>
          <p:cNvCxnSpPr/>
          <p:nvPr/>
        </p:nvCxnSpPr>
        <p:spPr>
          <a:xfrm>
            <a:off x="4413100" y="1730275"/>
            <a:ext cx="5100" cy="3013500"/>
          </a:xfrm>
          <a:prstGeom prst="straightConnector1">
            <a:avLst/>
          </a:prstGeom>
          <a:noFill/>
          <a:ln w="19050" cap="flat" cmpd="sng">
            <a:solidFill>
              <a:srgbClr val="081F4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1045450"/>
            <a:ext cx="7154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11700" y="2018500"/>
            <a:ext cx="8446500" cy="25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400" y="365800"/>
            <a:ext cx="1977724" cy="459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6"/>
          <p:cNvGrpSpPr/>
          <p:nvPr/>
        </p:nvGrpSpPr>
        <p:grpSpPr>
          <a:xfrm>
            <a:off x="351412" y="1716900"/>
            <a:ext cx="7782892" cy="139500"/>
            <a:chOff x="300675" y="1190725"/>
            <a:chExt cx="7887000" cy="139500"/>
          </a:xfrm>
        </p:grpSpPr>
        <p:cxnSp>
          <p:nvCxnSpPr>
            <p:cNvPr id="42" name="Google Shape;42;p6"/>
            <p:cNvCxnSpPr/>
            <p:nvPr/>
          </p:nvCxnSpPr>
          <p:spPr>
            <a:xfrm>
              <a:off x="300675" y="1249675"/>
              <a:ext cx="7731300" cy="21600"/>
            </a:xfrm>
            <a:prstGeom prst="straightConnector1">
              <a:avLst/>
            </a:prstGeom>
            <a:noFill/>
            <a:ln w="19050" cap="flat" cmpd="sng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" name="Google Shape;43;p6"/>
            <p:cNvSpPr/>
            <p:nvPr/>
          </p:nvSpPr>
          <p:spPr>
            <a:xfrm rot="5400000">
              <a:off x="8040075" y="1182625"/>
              <a:ext cx="139500" cy="155700"/>
            </a:xfrm>
            <a:prstGeom prst="triangle">
              <a:avLst>
                <a:gd name="adj" fmla="val 50000"/>
              </a:avLst>
            </a:prstGeom>
            <a:solidFill>
              <a:srgbClr val="FF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6"/>
          <p:cNvSpPr txBox="1"/>
          <p:nvPr/>
        </p:nvSpPr>
        <p:spPr>
          <a:xfrm>
            <a:off x="614400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www.</a:t>
            </a:r>
            <a:r>
              <a:rPr lang="en"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rPr>
              <a:t>thirdfuture</a:t>
            </a:r>
            <a:r>
              <a:rPr lang="en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.org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4584000" y="-5400"/>
            <a:ext cx="4548000" cy="5154300"/>
          </a:xfrm>
          <a:prstGeom prst="rect">
            <a:avLst/>
          </a:prstGeom>
          <a:solidFill>
            <a:srgbClr val="081F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267225" y="925975"/>
            <a:ext cx="4045200" cy="8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None/>
              <a:defRPr sz="25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267225" y="20796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ts val="1800"/>
              <a:buFont typeface="Open Sans"/>
              <a:buChar char="●"/>
              <a:defRPr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" name="Google Shape;51;p7"/>
          <p:cNvGrpSpPr/>
          <p:nvPr/>
        </p:nvGrpSpPr>
        <p:grpSpPr>
          <a:xfrm>
            <a:off x="274075" y="1702788"/>
            <a:ext cx="4031504" cy="139500"/>
            <a:chOff x="4102244" y="1165175"/>
            <a:chExt cx="4085431" cy="139500"/>
          </a:xfrm>
        </p:grpSpPr>
        <p:cxnSp>
          <p:nvCxnSpPr>
            <p:cNvPr id="52" name="Google Shape;52;p7"/>
            <p:cNvCxnSpPr/>
            <p:nvPr/>
          </p:nvCxnSpPr>
          <p:spPr>
            <a:xfrm rot="10800000" flipH="1">
              <a:off x="4102244" y="1245825"/>
              <a:ext cx="3929700" cy="10500"/>
            </a:xfrm>
            <a:prstGeom prst="straightConnector1">
              <a:avLst/>
            </a:prstGeom>
            <a:noFill/>
            <a:ln w="19050" cap="flat" cmpd="sng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3" name="Google Shape;53;p7"/>
            <p:cNvSpPr/>
            <p:nvPr/>
          </p:nvSpPr>
          <p:spPr>
            <a:xfrm rot="5400000">
              <a:off x="8040075" y="1157075"/>
              <a:ext cx="139500" cy="155700"/>
            </a:xfrm>
            <a:prstGeom prst="triangle">
              <a:avLst>
                <a:gd name="adj" fmla="val 50000"/>
              </a:avLst>
            </a:prstGeom>
            <a:solidFill>
              <a:srgbClr val="FF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Google Shape;5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400" y="365800"/>
            <a:ext cx="1977724" cy="4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614385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</a:t>
            </a:r>
            <a:r>
              <a:rPr lang="en"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rPr>
              <a:t>thirdfuture</a:t>
            </a: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.org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67225" y="925975"/>
            <a:ext cx="4045200" cy="8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None/>
              <a:defRPr sz="25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1"/>
          </p:nvPr>
        </p:nvSpPr>
        <p:spPr>
          <a:xfrm>
            <a:off x="267225" y="20796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>
            <a:off x="274075" y="1702788"/>
            <a:ext cx="4031504" cy="139500"/>
            <a:chOff x="4102244" y="1165175"/>
            <a:chExt cx="4085431" cy="139500"/>
          </a:xfrm>
        </p:grpSpPr>
        <p:cxnSp>
          <p:nvCxnSpPr>
            <p:cNvPr id="60" name="Google Shape;60;p8"/>
            <p:cNvCxnSpPr/>
            <p:nvPr/>
          </p:nvCxnSpPr>
          <p:spPr>
            <a:xfrm rot="10800000" flipH="1">
              <a:off x="4102244" y="1245825"/>
              <a:ext cx="3929700" cy="10500"/>
            </a:xfrm>
            <a:prstGeom prst="straightConnector1">
              <a:avLst/>
            </a:prstGeom>
            <a:noFill/>
            <a:ln w="19050" cap="flat" cmpd="sng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" name="Google Shape;61;p8"/>
            <p:cNvSpPr/>
            <p:nvPr/>
          </p:nvSpPr>
          <p:spPr>
            <a:xfrm rot="5400000">
              <a:off x="8040075" y="1157075"/>
              <a:ext cx="139500" cy="155700"/>
            </a:xfrm>
            <a:prstGeom prst="triangle">
              <a:avLst>
                <a:gd name="adj" fmla="val 50000"/>
              </a:avLst>
            </a:prstGeom>
            <a:solidFill>
              <a:srgbClr val="FF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Google Shape;6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400" y="365800"/>
            <a:ext cx="1977724" cy="4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/>
          <p:nvPr/>
        </p:nvSpPr>
        <p:spPr>
          <a:xfrm>
            <a:off x="614400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www.</a:t>
            </a:r>
            <a:r>
              <a:rPr lang="en"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rPr>
              <a:t>thirdfuture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.org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311712" y="4286100"/>
            <a:ext cx="7782892" cy="139500"/>
            <a:chOff x="300675" y="1190725"/>
            <a:chExt cx="7887000" cy="139500"/>
          </a:xfrm>
        </p:grpSpPr>
        <p:cxnSp>
          <p:nvCxnSpPr>
            <p:cNvPr id="68" name="Google Shape;68;p9"/>
            <p:cNvCxnSpPr/>
            <p:nvPr/>
          </p:nvCxnSpPr>
          <p:spPr>
            <a:xfrm>
              <a:off x="300675" y="1249675"/>
              <a:ext cx="7731300" cy="21600"/>
            </a:xfrm>
            <a:prstGeom prst="straightConnector1">
              <a:avLst/>
            </a:prstGeom>
            <a:noFill/>
            <a:ln w="19050" cap="flat" cmpd="sng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" name="Google Shape;69;p9"/>
            <p:cNvSpPr/>
            <p:nvPr/>
          </p:nvSpPr>
          <p:spPr>
            <a:xfrm rot="5400000">
              <a:off x="8040075" y="1182625"/>
              <a:ext cx="139500" cy="155700"/>
            </a:xfrm>
            <a:prstGeom prst="triangle">
              <a:avLst>
                <a:gd name="adj" fmla="val 50000"/>
              </a:avLst>
            </a:prstGeom>
            <a:solidFill>
              <a:srgbClr val="FF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9"/>
          <p:cNvSpPr txBox="1"/>
          <p:nvPr/>
        </p:nvSpPr>
        <p:spPr>
          <a:xfrm>
            <a:off x="614400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www.</a:t>
            </a:r>
            <a:r>
              <a:rPr lang="en"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rPr>
              <a:t>thirdfuture</a:t>
            </a:r>
            <a:r>
              <a:rPr lang="en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.org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bg>
      <p:bgPr>
        <a:solidFill>
          <a:srgbClr val="081F4E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grpSp>
        <p:nvGrpSpPr>
          <p:cNvPr id="73" name="Google Shape;73;p10"/>
          <p:cNvGrpSpPr/>
          <p:nvPr/>
        </p:nvGrpSpPr>
        <p:grpSpPr>
          <a:xfrm>
            <a:off x="311712" y="4286100"/>
            <a:ext cx="7782892" cy="139500"/>
            <a:chOff x="300675" y="1190725"/>
            <a:chExt cx="7887000" cy="139500"/>
          </a:xfrm>
        </p:grpSpPr>
        <p:cxnSp>
          <p:nvCxnSpPr>
            <p:cNvPr id="74" name="Google Shape;74;p10"/>
            <p:cNvCxnSpPr/>
            <p:nvPr/>
          </p:nvCxnSpPr>
          <p:spPr>
            <a:xfrm>
              <a:off x="300675" y="1249675"/>
              <a:ext cx="7731300" cy="21600"/>
            </a:xfrm>
            <a:prstGeom prst="straightConnector1">
              <a:avLst/>
            </a:prstGeom>
            <a:noFill/>
            <a:ln w="19050" cap="flat" cmpd="sng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" name="Google Shape;75;p10"/>
            <p:cNvSpPr/>
            <p:nvPr/>
          </p:nvSpPr>
          <p:spPr>
            <a:xfrm rot="5400000">
              <a:off x="8040075" y="1182625"/>
              <a:ext cx="139500" cy="155700"/>
            </a:xfrm>
            <a:prstGeom prst="triangle">
              <a:avLst>
                <a:gd name="adj" fmla="val 50000"/>
              </a:avLst>
            </a:prstGeom>
            <a:solidFill>
              <a:srgbClr val="FF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0"/>
          <p:cNvSpPr txBox="1"/>
          <p:nvPr/>
        </p:nvSpPr>
        <p:spPr>
          <a:xfrm>
            <a:off x="614400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</a:t>
            </a:r>
            <a:r>
              <a:rPr lang="en"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rPr>
              <a:t>thirdfuture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.org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25" y="4279001"/>
            <a:ext cx="1333499" cy="485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50325" y="1471100"/>
            <a:ext cx="7831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Network NWEA Growth</a:t>
            </a:r>
            <a:endParaRPr sz="4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50325" y="2095650"/>
            <a:ext cx="58527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1C232"/>
                </a:solidFill>
                <a:highlight>
                  <a:srgbClr val="F1C232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_</a:t>
            </a:r>
            <a:r>
              <a:rPr lang="en" sz="2200" dirty="0">
                <a:highlight>
                  <a:srgbClr val="F1C232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August 2023 – May 2024</a:t>
            </a:r>
            <a:r>
              <a:rPr lang="en" sz="2200" dirty="0">
                <a:solidFill>
                  <a:srgbClr val="F1C232"/>
                </a:solidFill>
                <a:highlight>
                  <a:srgbClr val="F1C232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_</a:t>
            </a:r>
            <a:r>
              <a:rPr lang="en" sz="2200" dirty="0">
                <a:highlight>
                  <a:srgbClr val="F1C232"/>
                </a:highlight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endParaRPr sz="2200" dirty="0">
              <a:highlight>
                <a:srgbClr val="F1C232"/>
              </a:highlight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7-8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1" name="Google Shape;151;p21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6-8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8" name="Google Shape;158;p22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2-5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5" name="Google Shape;165;p23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2-5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2" name="Google Shape;172;p24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2-8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9" name="Google Shape;179;p25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2959"/>
          <a:stretch/>
        </p:blipFill>
        <p:spPr>
          <a:xfrm>
            <a:off x="0" y="152400"/>
            <a:ext cx="9144000" cy="49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2-8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4" name="Google Shape;94;p13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p13"/>
          <p:cNvSpPr txBox="1"/>
          <p:nvPr/>
        </p:nvSpPr>
        <p:spPr>
          <a:xfrm>
            <a:off x="6684225" y="257250"/>
            <a:ext cx="19623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Updated 8 June 2024</a:t>
            </a: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DIBELS Growth: Grades 2-8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1" name="Google Shape;101;p14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l="2640" t="23255" r="2374" b="22141"/>
          <a:stretch/>
        </p:blipFill>
        <p:spPr>
          <a:xfrm>
            <a:off x="439200" y="1235400"/>
            <a:ext cx="8265600" cy="26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2-8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9" name="Google Shape;109;p15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2-8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6" name="Google Shape;116;p16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2-8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2-6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0" name="Google Shape;130;p18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2-6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7" name="Google Shape;137;p19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328050" y="169338"/>
            <a:ext cx="8487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2024 EOY NWEA Growth: Grades 6-8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4" name="Google Shape;144;p20"/>
          <p:cNvCxnSpPr/>
          <p:nvPr/>
        </p:nvCxnSpPr>
        <p:spPr>
          <a:xfrm>
            <a:off x="349225" y="548213"/>
            <a:ext cx="8424300" cy="0"/>
          </a:xfrm>
          <a:prstGeom prst="straightConnector1">
            <a:avLst/>
          </a:prstGeom>
          <a:noFill/>
          <a:ln w="19050" cap="flat" cmpd="sng">
            <a:solidFill>
              <a:srgbClr val="FFD7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On-screen Show (16:9)</PresentationFormat>
  <Paragraphs>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Open Sans</vt:lpstr>
      <vt:lpstr>Arial</vt:lpstr>
      <vt:lpstr>Open Sans ExtraBold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zach craddock</dc:creator>
  <cp:lastModifiedBy>zach craddock</cp:lastModifiedBy>
  <cp:revision>1</cp:revision>
  <dcterms:modified xsi:type="dcterms:W3CDTF">2024-06-10T15:46:52Z</dcterms:modified>
</cp:coreProperties>
</file>