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35C370C-533A-4DB1-B917-4B3C9BF7764C}">
  <a:tblStyle styleId="{D35C370C-533A-4DB1-B917-4B3C9BF776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Average-regular.fnt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font" Target="fonts/Oswald-bold.fntdata"/><Relationship Id="rId12" Type="http://schemas.openxmlformats.org/officeDocument/2006/relationships/slide" Target="slides/slide6.xml"/><Relationship Id="rId23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reasons why our numbers may have looked better: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CRCT was easier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With expansion of MYP, teachers became more specialized in a certain grade level. Whereas in the past, some teachers may have taught across grade levels allowing for cohesion of language as students progressed through MYP.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Curriculum Adoption</a:t>
            </a:r>
            <a:endParaRPr/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Wesley International Academy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Pearson Compare?</a:t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4" name="Shape 124"/>
          <p:cNvGraphicFramePr/>
          <p:nvPr/>
        </p:nvGraphicFramePr>
        <p:xfrm>
          <a:off x="491875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{D35C370C-533A-4DB1-B917-4B3C9BF7764C}</a:tableStyleId>
              </a:tblPr>
              <a:tblGrid>
                <a:gridCol w="1167950"/>
                <a:gridCol w="1167950"/>
                <a:gridCol w="1167950"/>
                <a:gridCol w="1167950"/>
                <a:gridCol w="1167950"/>
                <a:gridCol w="1167950"/>
                <a:gridCol w="1167950"/>
              </a:tblGrid>
              <a:tr h="364000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Rating Summary</a:t>
                      </a:r>
                      <a:endParaRPr sz="24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Objectives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Content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Assessment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Organization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Other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Total Points: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Pearson: My Perspectives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34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11/14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10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4/8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79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947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Houghton Mifflin: Collections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13/20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18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7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2/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41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McGraw-Hill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7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18/36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5/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/10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1/</a:t>
                      </a: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35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</a:t>
            </a:r>
            <a:endParaRPr/>
          </a:p>
        </p:txBody>
      </p:sp>
      <p:sp>
        <p:nvSpPr>
          <p:cNvPr id="130" name="Shape 13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Integrating Real-World Application through 3-Act Math Tasks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Mid-Topic Checkpoints and Performance Tasks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Math XL and Virtual Nerd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Aligned to Georgia K-8 Math Scope and Sequence</a:t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3225" y="4192875"/>
            <a:ext cx="799750" cy="79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</a:t>
            </a:r>
            <a:endParaRPr/>
          </a:p>
        </p:txBody>
      </p:sp>
      <p:sp>
        <p:nvSpPr>
          <p:cNvPr id="137" name="Shape 13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PYP K-5: Reading Street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Differentiated Lessons with Level Readers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Emphasizes cloze reading 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Computer Scoring Writing Task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Performance Based Assessments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Aligned with GSE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Aligned DOK Levels &amp;  Text Complexity </a:t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MYP 6-8: MyPerspectives</a:t>
            </a:r>
            <a:endParaRPr b="1"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Unit Plans of Study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Computer Scoring Writing Tasks aligned with the six traits of writing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Performance Based Assessments</a:t>
            </a:r>
            <a:endParaRPr sz="14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/>
              <a:t>Aligned with GSE 6-8 ELA Scope and Sequence</a:t>
            </a:r>
            <a:br>
              <a:rPr lang="en"/>
            </a:br>
            <a:endParaRPr/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</a:t>
            </a:r>
            <a:endParaRPr/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Inquiry based, but scaffolded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Lab kits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Literacy focus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IB alignment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Crosscutting concepts</a:t>
            </a:r>
            <a:endParaRPr sz="1800"/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Patterns, cause and effect, etc.</a:t>
            </a:r>
            <a:endParaRPr sz="1800"/>
          </a:p>
          <a:p>
            <a:pPr indent="0" lvl="0" marL="9144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Studies</a:t>
            </a:r>
            <a:endParaRPr/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4939500" y="1105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 K-5 (Georgia Experience)</a:t>
            </a:r>
            <a:endParaRPr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Literacy focus</a:t>
            </a:r>
            <a:endParaRPr sz="14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Explicit vocabulary instruction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GSE Alignment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IB Alignment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Grades 6-8</a:t>
            </a:r>
            <a:endParaRPr sz="14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 based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Literacy focus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IB Alignment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 of Pearson Tools</a:t>
            </a:r>
            <a:endParaRPr/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81100" y="193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Story Behind the Numbers</a:t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425" y="766575"/>
            <a:ext cx="6900500" cy="41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Need For Integrated Curriculum: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 for Improving Academic Performance</a:t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Vertical Alignment</a:t>
            </a:r>
            <a:endParaRPr/>
          </a:p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teachers to access content across grade-levels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Aids in teaching conceptual underpinnings, not facts.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Embraces IB’s transdisciplinary approach to making connections across the curriculum</a:t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2775" y="43524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Practices</a:t>
            </a:r>
            <a:endParaRPr/>
          </a:p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lessons across disciplines are structured through similar instructional models, incorporating the following: 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Gradual release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Modeling vocabulary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Guided instruction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Independent practice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Increasing rigor through DOK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language</a:t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7650" y="4192875"/>
            <a:ext cx="750150" cy="75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265500" y="1733850"/>
            <a:ext cx="4045200" cy="16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Streamlining</a:t>
            </a:r>
            <a:endParaRPr/>
          </a:p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RTI Data Collection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Benchmarks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Grade Reporting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Lesson Planning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Pearson?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Pearson Compare?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The Curriculum Team reviewed textbook materials from Houghton Mifflin, McGraw-Hill, and Pearson utilizing an Evaluation Form based on the following criteria: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Font typeface="Oswald"/>
              <a:buAutoNum type="arabicPeriod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Objectives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Oswald"/>
              <a:buAutoNum type="arabicPeriod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Content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Oswald"/>
              <a:buAutoNum type="arabicPeriod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Assessment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Oswald"/>
              <a:buAutoNum type="arabicPeriod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Organization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Oswald"/>
              <a:buAutoNum type="arabicPeriod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Other (Infrastructure, Purchasing Costs, Consumables)</a:t>
            </a:r>
            <a:endParaRPr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0375" y="4200025"/>
            <a:ext cx="792600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9263" y="445025"/>
            <a:ext cx="3503449" cy="4486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Pearson Compare?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7" name="Shape 117"/>
          <p:cNvGraphicFramePr/>
          <p:nvPr/>
        </p:nvGraphicFramePr>
        <p:xfrm>
          <a:off x="491875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{D35C370C-533A-4DB1-B917-4B3C9BF7764C}</a:tableStyleId>
              </a:tblPr>
              <a:tblGrid>
                <a:gridCol w="1167950"/>
                <a:gridCol w="1167950"/>
                <a:gridCol w="1167950"/>
                <a:gridCol w="1167950"/>
                <a:gridCol w="1167950"/>
                <a:gridCol w="1167950"/>
                <a:gridCol w="1167950"/>
              </a:tblGrid>
              <a:tr h="364000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Rating Summary</a:t>
                      </a:r>
                      <a:endParaRPr sz="24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Objectives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Content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Assessment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Organization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Other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Total Points: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Pearson: Envision Math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14/20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18/36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11/14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8/10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4/8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55 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/>
                </a:tc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Houghton Mifflin: Go Math!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11/20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16/36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7/14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5/10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2/8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41 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27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McGraw-Hill: Glencoe Math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4/20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9/36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0/14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5/10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4/8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22</a:t>
                      </a:r>
                      <a:endParaRPr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