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oboto Slab"/>
      <p:regular r:id="rId28"/>
      <p:bold r:id="rId29"/>
    </p:embeddedFont>
    <p:embeddedFont>
      <p:font typeface="Raleway"/>
      <p:regular r:id="rId30"/>
      <p:bold r:id="rId31"/>
      <p:italic r:id="rId32"/>
      <p:boldItalic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nny Carren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1088FA-4D2C-47B6-B935-2AEB6AD717D7}">
  <a:tblStyle styleId="{331088FA-4D2C-47B6-B935-2AEB6AD717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Slab-regular.fntdata"/><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Slab-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4.xml"/><Relationship Id="rId33" Type="http://schemas.openxmlformats.org/officeDocument/2006/relationships/font" Target="fonts/Raleway-boldItalic.fntdata"/><Relationship Id="rId10" Type="http://schemas.openxmlformats.org/officeDocument/2006/relationships/slide" Target="slides/slide3.xml"/><Relationship Id="rId32" Type="http://schemas.openxmlformats.org/officeDocument/2006/relationships/font" Target="fonts/Raleway-italic.fntdata"/><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7T01:11:43.507">
    <p:pos x="244" y="177"/>
    <p:text>@weswatts@ymail.com please complete by noon 5/7
_Assigned to weswatts@ymail.com_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307d4e93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307d4e93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307d4e93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307d4e93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09af98a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09af98a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8c67a90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8c67a90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12ac3a26d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12ac3a26d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5e86d7b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f5e86d7b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ccabe09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ccabe09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3ccabe09d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3ccabe09d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5fada1c2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25fada1c2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307d4e932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307d4e93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307d4e93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307d4e93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e2e464b9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3e2e464b9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4e44c746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4e44c746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e1b60682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e1b60682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f5ed5a09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f5ed5a0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307d4e93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307d4e93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ffb759cf5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6ffb759cf5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ffb759cf5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6ffb759cf5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ffdd18c1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ffdd18c1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527227"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Academics Report</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April 2024</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387900" y="67150"/>
            <a:ext cx="8368200" cy="714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Remediation - Year to Year</a:t>
            </a:r>
            <a:endParaRPr/>
          </a:p>
        </p:txBody>
      </p:sp>
      <p:pic>
        <p:nvPicPr>
          <p:cNvPr id="127" name="Google Shape;127;p22"/>
          <p:cNvPicPr preferRelativeResize="0"/>
          <p:nvPr/>
        </p:nvPicPr>
        <p:blipFill>
          <a:blip r:embed="rId3">
            <a:alphaModFix/>
          </a:blip>
          <a:stretch>
            <a:fillRect/>
          </a:stretch>
        </p:blipFill>
        <p:spPr>
          <a:xfrm>
            <a:off x="152400" y="1098400"/>
            <a:ext cx="5811475" cy="3493075"/>
          </a:xfrm>
          <a:prstGeom prst="rect">
            <a:avLst/>
          </a:prstGeom>
          <a:noFill/>
          <a:ln>
            <a:noFill/>
          </a:ln>
        </p:spPr>
      </p:pic>
      <p:sp>
        <p:nvSpPr>
          <p:cNvPr id="128" name="Google Shape;128;p22"/>
          <p:cNvSpPr txBox="1"/>
          <p:nvPr/>
        </p:nvSpPr>
        <p:spPr>
          <a:xfrm>
            <a:off x="5963875" y="307100"/>
            <a:ext cx="3033300" cy="4764900"/>
          </a:xfrm>
          <a:prstGeom prst="rect">
            <a:avLst/>
          </a:prstGeom>
          <a:noFill/>
          <a:ln>
            <a:noFill/>
          </a:ln>
        </p:spPr>
        <p:txBody>
          <a:bodyPr anchorCtr="0" anchor="t" bIns="91425" lIns="91425" spcFirstLastPara="1" rIns="91425" wrap="square" tIns="91425">
            <a:noAutofit/>
          </a:bodyPr>
          <a:lstStyle/>
          <a:p>
            <a:pPr indent="-215900" lvl="0" marL="285750" rtl="0" algn="l">
              <a:spcBef>
                <a:spcPts val="0"/>
              </a:spcBef>
              <a:spcAft>
                <a:spcPts val="0"/>
              </a:spcAft>
              <a:buClr>
                <a:schemeClr val="dk1"/>
              </a:buClr>
              <a:buSzPts val="1600"/>
              <a:buFont typeface="Roboto"/>
              <a:buChar char="●"/>
            </a:pPr>
            <a:r>
              <a:rPr lang="en">
                <a:solidFill>
                  <a:schemeClr val="dk1"/>
                </a:solidFill>
                <a:latin typeface="Roboto"/>
                <a:ea typeface="Roboto"/>
                <a:cs typeface="Roboto"/>
                <a:sym typeface="Roboto"/>
              </a:rPr>
              <a:t>17 less students were </a:t>
            </a:r>
            <a:r>
              <a:rPr lang="en" sz="1600">
                <a:solidFill>
                  <a:schemeClr val="dk1"/>
                </a:solidFill>
                <a:latin typeface="Roboto"/>
                <a:ea typeface="Roboto"/>
                <a:cs typeface="Roboto"/>
                <a:sym typeface="Roboto"/>
              </a:rPr>
              <a:t>identified as needing remediation this year (67) versus last year (84) total students served</a:t>
            </a:r>
            <a:endParaRPr sz="1600">
              <a:solidFill>
                <a:schemeClr val="dk1"/>
              </a:solidFill>
              <a:latin typeface="Roboto"/>
              <a:ea typeface="Roboto"/>
              <a:cs typeface="Roboto"/>
              <a:sym typeface="Roboto"/>
            </a:endParaRPr>
          </a:p>
          <a:p>
            <a:pPr indent="-215900" lvl="1" marL="6858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More students across grade levels &amp; subjects needed  math/sci remediation </a:t>
            </a:r>
            <a:endParaRPr sz="1600">
              <a:solidFill>
                <a:schemeClr val="dk1"/>
              </a:solidFill>
              <a:latin typeface="Roboto"/>
              <a:ea typeface="Roboto"/>
              <a:cs typeface="Roboto"/>
              <a:sym typeface="Roboto"/>
            </a:endParaRPr>
          </a:p>
          <a:p>
            <a:pPr indent="-215900" lvl="0" marL="28575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Students have responded well to the blended intervention model being used this year</a:t>
            </a:r>
            <a:endParaRPr sz="1600">
              <a:solidFill>
                <a:schemeClr val="dk1"/>
              </a:solidFill>
              <a:latin typeface="Roboto"/>
              <a:ea typeface="Roboto"/>
              <a:cs typeface="Roboto"/>
              <a:sym typeface="Roboto"/>
            </a:endParaRPr>
          </a:p>
          <a:p>
            <a:pPr indent="-215900" lvl="1" marL="6858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Consistency in the remediation staff has allowed them to build rapport and earn the student’s trust </a:t>
            </a:r>
            <a:endParaRPr sz="1600">
              <a:solidFill>
                <a:schemeClr val="dk1"/>
              </a:solidFill>
              <a:latin typeface="Roboto"/>
              <a:ea typeface="Roboto"/>
              <a:cs typeface="Roboto"/>
              <a:sym typeface="Roboto"/>
            </a:endParaRPr>
          </a:p>
          <a:p>
            <a:pPr indent="0" lvl="0" marL="0" rtl="0" algn="l">
              <a:spcBef>
                <a:spcPts val="0"/>
              </a:spcBef>
              <a:spcAft>
                <a:spcPts val="0"/>
              </a:spcAft>
              <a:buNone/>
            </a:pPr>
            <a:r>
              <a:t/>
            </a:r>
            <a:endParaRPr sz="16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44600" y="1535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Remediation - Month to Month</a:t>
            </a:r>
            <a:endParaRPr/>
          </a:p>
        </p:txBody>
      </p:sp>
      <p:pic>
        <p:nvPicPr>
          <p:cNvPr id="134" name="Google Shape;134;p23"/>
          <p:cNvPicPr preferRelativeResize="0"/>
          <p:nvPr/>
        </p:nvPicPr>
        <p:blipFill>
          <a:blip r:embed="rId3">
            <a:alphaModFix/>
          </a:blip>
          <a:stretch>
            <a:fillRect/>
          </a:stretch>
        </p:blipFill>
        <p:spPr>
          <a:xfrm>
            <a:off x="73275" y="1075700"/>
            <a:ext cx="5781301" cy="3474950"/>
          </a:xfrm>
          <a:prstGeom prst="rect">
            <a:avLst/>
          </a:prstGeom>
          <a:noFill/>
          <a:ln>
            <a:noFill/>
          </a:ln>
        </p:spPr>
      </p:pic>
      <p:sp>
        <p:nvSpPr>
          <p:cNvPr id="135" name="Google Shape;135;p23"/>
          <p:cNvSpPr txBox="1"/>
          <p:nvPr/>
        </p:nvSpPr>
        <p:spPr>
          <a:xfrm>
            <a:off x="6012825" y="872450"/>
            <a:ext cx="2961600" cy="40167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Literally</a:t>
            </a:r>
            <a:r>
              <a:rPr lang="en" sz="1800">
                <a:solidFill>
                  <a:schemeClr val="dk1"/>
                </a:solidFill>
                <a:latin typeface="Roboto"/>
                <a:ea typeface="Roboto"/>
                <a:cs typeface="Roboto"/>
                <a:sym typeface="Roboto"/>
              </a:rPr>
              <a:t> no change</a:t>
            </a:r>
            <a:endParaRPr sz="1800">
              <a:solidFill>
                <a:schemeClr val="dk1"/>
              </a:solidFill>
              <a:latin typeface="Roboto"/>
              <a:ea typeface="Roboto"/>
              <a:cs typeface="Roboto"/>
              <a:sym typeface="Roboto"/>
            </a:endParaRPr>
          </a:p>
          <a:p>
            <a:pPr indent="-228600" lvl="0" marL="2286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No more evaluations to </a:t>
            </a:r>
            <a:r>
              <a:rPr lang="en" sz="1800">
                <a:solidFill>
                  <a:schemeClr val="dk1"/>
                </a:solidFill>
                <a:latin typeface="Roboto"/>
                <a:ea typeface="Roboto"/>
                <a:cs typeface="Roboto"/>
                <a:sym typeface="Roboto"/>
              </a:rPr>
              <a:t>determine</a:t>
            </a:r>
            <a:r>
              <a:rPr lang="en" sz="1800">
                <a:solidFill>
                  <a:schemeClr val="dk1"/>
                </a:solidFill>
                <a:latin typeface="Roboto"/>
                <a:ea typeface="Roboto"/>
                <a:cs typeface="Roboto"/>
                <a:sym typeface="Roboto"/>
              </a:rPr>
              <a:t> if a student can exit remediation occur after spring break since it’s too close to the end of the school year</a:t>
            </a:r>
            <a:endParaRPr sz="1800">
              <a:solidFill>
                <a:schemeClr val="dk1"/>
              </a:solidFill>
              <a:latin typeface="Roboto"/>
              <a:ea typeface="Roboto"/>
              <a:cs typeface="Roboto"/>
              <a:sym typeface="Roboto"/>
            </a:endParaRPr>
          </a:p>
          <a:p>
            <a:pPr indent="-285750" lvl="0" marL="2286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7 days of class between spring break and LEAP testing was used to check-in with all assigned students 1 more time before testing</a:t>
            </a:r>
            <a:endParaRPr sz="18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87900" y="-33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Staff Development</a:t>
            </a:r>
            <a:r>
              <a:rPr lang="en"/>
              <a:t> - Year to Year</a:t>
            </a:r>
            <a:endParaRPr/>
          </a:p>
        </p:txBody>
      </p:sp>
      <p:pic>
        <p:nvPicPr>
          <p:cNvPr id="141" name="Google Shape;141;p24"/>
          <p:cNvPicPr preferRelativeResize="0"/>
          <p:nvPr/>
        </p:nvPicPr>
        <p:blipFill>
          <a:blip r:embed="rId3">
            <a:alphaModFix/>
          </a:blip>
          <a:stretch>
            <a:fillRect/>
          </a:stretch>
        </p:blipFill>
        <p:spPr>
          <a:xfrm>
            <a:off x="118475" y="836500"/>
            <a:ext cx="5773950" cy="3470500"/>
          </a:xfrm>
          <a:prstGeom prst="rect">
            <a:avLst/>
          </a:prstGeom>
          <a:noFill/>
          <a:ln>
            <a:noFill/>
          </a:ln>
        </p:spPr>
      </p:pic>
      <p:sp>
        <p:nvSpPr>
          <p:cNvPr id="142" name="Google Shape;142;p24"/>
          <p:cNvSpPr txBox="1"/>
          <p:nvPr/>
        </p:nvSpPr>
        <p:spPr>
          <a:xfrm>
            <a:off x="5945000" y="593525"/>
            <a:ext cx="3029700" cy="4291200"/>
          </a:xfrm>
          <a:prstGeom prst="rect">
            <a:avLst/>
          </a:prstGeom>
          <a:noFill/>
          <a:ln>
            <a:noFill/>
          </a:ln>
        </p:spPr>
        <p:txBody>
          <a:bodyPr anchorCtr="0" anchor="t" bIns="91425" lIns="91425" spcFirstLastPara="1" rIns="91425" wrap="square" tIns="91425">
            <a:noAutofit/>
          </a:bodyPr>
          <a:lstStyle/>
          <a:p>
            <a:pPr indent="-228600" lvl="0" marL="17145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Formal observation counts are higher this year due to delays caused mostly by the building move and staff absenteeism</a:t>
            </a:r>
            <a:endParaRPr sz="1800">
              <a:solidFill>
                <a:schemeClr val="dk1"/>
              </a:solidFill>
              <a:latin typeface="Roboto"/>
              <a:ea typeface="Roboto"/>
              <a:cs typeface="Roboto"/>
              <a:sym typeface="Roboto"/>
            </a:endParaRPr>
          </a:p>
          <a:p>
            <a:pPr indent="-228600" lvl="0" marL="17145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The 4 </a:t>
            </a:r>
            <a:r>
              <a:rPr lang="en" sz="1800">
                <a:solidFill>
                  <a:schemeClr val="dk1"/>
                </a:solidFill>
                <a:latin typeface="Roboto"/>
                <a:ea typeface="Roboto"/>
                <a:cs typeface="Roboto"/>
                <a:sym typeface="Roboto"/>
              </a:rPr>
              <a:t>asynchronous</a:t>
            </a:r>
            <a:r>
              <a:rPr lang="en" sz="1800">
                <a:solidFill>
                  <a:schemeClr val="dk1"/>
                </a:solidFill>
                <a:latin typeface="Roboto"/>
                <a:ea typeface="Roboto"/>
                <a:cs typeface="Roboto"/>
                <a:sym typeface="Roboto"/>
              </a:rPr>
              <a:t> learning days (Jazz Fest ) allowed additional PD hours to be offered</a:t>
            </a:r>
            <a:endParaRPr sz="1800">
              <a:solidFill>
                <a:schemeClr val="dk1"/>
              </a:solidFill>
              <a:latin typeface="Roboto"/>
              <a:ea typeface="Roboto"/>
              <a:cs typeface="Roboto"/>
              <a:sym typeface="Roboto"/>
            </a:endParaRPr>
          </a:p>
          <a:p>
            <a:pPr indent="-228600" lvl="0" marL="17145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Drastic improvement in staff discipline; last year 7 documented accounts to 0 this year</a:t>
            </a:r>
            <a:endParaRPr sz="1800">
              <a:solidFill>
                <a:schemeClr val="dk1"/>
              </a:solidFill>
              <a:latin typeface="Roboto"/>
              <a:ea typeface="Roboto"/>
              <a:cs typeface="Roboto"/>
              <a:sym typeface="Roboto"/>
            </a:endParaRPr>
          </a:p>
        </p:txBody>
      </p:sp>
      <p:sp>
        <p:nvSpPr>
          <p:cNvPr id="143" name="Google Shape;143;p24"/>
          <p:cNvSpPr txBox="1"/>
          <p:nvPr/>
        </p:nvSpPr>
        <p:spPr>
          <a:xfrm>
            <a:off x="5738700" y="4460750"/>
            <a:ext cx="4978800" cy="36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PE and Spanish </a:t>
            </a:r>
            <a:r>
              <a:rPr lang="en" sz="1800">
                <a:solidFill>
                  <a:schemeClr val="dk1"/>
                </a:solidFill>
                <a:latin typeface="Roboto"/>
                <a:ea typeface="Roboto"/>
                <a:cs typeface="Roboto"/>
                <a:sym typeface="Roboto"/>
              </a:rPr>
              <a:t>vacancies</a:t>
            </a:r>
            <a:r>
              <a:rPr lang="en" sz="1800">
                <a:solidFill>
                  <a:schemeClr val="dk1"/>
                </a:solidFill>
                <a:latin typeface="Roboto"/>
                <a:ea typeface="Roboto"/>
                <a:cs typeface="Roboto"/>
                <a:sym typeface="Roboto"/>
              </a:rPr>
              <a:t> were filled</a:t>
            </a:r>
            <a:endParaRPr sz="18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47" name="Shape 147"/>
        <p:cNvGrpSpPr/>
        <p:nvPr/>
      </p:nvGrpSpPr>
      <p:grpSpPr>
        <a:xfrm>
          <a:off x="0" y="0"/>
          <a:ext cx="0" cy="0"/>
          <a:chOff x="0" y="0"/>
          <a:chExt cx="0" cy="0"/>
        </a:xfrm>
      </p:grpSpPr>
      <p:sp>
        <p:nvSpPr>
          <p:cNvPr id="148" name="Google Shape;148;p25"/>
          <p:cNvSpPr txBox="1"/>
          <p:nvPr>
            <p:ph type="title"/>
          </p:nvPr>
        </p:nvSpPr>
        <p:spPr>
          <a:xfrm>
            <a:off x="387900" y="2816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 - OSS</a:t>
            </a:r>
            <a:endParaRPr/>
          </a:p>
        </p:txBody>
      </p:sp>
      <p:pic>
        <p:nvPicPr>
          <p:cNvPr id="149" name="Google Shape;149;p25" title="Chart"/>
          <p:cNvPicPr preferRelativeResize="0"/>
          <p:nvPr/>
        </p:nvPicPr>
        <p:blipFill>
          <a:blip r:embed="rId4">
            <a:alphaModFix/>
          </a:blip>
          <a:stretch>
            <a:fillRect/>
          </a:stretch>
        </p:blipFill>
        <p:spPr>
          <a:xfrm>
            <a:off x="152400" y="1120100"/>
            <a:ext cx="6260376" cy="3870999"/>
          </a:xfrm>
          <a:prstGeom prst="rect">
            <a:avLst/>
          </a:prstGeom>
          <a:noFill/>
          <a:ln>
            <a:noFill/>
          </a:ln>
        </p:spPr>
      </p:pic>
      <p:sp>
        <p:nvSpPr>
          <p:cNvPr id="150" name="Google Shape;150;p25"/>
          <p:cNvSpPr txBox="1"/>
          <p:nvPr/>
        </p:nvSpPr>
        <p:spPr>
          <a:xfrm>
            <a:off x="6649550" y="224400"/>
            <a:ext cx="2230500" cy="469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This month's OSS infractions were  low in comparison to previous months . The issue with the Brown sisters was an one off incident that was the result of civil interactions that came to head here at the school.  The vaping incident took place on the bus and would have been prevented if an aid to the driver would be provided. The culture department does its best to address these issues through mediations, but it may be beneficial to look into finding programs where licensed therapists come in to provide sessions for students as a means to cope with the issues students are facing outside of the school.  Furthermore, it would also provide students with the means to choose alternative ways of handling situations. 60% of the students who were placed on OSS are African American and 40% are Hispanic/Latino descent</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 - ISS</a:t>
            </a:r>
            <a:endParaRPr/>
          </a:p>
        </p:txBody>
      </p:sp>
      <p:pic>
        <p:nvPicPr>
          <p:cNvPr id="156" name="Google Shape;156;p26" title="Chart"/>
          <p:cNvPicPr preferRelativeResize="0"/>
          <p:nvPr/>
        </p:nvPicPr>
        <p:blipFill>
          <a:blip r:embed="rId3">
            <a:alphaModFix/>
          </a:blip>
          <a:stretch>
            <a:fillRect/>
          </a:stretch>
        </p:blipFill>
        <p:spPr>
          <a:xfrm>
            <a:off x="152400" y="1296525"/>
            <a:ext cx="5975052" cy="3694574"/>
          </a:xfrm>
          <a:prstGeom prst="rect">
            <a:avLst/>
          </a:prstGeom>
          <a:noFill/>
          <a:ln>
            <a:noFill/>
          </a:ln>
        </p:spPr>
      </p:pic>
      <p:sp>
        <p:nvSpPr>
          <p:cNvPr id="157" name="Google Shape;157;p26"/>
          <p:cNvSpPr txBox="1"/>
          <p:nvPr/>
        </p:nvSpPr>
        <p:spPr>
          <a:xfrm>
            <a:off x="6399400" y="1761375"/>
            <a:ext cx="2626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There were no ISS infractions for the month of April due to SPring Break, LEAP testing and a</a:t>
            </a:r>
            <a:r>
              <a:rPr lang="en" sz="1800">
                <a:solidFill>
                  <a:schemeClr val="dk1"/>
                </a:solidFill>
                <a:latin typeface="Roboto"/>
                <a:ea typeface="Roboto"/>
                <a:cs typeface="Roboto"/>
                <a:sym typeface="Roboto"/>
              </a:rPr>
              <a:t>synchronous days</a:t>
            </a:r>
            <a:r>
              <a:rPr lang="en" sz="1800">
                <a:solidFill>
                  <a:schemeClr val="dk1"/>
                </a:solidFill>
                <a:latin typeface="Roboto"/>
                <a:ea typeface="Roboto"/>
                <a:cs typeface="Roboto"/>
                <a:sym typeface="Roboto"/>
              </a:rPr>
              <a:t> for Jazz Fest. </a:t>
            </a:r>
            <a:endParaRPr sz="18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61" name="Shape 161"/>
        <p:cNvGrpSpPr/>
        <p:nvPr/>
      </p:nvGrpSpPr>
      <p:grpSpPr>
        <a:xfrm>
          <a:off x="0" y="0"/>
          <a:ext cx="0" cy="0"/>
          <a:chOff x="0" y="0"/>
          <a:chExt cx="0" cy="0"/>
        </a:xfrm>
      </p:grpSpPr>
      <p:sp>
        <p:nvSpPr>
          <p:cNvPr id="162" name="Google Shape;162;p27"/>
          <p:cNvSpPr txBox="1"/>
          <p:nvPr>
            <p:ph type="title"/>
          </p:nvPr>
        </p:nvSpPr>
        <p:spPr>
          <a:xfrm>
            <a:off x="387900" y="678350"/>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Culture - Month to Month Comparison for OSS</a:t>
            </a:r>
            <a:endParaRPr/>
          </a:p>
          <a:p>
            <a:pPr indent="0" lvl="0" marL="0" rtl="0" algn="l">
              <a:spcBef>
                <a:spcPts val="0"/>
              </a:spcBef>
              <a:spcAft>
                <a:spcPts val="0"/>
              </a:spcAft>
              <a:buNone/>
            </a:pPr>
            <a:r>
              <a:t/>
            </a:r>
            <a:endParaRPr/>
          </a:p>
        </p:txBody>
      </p:sp>
      <p:pic>
        <p:nvPicPr>
          <p:cNvPr id="163" name="Google Shape;163;p27" title="Chart"/>
          <p:cNvPicPr preferRelativeResize="0"/>
          <p:nvPr/>
        </p:nvPicPr>
        <p:blipFill>
          <a:blip r:embed="rId3">
            <a:alphaModFix/>
          </a:blip>
          <a:stretch>
            <a:fillRect/>
          </a:stretch>
        </p:blipFill>
        <p:spPr>
          <a:xfrm>
            <a:off x="173500" y="1582023"/>
            <a:ext cx="4106649" cy="2665151"/>
          </a:xfrm>
          <a:prstGeom prst="rect">
            <a:avLst/>
          </a:prstGeom>
          <a:noFill/>
          <a:ln>
            <a:noFill/>
          </a:ln>
        </p:spPr>
      </p:pic>
      <p:pic>
        <p:nvPicPr>
          <p:cNvPr id="164" name="Google Shape;164;p27" title="Chart"/>
          <p:cNvPicPr preferRelativeResize="0"/>
          <p:nvPr/>
        </p:nvPicPr>
        <p:blipFill>
          <a:blip r:embed="rId4">
            <a:alphaModFix/>
          </a:blip>
          <a:stretch>
            <a:fillRect/>
          </a:stretch>
        </p:blipFill>
        <p:spPr>
          <a:xfrm>
            <a:off x="4571997" y="1582025"/>
            <a:ext cx="4310202" cy="2665151"/>
          </a:xfrm>
          <a:prstGeom prst="rect">
            <a:avLst/>
          </a:prstGeom>
          <a:noFill/>
          <a:ln>
            <a:noFill/>
          </a:ln>
        </p:spPr>
      </p:pic>
      <p:sp>
        <p:nvSpPr>
          <p:cNvPr id="165" name="Google Shape;165;p27"/>
          <p:cNvSpPr txBox="1"/>
          <p:nvPr/>
        </p:nvSpPr>
        <p:spPr>
          <a:xfrm>
            <a:off x="337800" y="4247175"/>
            <a:ext cx="8468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The decline in OSS infractions were due to the limited time students were actually on campus. </a:t>
            </a:r>
            <a:endParaRPr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69" name="Shape 169"/>
        <p:cNvGrpSpPr/>
        <p:nvPr/>
      </p:nvGrpSpPr>
      <p:grpSpPr>
        <a:xfrm>
          <a:off x="0" y="0"/>
          <a:ext cx="0" cy="0"/>
          <a:chOff x="0" y="0"/>
          <a:chExt cx="0" cy="0"/>
        </a:xfrm>
      </p:grpSpPr>
      <p:sp>
        <p:nvSpPr>
          <p:cNvPr id="170" name="Google Shape;170;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 Saturday Detention</a:t>
            </a:r>
            <a:endParaRPr/>
          </a:p>
        </p:txBody>
      </p:sp>
      <p:sp>
        <p:nvSpPr>
          <p:cNvPr id="171" name="Google Shape;171;p28"/>
          <p:cNvSpPr txBox="1"/>
          <p:nvPr/>
        </p:nvSpPr>
        <p:spPr>
          <a:xfrm>
            <a:off x="959900" y="2739125"/>
            <a:ext cx="437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172" name="Google Shape;172;p28" title="Chart"/>
          <p:cNvPicPr preferRelativeResize="0"/>
          <p:nvPr/>
        </p:nvPicPr>
        <p:blipFill>
          <a:blip r:embed="rId3">
            <a:alphaModFix/>
          </a:blip>
          <a:stretch>
            <a:fillRect/>
          </a:stretch>
        </p:blipFill>
        <p:spPr>
          <a:xfrm>
            <a:off x="3038151" y="1296525"/>
            <a:ext cx="5953449" cy="3681225"/>
          </a:xfrm>
          <a:prstGeom prst="rect">
            <a:avLst/>
          </a:prstGeom>
          <a:noFill/>
          <a:ln>
            <a:noFill/>
          </a:ln>
        </p:spPr>
      </p:pic>
      <p:sp>
        <p:nvSpPr>
          <p:cNvPr id="173" name="Google Shape;173;p28"/>
          <p:cNvSpPr txBox="1"/>
          <p:nvPr/>
        </p:nvSpPr>
        <p:spPr>
          <a:xfrm>
            <a:off x="255350" y="1370550"/>
            <a:ext cx="20949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Culture has done a great job at identifying the students, but have fallen short with consistent teacher participation in enforcement of the rules. Teachers and administrators would need to redirect and/or issue consequences for non-compliance. Majority of these detentions are when culture conducts walk-throughs during class time. Culture has spoken with administrators about holding teachers and staff accountable on several occasions, however nothing has been done.  73% of these students are  African American and 27% are Hispanic</a:t>
            </a:r>
            <a:endParaRPr sz="18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77" name="Shape 177"/>
        <p:cNvGrpSpPr/>
        <p:nvPr/>
      </p:nvGrpSpPr>
      <p:grpSpPr>
        <a:xfrm>
          <a:off x="0" y="0"/>
          <a:ext cx="0" cy="0"/>
          <a:chOff x="0" y="0"/>
          <a:chExt cx="0" cy="0"/>
        </a:xfrm>
      </p:grpSpPr>
      <p:sp>
        <p:nvSpPr>
          <p:cNvPr id="178" name="Google Shape;178;p29"/>
          <p:cNvSpPr txBox="1"/>
          <p:nvPr>
            <p:ph type="title"/>
          </p:nvPr>
        </p:nvSpPr>
        <p:spPr>
          <a:xfrm>
            <a:off x="387900" y="515500"/>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Culture - Month to Month Comparison for ISS</a:t>
            </a:r>
            <a:endParaRPr/>
          </a:p>
          <a:p>
            <a:pPr indent="0" lvl="0" marL="0" rtl="0" algn="l">
              <a:spcBef>
                <a:spcPts val="0"/>
              </a:spcBef>
              <a:spcAft>
                <a:spcPts val="0"/>
              </a:spcAft>
              <a:buNone/>
            </a:pPr>
            <a:r>
              <a:t/>
            </a:r>
            <a:endParaRPr/>
          </a:p>
        </p:txBody>
      </p:sp>
      <p:pic>
        <p:nvPicPr>
          <p:cNvPr id="179" name="Google Shape;179;p29" title="Chart"/>
          <p:cNvPicPr preferRelativeResize="0"/>
          <p:nvPr/>
        </p:nvPicPr>
        <p:blipFill>
          <a:blip r:embed="rId3">
            <a:alphaModFix/>
          </a:blip>
          <a:stretch>
            <a:fillRect/>
          </a:stretch>
        </p:blipFill>
        <p:spPr>
          <a:xfrm>
            <a:off x="152400" y="1328500"/>
            <a:ext cx="4527576" cy="2821249"/>
          </a:xfrm>
          <a:prstGeom prst="rect">
            <a:avLst/>
          </a:prstGeom>
          <a:noFill/>
          <a:ln>
            <a:noFill/>
          </a:ln>
        </p:spPr>
      </p:pic>
      <p:pic>
        <p:nvPicPr>
          <p:cNvPr id="180" name="Google Shape;180;p29" title="Chart"/>
          <p:cNvPicPr preferRelativeResize="0"/>
          <p:nvPr/>
        </p:nvPicPr>
        <p:blipFill>
          <a:blip r:embed="rId4">
            <a:alphaModFix/>
          </a:blip>
          <a:stretch>
            <a:fillRect/>
          </a:stretch>
        </p:blipFill>
        <p:spPr>
          <a:xfrm>
            <a:off x="4898575" y="1332950"/>
            <a:ext cx="4245426" cy="2799525"/>
          </a:xfrm>
          <a:prstGeom prst="rect">
            <a:avLst/>
          </a:prstGeom>
          <a:noFill/>
          <a:ln>
            <a:noFill/>
          </a:ln>
        </p:spPr>
      </p:pic>
      <p:sp>
        <p:nvSpPr>
          <p:cNvPr id="181" name="Google Shape;181;p29"/>
          <p:cNvSpPr txBox="1"/>
          <p:nvPr/>
        </p:nvSpPr>
        <p:spPr>
          <a:xfrm>
            <a:off x="1427875" y="4570275"/>
            <a:ext cx="773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82" name="Google Shape;182;p29"/>
          <p:cNvSpPr txBox="1"/>
          <p:nvPr/>
        </p:nvSpPr>
        <p:spPr>
          <a:xfrm>
            <a:off x="522300" y="4276650"/>
            <a:ext cx="823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The decline in OSS infractions were due to the limited time students were actually on campus. </a:t>
            </a:r>
            <a:endParaRPr sz="18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86" name="Shape 186"/>
        <p:cNvGrpSpPr/>
        <p:nvPr/>
      </p:nvGrpSpPr>
      <p:grpSpPr>
        <a:xfrm>
          <a:off x="0" y="0"/>
          <a:ext cx="0" cy="0"/>
          <a:chOff x="0" y="0"/>
          <a:chExt cx="0" cy="0"/>
        </a:xfrm>
      </p:grpSpPr>
      <p:sp>
        <p:nvSpPr>
          <p:cNvPr id="187" name="Google Shape;187;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Social Work </a:t>
            </a:r>
            <a:r>
              <a:rPr b="1" lang="en" sz="1100"/>
              <a:t>(Attendance)</a:t>
            </a:r>
            <a:endParaRPr b="1" sz="1100"/>
          </a:p>
        </p:txBody>
      </p:sp>
      <p:sp>
        <p:nvSpPr>
          <p:cNvPr id="188" name="Google Shape;188;p30"/>
          <p:cNvSpPr txBox="1"/>
          <p:nvPr>
            <p:ph idx="1" type="body"/>
          </p:nvPr>
        </p:nvSpPr>
        <p:spPr>
          <a:xfrm>
            <a:off x="387900" y="1372397"/>
            <a:ext cx="8368200" cy="654000"/>
          </a:xfrm>
          <a:prstGeom prst="rect">
            <a:avLst/>
          </a:prstGeom>
        </p:spPr>
        <p:txBody>
          <a:bodyPr anchorCtr="0" anchor="t" bIns="91425" lIns="91425" spcFirstLastPara="1" rIns="91425" wrap="square" tIns="91425">
            <a:noAutofit/>
          </a:bodyPr>
          <a:lstStyle/>
          <a:p>
            <a:pPr indent="-290830" lvl="0" marL="457200" rtl="0" algn="l">
              <a:spcBef>
                <a:spcPts val="0"/>
              </a:spcBef>
              <a:spcAft>
                <a:spcPts val="0"/>
              </a:spcAft>
              <a:buSzPts val="980"/>
              <a:buChar char="●"/>
            </a:pPr>
            <a:r>
              <a:rPr lang="en" sz="980"/>
              <a:t>Data is provided at a 90% threshold.</a:t>
            </a:r>
            <a:endParaRPr sz="980"/>
          </a:p>
          <a:p>
            <a:pPr indent="-290830" lvl="0" marL="457200" rtl="0" algn="l">
              <a:spcBef>
                <a:spcPts val="0"/>
              </a:spcBef>
              <a:spcAft>
                <a:spcPts val="0"/>
              </a:spcAft>
              <a:buSzPts val="980"/>
              <a:buChar char="●"/>
            </a:pPr>
            <a:r>
              <a:rPr lang="en" sz="980"/>
              <a:t>Students’ attendance continues to be a challenge and a clear plan </a:t>
            </a:r>
            <a:r>
              <a:rPr lang="en" sz="980"/>
              <a:t>should</a:t>
            </a:r>
            <a:r>
              <a:rPr lang="en" sz="980"/>
              <a:t> be communicated strongly to students and families.</a:t>
            </a:r>
            <a:endParaRPr sz="980"/>
          </a:p>
          <a:p>
            <a:pPr indent="-290830" lvl="0" marL="457200" rtl="0" algn="l">
              <a:spcBef>
                <a:spcPts val="0"/>
              </a:spcBef>
              <a:spcAft>
                <a:spcPts val="0"/>
              </a:spcAft>
              <a:buSzPts val="980"/>
              <a:buChar char="●"/>
            </a:pPr>
            <a:r>
              <a:rPr lang="en" sz="980"/>
              <a:t>Seat recovery options should be established and enforced from start to finish without additional options unless absolutely necessary. </a:t>
            </a:r>
            <a:endParaRPr sz="980"/>
          </a:p>
        </p:txBody>
      </p:sp>
      <p:pic>
        <p:nvPicPr>
          <p:cNvPr id="189" name="Google Shape;189;p30"/>
          <p:cNvPicPr preferRelativeResize="0"/>
          <p:nvPr/>
        </p:nvPicPr>
        <p:blipFill>
          <a:blip r:embed="rId3">
            <a:alphaModFix/>
          </a:blip>
          <a:stretch>
            <a:fillRect/>
          </a:stretch>
        </p:blipFill>
        <p:spPr>
          <a:xfrm>
            <a:off x="473950" y="2284275"/>
            <a:ext cx="8173648" cy="2641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93" name="Shape 193"/>
        <p:cNvGrpSpPr/>
        <p:nvPr/>
      </p:nvGrpSpPr>
      <p:grpSpPr>
        <a:xfrm>
          <a:off x="0" y="0"/>
          <a:ext cx="0" cy="0"/>
          <a:chOff x="0" y="0"/>
          <a:chExt cx="0" cy="0"/>
        </a:xfrm>
      </p:grpSpPr>
      <p:sp>
        <p:nvSpPr>
          <p:cNvPr id="194" name="Google Shape;194;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Social Work </a:t>
            </a:r>
            <a:r>
              <a:rPr lang="en" sz="1200"/>
              <a:t>(Services)</a:t>
            </a:r>
            <a:endParaRPr sz="1200"/>
          </a:p>
        </p:txBody>
      </p:sp>
      <p:sp>
        <p:nvSpPr>
          <p:cNvPr id="195" name="Google Shape;195;p31"/>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1"/>
          <p:cNvPicPr preferRelativeResize="0"/>
          <p:nvPr/>
        </p:nvPicPr>
        <p:blipFill>
          <a:blip r:embed="rId3">
            <a:alphaModFix/>
          </a:blip>
          <a:stretch>
            <a:fillRect/>
          </a:stretch>
        </p:blipFill>
        <p:spPr>
          <a:xfrm>
            <a:off x="387900" y="1282000"/>
            <a:ext cx="4227276" cy="3535175"/>
          </a:xfrm>
          <a:prstGeom prst="rect">
            <a:avLst/>
          </a:prstGeom>
          <a:noFill/>
          <a:ln>
            <a:noFill/>
          </a:ln>
        </p:spPr>
      </p:pic>
      <p:sp>
        <p:nvSpPr>
          <p:cNvPr id="197" name="Google Shape;197;p31"/>
          <p:cNvSpPr txBox="1"/>
          <p:nvPr>
            <p:ph idx="2" type="body"/>
          </p:nvPr>
        </p:nvSpPr>
        <p:spPr>
          <a:xfrm>
            <a:off x="5143500" y="1328600"/>
            <a:ext cx="3612600" cy="1452900"/>
          </a:xfrm>
          <a:prstGeom prst="rect">
            <a:avLst/>
          </a:prstGeom>
        </p:spPr>
        <p:txBody>
          <a:bodyPr anchorCtr="0" anchor="t" bIns="91425" lIns="91425" spcFirstLastPara="1" rIns="91425" wrap="square" tIns="91425">
            <a:normAutofit fontScale="62500" lnSpcReduction="20000"/>
          </a:bodyPr>
          <a:lstStyle/>
          <a:p>
            <a:pPr indent="-284162" lvl="0" marL="457200" rtl="0" algn="l">
              <a:lnSpc>
                <a:spcPct val="105000"/>
              </a:lnSpc>
              <a:spcBef>
                <a:spcPts val="0"/>
              </a:spcBef>
              <a:spcAft>
                <a:spcPts val="0"/>
              </a:spcAft>
              <a:buSzPct val="100000"/>
              <a:buChar char="●"/>
            </a:pPr>
            <a:r>
              <a:rPr lang="en"/>
              <a:t>Student visits decreased as a result of time off for spring break and leap testing</a:t>
            </a:r>
            <a:endParaRPr/>
          </a:p>
          <a:p>
            <a:pPr indent="-284162" lvl="0" marL="457200" rtl="0" algn="l">
              <a:lnSpc>
                <a:spcPct val="105000"/>
              </a:lnSpc>
              <a:spcBef>
                <a:spcPts val="0"/>
              </a:spcBef>
              <a:spcAft>
                <a:spcPts val="0"/>
              </a:spcAft>
              <a:buSzPct val="100000"/>
              <a:buChar char="●"/>
            </a:pPr>
            <a:r>
              <a:rPr lang="en"/>
              <a:t>Leap seat recovery was a provided opportunity for </a:t>
            </a:r>
            <a:r>
              <a:rPr lang="en"/>
              <a:t>students</a:t>
            </a:r>
            <a:r>
              <a:rPr lang="en"/>
              <a:t> to recover missed seat time.</a:t>
            </a:r>
            <a:endParaRPr/>
          </a:p>
          <a:p>
            <a:pPr indent="-284162" lvl="0" marL="457200" rtl="0" algn="l">
              <a:lnSpc>
                <a:spcPct val="105000"/>
              </a:lnSpc>
              <a:spcBef>
                <a:spcPts val="0"/>
              </a:spcBef>
              <a:spcAft>
                <a:spcPts val="0"/>
              </a:spcAft>
              <a:buSzPct val="100000"/>
              <a:buChar char="●"/>
            </a:pPr>
            <a:r>
              <a:rPr lang="en"/>
              <a:t>Social work facilitated mediations that were more disciplinarian -based rather than mental health based.</a:t>
            </a:r>
            <a:endParaRPr/>
          </a:p>
          <a:p>
            <a:pPr indent="0" lvl="0" marL="0" rtl="0" algn="l">
              <a:lnSpc>
                <a:spcPct val="105000"/>
              </a:lnSpc>
              <a:spcBef>
                <a:spcPts val="1200"/>
              </a:spcBef>
              <a:spcAft>
                <a:spcPts val="1200"/>
              </a:spcAft>
              <a:buNone/>
            </a:pPr>
            <a:r>
              <a:rPr lang="en"/>
              <a:t>Note: Opportunities for all support staff to build a social </a:t>
            </a:r>
            <a:r>
              <a:rPr lang="en"/>
              <a:t>emotional</a:t>
            </a:r>
            <a:r>
              <a:rPr lang="en"/>
              <a:t> </a:t>
            </a:r>
            <a:r>
              <a:rPr lang="en"/>
              <a:t>competence skill</a:t>
            </a:r>
            <a:r>
              <a:rPr lang="en"/>
              <a:t> set is advised in effort to effectively serve our present student population.</a:t>
            </a:r>
            <a:endParaRPr/>
          </a:p>
        </p:txBody>
      </p:sp>
      <p:pic>
        <p:nvPicPr>
          <p:cNvPr id="198" name="Google Shape;198;p31"/>
          <p:cNvPicPr preferRelativeResize="0"/>
          <p:nvPr/>
        </p:nvPicPr>
        <p:blipFill>
          <a:blip r:embed="rId4">
            <a:alphaModFix/>
          </a:blip>
          <a:stretch>
            <a:fillRect/>
          </a:stretch>
        </p:blipFill>
        <p:spPr>
          <a:xfrm>
            <a:off x="5275575" y="2693050"/>
            <a:ext cx="3480525" cy="20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508775" y="677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IHSNO Enrollment</a:t>
            </a:r>
            <a:endParaRPr/>
          </a:p>
        </p:txBody>
      </p:sp>
      <p:graphicFrame>
        <p:nvGraphicFramePr>
          <p:cNvPr id="70" name="Google Shape;70;p14"/>
          <p:cNvGraphicFramePr/>
          <p:nvPr/>
        </p:nvGraphicFramePr>
        <p:xfrm>
          <a:off x="346775" y="900463"/>
          <a:ext cx="3000000" cy="3000000"/>
        </p:xfrm>
        <a:graphic>
          <a:graphicData uri="http://schemas.openxmlformats.org/drawingml/2006/table">
            <a:tbl>
              <a:tblPr>
                <a:noFill/>
                <a:tableStyleId>{331088FA-4D2C-47B6-B935-2AEB6AD717D7}</a:tableStyleId>
              </a:tblPr>
              <a:tblGrid>
                <a:gridCol w="780200"/>
                <a:gridCol w="735200"/>
                <a:gridCol w="719525"/>
                <a:gridCol w="337150"/>
                <a:gridCol w="707475"/>
                <a:gridCol w="695200"/>
              </a:tblGrid>
              <a:tr h="1031425">
                <a:tc>
                  <a:txBody>
                    <a:bodyPr/>
                    <a:lstStyle/>
                    <a:p>
                      <a:pPr indent="0" lvl="0" marL="0" rtl="0" algn="ctr">
                        <a:lnSpc>
                          <a:spcPct val="100000"/>
                        </a:lnSpc>
                        <a:spcBef>
                          <a:spcPts val="0"/>
                        </a:spcBef>
                        <a:spcAft>
                          <a:spcPts val="0"/>
                        </a:spcAft>
                        <a:buNone/>
                      </a:pPr>
                      <a:r>
                        <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Enroll</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ment</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Mar</a:t>
                      </a:r>
                      <a:endParaRPr b="1" sz="1200">
                        <a:solidFill>
                          <a:srgbClr val="FFFFFF"/>
                        </a:solidFill>
                      </a:endParaRPr>
                    </a:p>
                    <a:p>
                      <a:pPr indent="0" lvl="0" marL="0" rtl="0" algn="ctr">
                        <a:spcBef>
                          <a:spcPts val="0"/>
                        </a:spcBef>
                        <a:spcAft>
                          <a:spcPts val="0"/>
                        </a:spcAft>
                        <a:buNone/>
                      </a:pPr>
                      <a:r>
                        <a:rPr b="1" lang="en" sz="1200">
                          <a:solidFill>
                            <a:srgbClr val="FFFFFF"/>
                          </a:solidFill>
                        </a:rPr>
                        <a:t>2023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Apr</a:t>
                      </a:r>
                      <a:endParaRPr b="1" sz="1200">
                        <a:solidFill>
                          <a:srgbClr val="FFFFFF"/>
                        </a:solidFill>
                      </a:endParaRPr>
                    </a:p>
                    <a:p>
                      <a:pPr indent="0" lvl="0" marL="0" rtl="0" algn="ctr">
                        <a:spcBef>
                          <a:spcPts val="0"/>
                        </a:spcBef>
                        <a:spcAft>
                          <a:spcPts val="0"/>
                        </a:spcAft>
                        <a:buNone/>
                      </a:pPr>
                      <a:r>
                        <a:rPr b="1" lang="en" sz="1200">
                          <a:solidFill>
                            <a:srgbClr val="FFFFFF"/>
                          </a:solidFill>
                        </a:rPr>
                        <a:t>2023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FFFFFF"/>
                          </a:solidFill>
                        </a:rPr>
                        <a:t> </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Mar</a:t>
                      </a:r>
                      <a:endParaRPr b="1" sz="1200">
                        <a:solidFill>
                          <a:srgbClr val="FFFFFF"/>
                        </a:solidFill>
                      </a:endParaRPr>
                    </a:p>
                    <a:p>
                      <a:pPr indent="0" lvl="0" marL="0" rtl="0" algn="ctr">
                        <a:spcBef>
                          <a:spcPts val="0"/>
                        </a:spcBef>
                        <a:spcAft>
                          <a:spcPts val="0"/>
                        </a:spcAft>
                        <a:buNone/>
                      </a:pPr>
                      <a:r>
                        <a:rPr b="1" lang="en" sz="1200">
                          <a:solidFill>
                            <a:srgbClr val="FFFFFF"/>
                          </a:solidFill>
                        </a:rPr>
                        <a:t>2024 </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Apr</a:t>
                      </a:r>
                      <a:endParaRPr b="1" sz="1200">
                        <a:solidFill>
                          <a:srgbClr val="FFFFFF"/>
                        </a:solidFill>
                      </a:endParaRPr>
                    </a:p>
                    <a:p>
                      <a:pPr indent="0" lvl="0" marL="0" rtl="0" algn="ctr">
                        <a:spcBef>
                          <a:spcPts val="0"/>
                        </a:spcBef>
                        <a:spcAft>
                          <a:spcPts val="0"/>
                        </a:spcAft>
                        <a:buNone/>
                      </a:pPr>
                      <a:r>
                        <a:rPr b="1" lang="en" sz="1200">
                          <a:solidFill>
                            <a:srgbClr val="FFFFFF"/>
                          </a:solidFill>
                        </a:rPr>
                        <a:t>2024</a:t>
                      </a:r>
                      <a:endParaRPr b="1" sz="1200">
                        <a:solidFill>
                          <a:srgbClr val="FFFFFF"/>
                        </a:solidFill>
                      </a:endParaRPr>
                    </a:p>
                    <a:p>
                      <a:pPr indent="0" lvl="0" marL="0" rtl="0" algn="ctr">
                        <a:spcBef>
                          <a:spcPts val="0"/>
                        </a:spcBef>
                        <a:spcAft>
                          <a:spcPts val="0"/>
                        </a:spcAft>
                        <a:buNone/>
                      </a:pPr>
                      <a:r>
                        <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2100">
                <a:tc>
                  <a:txBody>
                    <a:bodyPr/>
                    <a:lstStyle/>
                    <a:p>
                      <a:pPr indent="0" lvl="0" marL="0" rtl="0" algn="ctr">
                        <a:lnSpc>
                          <a:spcPct val="115000"/>
                        </a:lnSpc>
                        <a:spcBef>
                          <a:spcPts val="1200"/>
                        </a:spcBef>
                        <a:spcAft>
                          <a:spcPts val="0"/>
                        </a:spcAft>
                        <a:buNone/>
                      </a:pPr>
                      <a:r>
                        <a:rPr b="1" lang="en" sz="1100">
                          <a:solidFill>
                            <a:srgbClr val="FFFFFF"/>
                          </a:solidFill>
                        </a:rPr>
                        <a:t>9</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104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98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123</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123</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2100">
                <a:tc>
                  <a:txBody>
                    <a:bodyPr/>
                    <a:lstStyle/>
                    <a:p>
                      <a:pPr indent="0" lvl="0" marL="0" rtl="0" algn="ctr">
                        <a:lnSpc>
                          <a:spcPct val="115000"/>
                        </a:lnSpc>
                        <a:spcBef>
                          <a:spcPts val="1200"/>
                        </a:spcBef>
                        <a:spcAft>
                          <a:spcPts val="0"/>
                        </a:spcAft>
                        <a:buNone/>
                      </a:pPr>
                      <a:r>
                        <a:rPr b="1" lang="en" sz="1100">
                          <a:solidFill>
                            <a:srgbClr val="FFFFFF"/>
                          </a:solidFill>
                        </a:rPr>
                        <a:t>10</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121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106</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103</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2625">
                <a:tc>
                  <a:txBody>
                    <a:bodyPr/>
                    <a:lstStyle/>
                    <a:p>
                      <a:pPr indent="0" lvl="0" marL="0" rtl="0" algn="ctr">
                        <a:lnSpc>
                          <a:spcPct val="115000"/>
                        </a:lnSpc>
                        <a:spcBef>
                          <a:spcPts val="1200"/>
                        </a:spcBef>
                        <a:spcAft>
                          <a:spcPts val="0"/>
                        </a:spcAft>
                        <a:buNone/>
                      </a:pPr>
                      <a:r>
                        <a:rPr b="1" lang="en" sz="1100">
                          <a:solidFill>
                            <a:srgbClr val="FFFFFF"/>
                          </a:solidFill>
                        </a:rPr>
                        <a:t>11</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97</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100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2100">
                <a:tc>
                  <a:txBody>
                    <a:bodyPr/>
                    <a:lstStyle/>
                    <a:p>
                      <a:pPr indent="0" lvl="0" marL="0" rtl="0" algn="ctr">
                        <a:lnSpc>
                          <a:spcPct val="115000"/>
                        </a:lnSpc>
                        <a:spcBef>
                          <a:spcPts val="1200"/>
                        </a:spcBef>
                        <a:spcAft>
                          <a:spcPts val="0"/>
                        </a:spcAft>
                        <a:buNone/>
                      </a:pPr>
                      <a:r>
                        <a:rPr b="1" lang="en" sz="1100">
                          <a:solidFill>
                            <a:srgbClr val="FFFFFF"/>
                          </a:solidFill>
                        </a:rPr>
                        <a:t>12</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78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78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59550">
                <a:tc>
                  <a:txBody>
                    <a:bodyPr/>
                    <a:lstStyle/>
                    <a:p>
                      <a:pPr indent="0" lvl="0" marL="0" rtl="0" algn="ctr">
                        <a:lnSpc>
                          <a:spcPct val="115000"/>
                        </a:lnSpc>
                        <a:spcBef>
                          <a:spcPts val="1200"/>
                        </a:spcBef>
                        <a:spcAft>
                          <a:spcPts val="0"/>
                        </a:spcAft>
                        <a:buNone/>
                      </a:pPr>
                      <a:r>
                        <a:rPr b="1" lang="en"/>
                        <a:t>Total</a:t>
                      </a:r>
                      <a:endParaRPr b="1"/>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b="1" lang="en"/>
                        <a:t>379</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373</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 </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404</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404</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r>
            </a:tbl>
          </a:graphicData>
        </a:graphic>
      </p:graphicFrame>
      <p:sp>
        <p:nvSpPr>
          <p:cNvPr id="71" name="Google Shape;71;p14"/>
          <p:cNvSpPr txBox="1"/>
          <p:nvPr/>
        </p:nvSpPr>
        <p:spPr>
          <a:xfrm>
            <a:off x="4784425" y="1058625"/>
            <a:ext cx="4029600" cy="26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This month’s data shows the comparison between last year’s enrollment and the current year during the same months. Last year’s enrollment for the month of March was 379.  This year’s enrollment for March was 404, a gain of 25 enrollees for the month of March 2024.  Last year’s enrollment for the month of April 2023 was 373.  This year’s enrollment for April 2024 is 404, a gain of 31 enrollees for the month of April 2024.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02" name="Shape 202"/>
        <p:cNvGrpSpPr/>
        <p:nvPr/>
      </p:nvGrpSpPr>
      <p:grpSpPr>
        <a:xfrm>
          <a:off x="0" y="0"/>
          <a:ext cx="0" cy="0"/>
          <a:chOff x="0" y="0"/>
          <a:chExt cx="0" cy="0"/>
        </a:xfrm>
      </p:grpSpPr>
      <p:sp>
        <p:nvSpPr>
          <p:cNvPr id="203" name="Google Shape;203;p32"/>
          <p:cNvSpPr txBox="1"/>
          <p:nvPr>
            <p:ph type="title"/>
          </p:nvPr>
        </p:nvSpPr>
        <p:spPr>
          <a:xfrm>
            <a:off x="387900" y="0"/>
            <a:ext cx="8368200" cy="500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CTE Pathways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700"/>
              <a:t>International Baccalaureate</a:t>
            </a:r>
            <a:endParaRPr sz="2700"/>
          </a:p>
        </p:txBody>
      </p:sp>
      <p:pic>
        <p:nvPicPr>
          <p:cNvPr id="77" name="Google Shape;77;p15" title="Copy of Balanced-April description.PNG"/>
          <p:cNvPicPr preferRelativeResize="0"/>
          <p:nvPr/>
        </p:nvPicPr>
        <p:blipFill>
          <a:blip r:embed="rId3">
            <a:alphaModFix/>
          </a:blip>
          <a:stretch>
            <a:fillRect/>
          </a:stretch>
        </p:blipFill>
        <p:spPr>
          <a:xfrm>
            <a:off x="4495550" y="4405750"/>
            <a:ext cx="4648451" cy="737750"/>
          </a:xfrm>
          <a:prstGeom prst="rect">
            <a:avLst/>
          </a:prstGeom>
          <a:noFill/>
          <a:ln>
            <a:noFill/>
          </a:ln>
        </p:spPr>
      </p:pic>
      <p:sp>
        <p:nvSpPr>
          <p:cNvPr id="78" name="Google Shape;78;p15"/>
          <p:cNvSpPr txBox="1"/>
          <p:nvPr/>
        </p:nvSpPr>
        <p:spPr>
          <a:xfrm>
            <a:off x="387900" y="1423925"/>
            <a:ext cx="4380300" cy="361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300">
                <a:solidFill>
                  <a:schemeClr val="dk1"/>
                </a:solidFill>
                <a:latin typeface="Roboto"/>
                <a:ea typeface="Roboto"/>
                <a:cs typeface="Roboto"/>
                <a:sym typeface="Roboto"/>
              </a:rPr>
              <a:t>MYP Mid-Consultancy Visit</a:t>
            </a:r>
            <a:endParaRPr b="1" sz="1300">
              <a:solidFill>
                <a:schemeClr val="dk1"/>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Critical milestone assessment on April 15-16</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Overall successful, on track for Fall 2024 authorization</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Areas for further action identified:</a:t>
            </a:r>
            <a:endParaRPr sz="110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Integrating learner profile attributes</a:t>
            </a:r>
            <a:endParaRPr sz="110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Systematic approaches to learning (ATL) skills</a:t>
            </a:r>
            <a:endParaRPr sz="1100">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Using global contexts for inquiry-based learning</a:t>
            </a:r>
            <a:endParaRPr sz="1100">
              <a:solidFill>
                <a:schemeClr val="dk1"/>
              </a:solidFill>
              <a:latin typeface="Roboto"/>
              <a:ea typeface="Roboto"/>
              <a:cs typeface="Roboto"/>
              <a:sym typeface="Roboto"/>
            </a:endParaRPr>
          </a:p>
          <a:p>
            <a:pPr indent="0" lvl="0" marL="0" rtl="0" algn="l">
              <a:lnSpc>
                <a:spcPct val="115000"/>
              </a:lnSpc>
              <a:spcBef>
                <a:spcPts val="1400"/>
              </a:spcBef>
              <a:spcAft>
                <a:spcPts val="0"/>
              </a:spcAft>
              <a:buNone/>
            </a:pPr>
            <a:r>
              <a:rPr b="1" lang="en" sz="1300">
                <a:solidFill>
                  <a:schemeClr val="dk1"/>
                </a:solidFill>
                <a:latin typeface="Roboto"/>
                <a:ea typeface="Roboto"/>
                <a:cs typeface="Roboto"/>
                <a:sym typeface="Roboto"/>
              </a:rPr>
              <a:t>IBDP Internal Assessments</a:t>
            </a:r>
            <a:endParaRPr b="1" sz="1300">
              <a:solidFill>
                <a:schemeClr val="dk1"/>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April 20th deadline met with 91% submission rate</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22 candidates across subjects and core elements</a:t>
            </a:r>
            <a:endParaRPr sz="1100">
              <a:solidFill>
                <a:schemeClr val="dk1"/>
              </a:solidFill>
              <a:latin typeface="Roboto"/>
              <a:ea typeface="Roboto"/>
              <a:cs typeface="Roboto"/>
              <a:sym typeface="Roboto"/>
            </a:endParaRPr>
          </a:p>
          <a:p>
            <a:pPr indent="0" lvl="0" marL="0" rtl="0" algn="l">
              <a:lnSpc>
                <a:spcPct val="115000"/>
              </a:lnSpc>
              <a:spcBef>
                <a:spcPts val="1400"/>
              </a:spcBef>
              <a:spcAft>
                <a:spcPts val="0"/>
              </a:spcAft>
              <a:buNone/>
            </a:pPr>
            <a:r>
              <a:rPr b="1" lang="en" sz="1300">
                <a:solidFill>
                  <a:schemeClr val="dk1"/>
                </a:solidFill>
                <a:latin typeface="Roboto"/>
                <a:ea typeface="Roboto"/>
                <a:cs typeface="Roboto"/>
                <a:sym typeface="Roboto"/>
              </a:rPr>
              <a:t>Career-related Programme (CP)</a:t>
            </a:r>
            <a:endParaRPr b="1" sz="1300">
              <a:solidFill>
                <a:schemeClr val="dk1"/>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CP application opened</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IB Coordinator presented to Board for initial support</a:t>
            </a:r>
            <a:endParaRPr sz="1100">
              <a:solidFill>
                <a:schemeClr val="dk1"/>
              </a:solidFill>
              <a:latin typeface="Roboto"/>
              <a:ea typeface="Roboto"/>
              <a:cs typeface="Roboto"/>
              <a:sym typeface="Roboto"/>
            </a:endParaRPr>
          </a:p>
        </p:txBody>
      </p:sp>
      <p:sp>
        <p:nvSpPr>
          <p:cNvPr id="79" name="Google Shape;79;p15"/>
          <p:cNvSpPr txBox="1"/>
          <p:nvPr/>
        </p:nvSpPr>
        <p:spPr>
          <a:xfrm>
            <a:off x="5319775" y="1423925"/>
            <a:ext cx="3000000" cy="132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300">
                <a:solidFill>
                  <a:schemeClr val="dk1"/>
                </a:solidFill>
                <a:latin typeface="Roboto"/>
                <a:ea typeface="Roboto"/>
                <a:cs typeface="Roboto"/>
                <a:sym typeface="Roboto"/>
              </a:rPr>
              <a:t>IB Film Festival</a:t>
            </a:r>
            <a:endParaRPr b="1" sz="1300">
              <a:solidFill>
                <a:schemeClr val="dk1"/>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DP Film students showcased at Prytania Theater</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Well-attended by families, students, faculty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87900" y="949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ESL- Month to Month Comparison	</a:t>
            </a:r>
            <a:endParaRPr/>
          </a:p>
        </p:txBody>
      </p:sp>
      <p:sp>
        <p:nvSpPr>
          <p:cNvPr id="85" name="Google Shape;85;p16"/>
          <p:cNvSpPr txBox="1"/>
          <p:nvPr/>
        </p:nvSpPr>
        <p:spPr>
          <a:xfrm>
            <a:off x="335450" y="1341775"/>
            <a:ext cx="2112000" cy="3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No new enrollments or dropped ML students between March and April.</a:t>
            </a:r>
            <a:endParaRPr sz="1800">
              <a:solidFill>
                <a:schemeClr val="dk1"/>
              </a:solidFill>
              <a:latin typeface="Roboto"/>
              <a:ea typeface="Roboto"/>
              <a:cs typeface="Roboto"/>
              <a:sym typeface="Roboto"/>
            </a:endParaRPr>
          </a:p>
        </p:txBody>
      </p:sp>
      <p:pic>
        <p:nvPicPr>
          <p:cNvPr id="86" name="Google Shape;86;p16" title="Chart"/>
          <p:cNvPicPr preferRelativeResize="0"/>
          <p:nvPr/>
        </p:nvPicPr>
        <p:blipFill>
          <a:blip r:embed="rId3">
            <a:alphaModFix/>
          </a:blip>
          <a:stretch>
            <a:fillRect/>
          </a:stretch>
        </p:blipFill>
        <p:spPr>
          <a:xfrm>
            <a:off x="2353381" y="781025"/>
            <a:ext cx="6638220" cy="410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87900" y="34737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ESL- Year to Year Comparison</a:t>
            </a:r>
            <a:endParaRPr/>
          </a:p>
          <a:p>
            <a:pPr indent="0" lvl="0" marL="0" rtl="0" algn="l">
              <a:spcBef>
                <a:spcPts val="0"/>
              </a:spcBef>
              <a:spcAft>
                <a:spcPts val="0"/>
              </a:spcAft>
              <a:buNone/>
            </a:pPr>
            <a:r>
              <a:t/>
            </a:r>
            <a:endParaRPr/>
          </a:p>
        </p:txBody>
      </p:sp>
      <p:pic>
        <p:nvPicPr>
          <p:cNvPr id="92" name="Google Shape;92;p17" title="Chart"/>
          <p:cNvPicPr preferRelativeResize="0"/>
          <p:nvPr/>
        </p:nvPicPr>
        <p:blipFill>
          <a:blip r:embed="rId3">
            <a:alphaModFix/>
          </a:blip>
          <a:stretch>
            <a:fillRect/>
          </a:stretch>
        </p:blipFill>
        <p:spPr>
          <a:xfrm>
            <a:off x="2823525" y="1173450"/>
            <a:ext cx="6154002" cy="3805225"/>
          </a:xfrm>
          <a:prstGeom prst="rect">
            <a:avLst/>
          </a:prstGeom>
          <a:noFill/>
          <a:ln>
            <a:noFill/>
          </a:ln>
        </p:spPr>
      </p:pic>
      <p:sp>
        <p:nvSpPr>
          <p:cNvPr id="93" name="Google Shape;93;p17"/>
          <p:cNvSpPr txBox="1"/>
          <p:nvPr/>
        </p:nvSpPr>
        <p:spPr>
          <a:xfrm>
            <a:off x="111825" y="1367450"/>
            <a:ext cx="2574300" cy="42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a:ea typeface="Roboto"/>
                <a:cs typeface="Roboto"/>
                <a:sym typeface="Roboto"/>
              </a:rPr>
              <a:t>The data shows that we need to work to retain students from 9th to 10th grade. ML retention between 9th and 10th grade is a challenge due to overage students that enroll in the United States for the first </a:t>
            </a:r>
            <a:r>
              <a:rPr lang="en" sz="1700">
                <a:solidFill>
                  <a:schemeClr val="dk1"/>
                </a:solidFill>
                <a:latin typeface="Roboto"/>
                <a:ea typeface="Roboto"/>
                <a:cs typeface="Roboto"/>
                <a:sym typeface="Roboto"/>
              </a:rPr>
              <a:t>time</a:t>
            </a:r>
            <a:r>
              <a:rPr lang="en" sz="1700">
                <a:solidFill>
                  <a:schemeClr val="dk1"/>
                </a:solidFill>
                <a:latin typeface="Roboto"/>
                <a:ea typeface="Roboto"/>
                <a:cs typeface="Roboto"/>
                <a:sym typeface="Roboto"/>
              </a:rPr>
              <a:t> and do not have foreign transcript credits. Many of these students qualify as SIFE. </a:t>
            </a:r>
            <a:endParaRPr sz="17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97" name="Shape 97"/>
        <p:cNvGrpSpPr/>
        <p:nvPr/>
      </p:nvGrpSpPr>
      <p:grpSpPr>
        <a:xfrm>
          <a:off x="0" y="0"/>
          <a:ext cx="0" cy="0"/>
          <a:chOff x="0" y="0"/>
          <a:chExt cx="0" cy="0"/>
        </a:xfrm>
      </p:grpSpPr>
      <p:sp>
        <p:nvSpPr>
          <p:cNvPr id="98" name="Google Shape;98;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Education- 504 Data</a:t>
            </a:r>
            <a:endParaRPr/>
          </a:p>
        </p:txBody>
      </p:sp>
      <p:pic>
        <p:nvPicPr>
          <p:cNvPr id="99" name="Google Shape;99;p18"/>
          <p:cNvPicPr preferRelativeResize="0"/>
          <p:nvPr/>
        </p:nvPicPr>
        <p:blipFill>
          <a:blip r:embed="rId3">
            <a:alphaModFix/>
          </a:blip>
          <a:stretch>
            <a:fillRect/>
          </a:stretch>
        </p:blipFill>
        <p:spPr>
          <a:xfrm>
            <a:off x="2597000" y="1266075"/>
            <a:ext cx="6332026" cy="3604850"/>
          </a:xfrm>
          <a:prstGeom prst="rect">
            <a:avLst/>
          </a:prstGeom>
          <a:noFill/>
          <a:ln>
            <a:noFill/>
          </a:ln>
        </p:spPr>
      </p:pic>
      <p:sp>
        <p:nvSpPr>
          <p:cNvPr id="100" name="Google Shape;100;p18"/>
          <p:cNvSpPr txBox="1"/>
          <p:nvPr/>
        </p:nvSpPr>
        <p:spPr>
          <a:xfrm>
            <a:off x="0" y="1144125"/>
            <a:ext cx="22953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Current year to date data shows a total of 15 students enrolled in the program.</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9th grade- three</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10th grade- five</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11th grade- five</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12th grade- two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BOY total 14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MOY total 13</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CYTD total 15</a:t>
            </a:r>
            <a:endParaRPr sz="18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Ed- 504 YTD </a:t>
            </a:r>
            <a:r>
              <a:rPr lang="en"/>
              <a:t>Comparison</a:t>
            </a:r>
            <a:endParaRPr/>
          </a:p>
        </p:txBody>
      </p:sp>
      <p:sp>
        <p:nvSpPr>
          <p:cNvPr id="106" name="Google Shape;106;p19"/>
          <p:cNvSpPr txBox="1"/>
          <p:nvPr>
            <p:ph idx="1" type="body"/>
          </p:nvPr>
        </p:nvSpPr>
        <p:spPr>
          <a:xfrm>
            <a:off x="387900" y="1489825"/>
            <a:ext cx="1815000" cy="2913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Month to Month comparison for total enrollment count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Enrollment seemed to spike in October and Decline in January 2024</a:t>
            </a:r>
            <a:endParaRPr/>
          </a:p>
        </p:txBody>
      </p:sp>
      <p:pic>
        <p:nvPicPr>
          <p:cNvPr id="107" name="Google Shape;107;p19"/>
          <p:cNvPicPr preferRelativeResize="0"/>
          <p:nvPr/>
        </p:nvPicPr>
        <p:blipFill>
          <a:blip r:embed="rId3">
            <a:alphaModFix/>
          </a:blip>
          <a:stretch>
            <a:fillRect/>
          </a:stretch>
        </p:blipFill>
        <p:spPr>
          <a:xfrm>
            <a:off x="2921975" y="1254600"/>
            <a:ext cx="5937525" cy="357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Education- 1508 Data</a:t>
            </a:r>
            <a:endParaRPr/>
          </a:p>
        </p:txBody>
      </p:sp>
      <p:sp>
        <p:nvSpPr>
          <p:cNvPr id="113" name="Google Shape;113;p20"/>
          <p:cNvSpPr txBox="1"/>
          <p:nvPr/>
        </p:nvSpPr>
        <p:spPr>
          <a:xfrm>
            <a:off x="224625" y="1094100"/>
            <a:ext cx="24585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Current year to date data shows a total of 21 students enrolled in the program.</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9th grade- eight</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10th grade- four</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11th grade- seven</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12th grade- two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BOY total 19</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MOY total 23</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CYTD total 21</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114" name="Google Shape;114;p20"/>
          <p:cNvPicPr preferRelativeResize="0"/>
          <p:nvPr/>
        </p:nvPicPr>
        <p:blipFill>
          <a:blip r:embed="rId3">
            <a:alphaModFix/>
          </a:blip>
          <a:stretch>
            <a:fillRect/>
          </a:stretch>
        </p:blipFill>
        <p:spPr>
          <a:xfrm>
            <a:off x="2943425" y="1358000"/>
            <a:ext cx="5812675" cy="349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Ed- 1508 YTD Comparison</a:t>
            </a:r>
            <a:endParaRPr/>
          </a:p>
        </p:txBody>
      </p:sp>
      <p:sp>
        <p:nvSpPr>
          <p:cNvPr id="120" name="Google Shape;120;p21"/>
          <p:cNvSpPr txBox="1"/>
          <p:nvPr>
            <p:ph idx="1" type="body"/>
          </p:nvPr>
        </p:nvSpPr>
        <p:spPr>
          <a:xfrm>
            <a:off x="387900" y="1489825"/>
            <a:ext cx="1815000" cy="2913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Month to Month comparison for total enrollment count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Enrollment seemed to stay steady </a:t>
            </a:r>
            <a:endParaRPr/>
          </a:p>
        </p:txBody>
      </p:sp>
      <p:pic>
        <p:nvPicPr>
          <p:cNvPr id="121" name="Google Shape;121;p21"/>
          <p:cNvPicPr preferRelativeResize="0"/>
          <p:nvPr/>
        </p:nvPicPr>
        <p:blipFill>
          <a:blip r:embed="rId3">
            <a:alphaModFix/>
          </a:blip>
          <a:stretch>
            <a:fillRect/>
          </a:stretch>
        </p:blipFill>
        <p:spPr>
          <a:xfrm>
            <a:off x="2695900" y="1144125"/>
            <a:ext cx="5710325" cy="343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