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aleway" pitchFamily="2" charset="77"/>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Roboto Slab" pitchFamily="2"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1090E2-75CB-46EC-804C-2C2F141C8437}">
  <a:tblStyle styleId="{CB1090E2-75CB-46EC-804C-2C2F141C84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72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12ac3a26d4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12ac3a26d4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3ccabe09d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3ccabe09d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5e86d7b7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f5e86d7b7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3ccabe09d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3ccabe09d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307d4e932_1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307d4e932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25fada1c2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25fada1c2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307d4e932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307d4e932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4e44c746b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4e44c746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fe1b60682a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fe1b60682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f5ed5a09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f5ed5a09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307d4e932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307d4e932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307d4e932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307d4e932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409af98a2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409af98a2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68add0092a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68add0092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527227"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Academics Report</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700"/>
              <a:t>January 2024</a:t>
            </a:r>
            <a:endParaRPr sz="2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Culture - ISS</a:t>
            </a:r>
            <a:endParaRPr/>
          </a:p>
        </p:txBody>
      </p:sp>
      <p:pic>
        <p:nvPicPr>
          <p:cNvPr id="126" name="Google Shape;126;p22" title="Chart"/>
          <p:cNvPicPr preferRelativeResize="0"/>
          <p:nvPr/>
        </p:nvPicPr>
        <p:blipFill>
          <a:blip r:embed="rId3">
            <a:alphaModFix/>
          </a:blip>
          <a:stretch>
            <a:fillRect/>
          </a:stretch>
        </p:blipFill>
        <p:spPr>
          <a:xfrm>
            <a:off x="152400" y="1402850"/>
            <a:ext cx="4811676" cy="2975225"/>
          </a:xfrm>
          <a:prstGeom prst="rect">
            <a:avLst/>
          </a:prstGeom>
          <a:noFill/>
          <a:ln>
            <a:noFill/>
          </a:ln>
        </p:spPr>
      </p:pic>
      <p:sp>
        <p:nvSpPr>
          <p:cNvPr id="127" name="Google Shape;127;p22"/>
          <p:cNvSpPr txBox="1"/>
          <p:nvPr/>
        </p:nvSpPr>
        <p:spPr>
          <a:xfrm>
            <a:off x="5602425" y="1402850"/>
            <a:ext cx="30000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Calibri"/>
                <a:ea typeface="Calibri"/>
                <a:cs typeface="Calibri"/>
                <a:sym typeface="Calibri"/>
              </a:rPr>
              <a:t>The students we had for ISS were the result of failure to come to Saturday detention.  Most of the students work on Saturday or can’t get transportation to attend. </a:t>
            </a:r>
            <a:endParaRPr sz="1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87900" y="515500"/>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en"/>
              <a:t>Culture - Month to Month Comparison for ISS</a:t>
            </a:r>
            <a:endParaRPr/>
          </a:p>
          <a:p>
            <a:pPr marL="0" lvl="0" indent="0" algn="l" rtl="0">
              <a:spcBef>
                <a:spcPts val="0"/>
              </a:spcBef>
              <a:spcAft>
                <a:spcPts val="0"/>
              </a:spcAft>
              <a:buNone/>
            </a:pPr>
            <a:endParaRPr/>
          </a:p>
        </p:txBody>
      </p:sp>
      <p:pic>
        <p:nvPicPr>
          <p:cNvPr id="133" name="Google Shape;133;p23" title="Chart"/>
          <p:cNvPicPr preferRelativeResize="0"/>
          <p:nvPr/>
        </p:nvPicPr>
        <p:blipFill>
          <a:blip r:embed="rId3">
            <a:alphaModFix/>
          </a:blip>
          <a:stretch>
            <a:fillRect/>
          </a:stretch>
        </p:blipFill>
        <p:spPr>
          <a:xfrm>
            <a:off x="137450" y="1354000"/>
            <a:ext cx="4093974" cy="2531450"/>
          </a:xfrm>
          <a:prstGeom prst="rect">
            <a:avLst/>
          </a:prstGeom>
          <a:noFill/>
          <a:ln>
            <a:noFill/>
          </a:ln>
        </p:spPr>
      </p:pic>
      <p:pic>
        <p:nvPicPr>
          <p:cNvPr id="134" name="Google Shape;134;p23" title="Chart"/>
          <p:cNvPicPr preferRelativeResize="0"/>
          <p:nvPr/>
        </p:nvPicPr>
        <p:blipFill>
          <a:blip r:embed="rId4">
            <a:alphaModFix/>
          </a:blip>
          <a:stretch>
            <a:fillRect/>
          </a:stretch>
        </p:blipFill>
        <p:spPr>
          <a:xfrm>
            <a:off x="4897625" y="1354000"/>
            <a:ext cx="4093974" cy="25314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87900" y="678350"/>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en"/>
              <a:t>Culture - Month to Month Comparison for OSS</a:t>
            </a:r>
            <a:endParaRPr/>
          </a:p>
          <a:p>
            <a:pPr marL="0" lvl="0" indent="0" algn="l" rtl="0">
              <a:spcBef>
                <a:spcPts val="0"/>
              </a:spcBef>
              <a:spcAft>
                <a:spcPts val="0"/>
              </a:spcAft>
              <a:buNone/>
            </a:pPr>
            <a:endParaRPr/>
          </a:p>
        </p:txBody>
      </p:sp>
      <p:pic>
        <p:nvPicPr>
          <p:cNvPr id="140" name="Google Shape;140;p24" title="Chart"/>
          <p:cNvPicPr preferRelativeResize="0"/>
          <p:nvPr/>
        </p:nvPicPr>
        <p:blipFill>
          <a:blip r:embed="rId3">
            <a:alphaModFix/>
          </a:blip>
          <a:stretch>
            <a:fillRect/>
          </a:stretch>
        </p:blipFill>
        <p:spPr>
          <a:xfrm>
            <a:off x="500500" y="1145425"/>
            <a:ext cx="3642003" cy="2251976"/>
          </a:xfrm>
          <a:prstGeom prst="rect">
            <a:avLst/>
          </a:prstGeom>
          <a:noFill/>
          <a:ln>
            <a:noFill/>
          </a:ln>
        </p:spPr>
      </p:pic>
      <p:pic>
        <p:nvPicPr>
          <p:cNvPr id="141" name="Google Shape;141;p24" title="Chart"/>
          <p:cNvPicPr preferRelativeResize="0"/>
          <p:nvPr/>
        </p:nvPicPr>
        <p:blipFill>
          <a:blip r:embed="rId4">
            <a:alphaModFix/>
          </a:blip>
          <a:stretch>
            <a:fillRect/>
          </a:stretch>
        </p:blipFill>
        <p:spPr>
          <a:xfrm>
            <a:off x="4728076" y="1129025"/>
            <a:ext cx="3695049" cy="2284776"/>
          </a:xfrm>
          <a:prstGeom prst="rect">
            <a:avLst/>
          </a:prstGeom>
          <a:noFill/>
          <a:ln>
            <a:noFill/>
          </a:ln>
        </p:spPr>
      </p:pic>
      <p:sp>
        <p:nvSpPr>
          <p:cNvPr id="142" name="Google Shape;142;p24"/>
          <p:cNvSpPr txBox="1"/>
          <p:nvPr/>
        </p:nvSpPr>
        <p:spPr>
          <a:xfrm>
            <a:off x="3969775" y="4066950"/>
            <a:ext cx="4306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143" name="Google Shape;143;p24"/>
          <p:cNvSpPr txBox="1"/>
          <p:nvPr/>
        </p:nvSpPr>
        <p:spPr>
          <a:xfrm>
            <a:off x="574500" y="3512850"/>
            <a:ext cx="79950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Roboto"/>
                <a:ea typeface="Roboto"/>
                <a:cs typeface="Roboto"/>
                <a:sym typeface="Roboto"/>
              </a:rPr>
              <a:t>There were 14 OSS this month, 40 % due to vaping, 14%, for willful disobedience, 28 % for instigating or participating in fights and 18% for leaving school without permission. It has been observed that all the incidents that the altercations were the result of civil interactions between students outside of the school that manifested themselves at the school.</a:t>
            </a:r>
            <a:endParaRPr sz="18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Culture Saturday Detention</a:t>
            </a:r>
            <a:endParaRPr/>
          </a:p>
        </p:txBody>
      </p:sp>
      <p:sp>
        <p:nvSpPr>
          <p:cNvPr id="149" name="Google Shape;149;p25"/>
          <p:cNvSpPr txBox="1"/>
          <p:nvPr/>
        </p:nvSpPr>
        <p:spPr>
          <a:xfrm>
            <a:off x="959900" y="2739125"/>
            <a:ext cx="437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p>
        </p:txBody>
      </p:sp>
      <p:pic>
        <p:nvPicPr>
          <p:cNvPr id="150" name="Google Shape;150;p25" title="Chart"/>
          <p:cNvPicPr preferRelativeResize="0"/>
          <p:nvPr/>
        </p:nvPicPr>
        <p:blipFill>
          <a:blip r:embed="rId3">
            <a:alphaModFix/>
          </a:blip>
          <a:stretch>
            <a:fillRect/>
          </a:stretch>
        </p:blipFill>
        <p:spPr>
          <a:xfrm>
            <a:off x="4119275" y="1348850"/>
            <a:ext cx="4560375" cy="2635875"/>
          </a:xfrm>
          <a:prstGeom prst="rect">
            <a:avLst/>
          </a:prstGeom>
          <a:noFill/>
          <a:ln>
            <a:noFill/>
          </a:ln>
        </p:spPr>
      </p:pic>
      <p:sp>
        <p:nvSpPr>
          <p:cNvPr id="151" name="Google Shape;151;p25"/>
          <p:cNvSpPr txBox="1"/>
          <p:nvPr/>
        </p:nvSpPr>
        <p:spPr>
          <a:xfrm>
            <a:off x="92125" y="2054225"/>
            <a:ext cx="3483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There is an increase in detentions due to uniform violations which align with the increase on uniform checks during bag checked and reinstating the expectations during assemblies.  IDs are the main cause of uniform violations.</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Social Work</a:t>
            </a:r>
            <a:endParaRPr/>
          </a:p>
        </p:txBody>
      </p:sp>
      <p:sp>
        <p:nvSpPr>
          <p:cNvPr id="157" name="Google Shape;157;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8" name="Google Shape;158;p26"/>
          <p:cNvPicPr preferRelativeResize="0"/>
          <p:nvPr/>
        </p:nvPicPr>
        <p:blipFill>
          <a:blip r:embed="rId3">
            <a:alphaModFix/>
          </a:blip>
          <a:stretch>
            <a:fillRect/>
          </a:stretch>
        </p:blipFill>
        <p:spPr>
          <a:xfrm>
            <a:off x="387900" y="1144125"/>
            <a:ext cx="8368200" cy="3781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Social Work</a:t>
            </a:r>
            <a:endParaRPr/>
          </a:p>
        </p:txBody>
      </p:sp>
      <p:sp>
        <p:nvSpPr>
          <p:cNvPr id="164" name="Google Shape;164;p2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457200" lvl="0" indent="-298450" algn="l" rtl="0">
              <a:lnSpc>
                <a:spcPct val="107916"/>
              </a:lnSpc>
              <a:spcBef>
                <a:spcPts val="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There are currently 44 students with chronic absenteeism. All social services numbers are provided in the 23-24 dashboard.</a:t>
            </a:r>
            <a:endParaRPr sz="1100">
              <a:solidFill>
                <a:srgbClr val="000000"/>
              </a:solidFill>
              <a:latin typeface="Calibri"/>
              <a:ea typeface="Calibri"/>
              <a:cs typeface="Calibri"/>
              <a:sym typeface="Calibri"/>
            </a:endParaRPr>
          </a:p>
          <a:p>
            <a:pPr marL="457200" lvl="0" indent="-298450" algn="l" rtl="0">
              <a:lnSpc>
                <a:spcPct val="107916"/>
              </a:lnSpc>
              <a:spcBef>
                <a:spcPts val="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Alternative opportunities (e.g., online seat recovery option) are needed to support students with seat recovery. </a:t>
            </a:r>
            <a:endParaRPr sz="1100">
              <a:solidFill>
                <a:srgbClr val="000000"/>
              </a:solidFill>
              <a:latin typeface="Calibri"/>
              <a:ea typeface="Calibri"/>
              <a:cs typeface="Calibri"/>
              <a:sym typeface="Calibri"/>
            </a:endParaRPr>
          </a:p>
          <a:p>
            <a:pPr marL="457200" lvl="0" indent="-298450" algn="l" rtl="0">
              <a:lnSpc>
                <a:spcPct val="107916"/>
              </a:lnSpc>
              <a:spcBef>
                <a:spcPts val="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The seat recovery monthly numbers are as follows: September ‘23=14, October ‘23=24, November ’23=0, December ‘23=3, and January ‘24=165. The increase in January is a result of the attendance assemblies held mid January. </a:t>
            </a:r>
            <a:endParaRPr sz="1100">
              <a:solidFill>
                <a:srgbClr val="000000"/>
              </a:solidFill>
              <a:latin typeface="Calibri"/>
              <a:ea typeface="Calibri"/>
              <a:cs typeface="Calibri"/>
              <a:sym typeface="Calibri"/>
            </a:endParaRPr>
          </a:p>
          <a:p>
            <a:pPr marL="0" lvl="0" indent="0" algn="l" rtl="0">
              <a:lnSpc>
                <a:spcPct val="107916"/>
              </a:lnSpc>
              <a:spcBef>
                <a:spcPts val="800"/>
              </a:spcBef>
              <a:spcAft>
                <a:spcPts val="0"/>
              </a:spcAft>
              <a:buNone/>
            </a:pPr>
            <a:r>
              <a:rPr lang="en" sz="1100">
                <a:solidFill>
                  <a:srgbClr val="000000"/>
                </a:solidFill>
                <a:latin typeface="Calibri"/>
                <a:ea typeface="Calibri"/>
                <a:cs typeface="Calibri"/>
                <a:sym typeface="Calibri"/>
              </a:rPr>
              <a:t>We are working to provide more options to students for seat recovery. However, a 24-25 plan is highly suggested and follow through is crucial to student success. </a:t>
            </a:r>
            <a:endParaRPr sz="1100">
              <a:solidFill>
                <a:srgbClr val="000000"/>
              </a:solidFill>
              <a:latin typeface="Calibri"/>
              <a:ea typeface="Calibri"/>
              <a:cs typeface="Calibri"/>
              <a:sym typeface="Calibri"/>
            </a:endParaRPr>
          </a:p>
          <a:p>
            <a:pPr marL="0" lvl="0" indent="0" algn="l" rtl="0">
              <a:lnSpc>
                <a:spcPct val="107916"/>
              </a:lnSpc>
              <a:spcBef>
                <a:spcPts val="800"/>
              </a:spcBef>
              <a:spcAft>
                <a:spcPts val="800"/>
              </a:spcAft>
              <a:buNone/>
            </a:pPr>
            <a:endParaRPr sz="1100">
              <a:solidFill>
                <a:srgbClr val="000000"/>
              </a:solidFill>
              <a:latin typeface="Calibri"/>
              <a:ea typeface="Calibri"/>
              <a:cs typeface="Calibri"/>
              <a:sym typeface="Calibri"/>
            </a:endParaRPr>
          </a:p>
        </p:txBody>
      </p:sp>
      <p:sp>
        <p:nvSpPr>
          <p:cNvPr id="165" name="Google Shape;165;p2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6" name="Google Shape;166;p27"/>
          <p:cNvPicPr preferRelativeResize="0"/>
          <p:nvPr/>
        </p:nvPicPr>
        <p:blipFill>
          <a:blip r:embed="rId3">
            <a:alphaModFix/>
          </a:blip>
          <a:stretch>
            <a:fillRect/>
          </a:stretch>
        </p:blipFill>
        <p:spPr>
          <a:xfrm>
            <a:off x="4756200" y="1489825"/>
            <a:ext cx="3999900" cy="3078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508775" y="677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IHSNO Enrollment</a:t>
            </a:r>
            <a:endParaRPr/>
          </a:p>
        </p:txBody>
      </p:sp>
      <p:graphicFrame>
        <p:nvGraphicFramePr>
          <p:cNvPr id="70" name="Google Shape;70;p14"/>
          <p:cNvGraphicFramePr/>
          <p:nvPr/>
        </p:nvGraphicFramePr>
        <p:xfrm>
          <a:off x="346775" y="824263"/>
          <a:ext cx="3974750" cy="3885200"/>
        </p:xfrm>
        <a:graphic>
          <a:graphicData uri="http://schemas.openxmlformats.org/drawingml/2006/table">
            <a:tbl>
              <a:tblPr>
                <a:noFill/>
                <a:tableStyleId>{CB1090E2-75CB-46EC-804C-2C2F141C8437}</a:tableStyleId>
              </a:tblPr>
              <a:tblGrid>
                <a:gridCol w="952875">
                  <a:extLst>
                    <a:ext uri="{9D8B030D-6E8A-4147-A177-3AD203B41FA5}">
                      <a16:colId xmlns:a16="http://schemas.microsoft.com/office/drawing/2014/main" val="20000"/>
                    </a:ext>
                  </a:extLst>
                </a:gridCol>
                <a:gridCol w="722875">
                  <a:extLst>
                    <a:ext uri="{9D8B030D-6E8A-4147-A177-3AD203B41FA5}">
                      <a16:colId xmlns:a16="http://schemas.microsoft.com/office/drawing/2014/main" val="20001"/>
                    </a:ext>
                  </a:extLst>
                </a:gridCol>
                <a:gridCol w="657850">
                  <a:extLst>
                    <a:ext uri="{9D8B030D-6E8A-4147-A177-3AD203B41FA5}">
                      <a16:colId xmlns:a16="http://schemas.microsoft.com/office/drawing/2014/main" val="20002"/>
                    </a:ext>
                  </a:extLst>
                </a:gridCol>
                <a:gridCol w="337150">
                  <a:extLst>
                    <a:ext uri="{9D8B030D-6E8A-4147-A177-3AD203B41FA5}">
                      <a16:colId xmlns:a16="http://schemas.microsoft.com/office/drawing/2014/main" val="20003"/>
                    </a:ext>
                  </a:extLst>
                </a:gridCol>
                <a:gridCol w="682825">
                  <a:extLst>
                    <a:ext uri="{9D8B030D-6E8A-4147-A177-3AD203B41FA5}">
                      <a16:colId xmlns:a16="http://schemas.microsoft.com/office/drawing/2014/main" val="20004"/>
                    </a:ext>
                  </a:extLst>
                </a:gridCol>
                <a:gridCol w="621175">
                  <a:extLst>
                    <a:ext uri="{9D8B030D-6E8A-4147-A177-3AD203B41FA5}">
                      <a16:colId xmlns:a16="http://schemas.microsoft.com/office/drawing/2014/main" val="20005"/>
                    </a:ext>
                  </a:extLst>
                </a:gridCol>
              </a:tblGrid>
              <a:tr h="1031425">
                <a:tc>
                  <a:txBody>
                    <a:bodyPr/>
                    <a:lstStyle/>
                    <a:p>
                      <a:pPr marL="0" lvl="0" indent="0" algn="ctr" rtl="0">
                        <a:lnSpc>
                          <a:spcPct val="115000"/>
                        </a:lnSpc>
                        <a:spcBef>
                          <a:spcPts val="1200"/>
                        </a:spcBef>
                        <a:spcAft>
                          <a:spcPts val="0"/>
                        </a:spcAft>
                        <a:buNone/>
                      </a:pPr>
                      <a:endParaRPr sz="1200" b="1">
                        <a:solidFill>
                          <a:srgbClr val="FFFFFF"/>
                        </a:solidFill>
                      </a:endParaRPr>
                    </a:p>
                    <a:p>
                      <a:pPr marL="0" lvl="0" indent="0" algn="ctr" rtl="0">
                        <a:lnSpc>
                          <a:spcPct val="100000"/>
                        </a:lnSpc>
                        <a:spcBef>
                          <a:spcPts val="0"/>
                        </a:spcBef>
                        <a:spcAft>
                          <a:spcPts val="0"/>
                        </a:spcAft>
                        <a:buNone/>
                      </a:pPr>
                      <a:r>
                        <a:rPr lang="en" sz="1200" b="1">
                          <a:solidFill>
                            <a:srgbClr val="FFFFFF"/>
                          </a:solidFill>
                        </a:rPr>
                        <a:t>Enroll</a:t>
                      </a:r>
                      <a:endParaRPr sz="1200" b="1">
                        <a:solidFill>
                          <a:srgbClr val="FFFFFF"/>
                        </a:solidFill>
                      </a:endParaRPr>
                    </a:p>
                    <a:p>
                      <a:pPr marL="0" lvl="0" indent="0" algn="ctr" rtl="0">
                        <a:lnSpc>
                          <a:spcPct val="100000"/>
                        </a:lnSpc>
                        <a:spcBef>
                          <a:spcPts val="0"/>
                        </a:spcBef>
                        <a:spcAft>
                          <a:spcPts val="0"/>
                        </a:spcAft>
                        <a:buNone/>
                      </a:pPr>
                      <a:r>
                        <a:rPr lang="en" sz="1200" b="1">
                          <a:solidFill>
                            <a:srgbClr val="FFFFFF"/>
                          </a:solidFill>
                        </a:rPr>
                        <a:t>ment</a:t>
                      </a:r>
                      <a:endParaRPr sz="1200"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200" b="1">
                        <a:solidFill>
                          <a:srgbClr val="FFFFFF"/>
                        </a:solidFill>
                      </a:endParaRPr>
                    </a:p>
                    <a:p>
                      <a:pPr marL="0" lvl="0" indent="0" algn="ctr" rtl="0">
                        <a:spcBef>
                          <a:spcPts val="0"/>
                        </a:spcBef>
                        <a:spcAft>
                          <a:spcPts val="0"/>
                        </a:spcAft>
                        <a:buNone/>
                      </a:pPr>
                      <a:r>
                        <a:rPr lang="en" sz="1200" b="1">
                          <a:solidFill>
                            <a:srgbClr val="FFFFFF"/>
                          </a:solidFill>
                        </a:rPr>
                        <a:t>Dec</a:t>
                      </a:r>
                      <a:endParaRPr sz="1200" b="1">
                        <a:solidFill>
                          <a:srgbClr val="FFFFFF"/>
                        </a:solidFill>
                      </a:endParaRPr>
                    </a:p>
                    <a:p>
                      <a:pPr marL="0" lvl="0" indent="0" algn="ctr" rtl="0">
                        <a:spcBef>
                          <a:spcPts val="0"/>
                        </a:spcBef>
                        <a:spcAft>
                          <a:spcPts val="0"/>
                        </a:spcAft>
                        <a:buNone/>
                      </a:pPr>
                      <a:r>
                        <a:rPr lang="en" sz="1200" b="1">
                          <a:solidFill>
                            <a:srgbClr val="FFFFFF"/>
                          </a:solidFill>
                        </a:rPr>
                        <a:t>2022</a:t>
                      </a:r>
                      <a:endParaRPr sz="1200"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200" b="1">
                        <a:solidFill>
                          <a:srgbClr val="FFFFFF"/>
                        </a:solidFill>
                      </a:endParaRPr>
                    </a:p>
                    <a:p>
                      <a:pPr marL="0" lvl="0" indent="0" algn="ctr" rtl="0">
                        <a:spcBef>
                          <a:spcPts val="0"/>
                        </a:spcBef>
                        <a:spcAft>
                          <a:spcPts val="0"/>
                        </a:spcAft>
                        <a:buNone/>
                      </a:pPr>
                      <a:r>
                        <a:rPr lang="en" sz="1200" b="1">
                          <a:solidFill>
                            <a:srgbClr val="FFFFFF"/>
                          </a:solidFill>
                        </a:rPr>
                        <a:t>Jan</a:t>
                      </a:r>
                      <a:endParaRPr sz="1200" b="1">
                        <a:solidFill>
                          <a:srgbClr val="FFFFFF"/>
                        </a:solidFill>
                      </a:endParaRPr>
                    </a:p>
                    <a:p>
                      <a:pPr marL="0" lvl="0" indent="0" algn="ctr" rtl="0">
                        <a:spcBef>
                          <a:spcPts val="0"/>
                        </a:spcBef>
                        <a:spcAft>
                          <a:spcPts val="0"/>
                        </a:spcAft>
                        <a:buNone/>
                      </a:pPr>
                      <a:r>
                        <a:rPr lang="en" sz="1200" b="1">
                          <a:solidFill>
                            <a:srgbClr val="FFFFFF"/>
                          </a:solidFill>
                        </a:rPr>
                        <a:t>2023</a:t>
                      </a:r>
                      <a:endParaRPr sz="1200"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200" b="1">
                          <a:solidFill>
                            <a:srgbClr val="FFFFFF"/>
                          </a:solidFill>
                        </a:rPr>
                        <a:t> </a:t>
                      </a:r>
                      <a:endParaRPr sz="1200"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spcBef>
                          <a:spcPts val="0"/>
                        </a:spcBef>
                        <a:spcAft>
                          <a:spcPts val="0"/>
                        </a:spcAft>
                        <a:buNone/>
                      </a:pPr>
                      <a:endParaRPr sz="1200" b="1">
                        <a:solidFill>
                          <a:srgbClr val="FFFFFF"/>
                        </a:solidFill>
                      </a:endParaRPr>
                    </a:p>
                    <a:p>
                      <a:pPr marL="0" lvl="0" indent="0" algn="ctr" rtl="0">
                        <a:spcBef>
                          <a:spcPts val="0"/>
                        </a:spcBef>
                        <a:spcAft>
                          <a:spcPts val="0"/>
                        </a:spcAft>
                        <a:buNone/>
                      </a:pPr>
                      <a:r>
                        <a:rPr lang="en" sz="1200" b="1">
                          <a:solidFill>
                            <a:srgbClr val="FFFFFF"/>
                          </a:solidFill>
                        </a:rPr>
                        <a:t>Dec</a:t>
                      </a:r>
                      <a:endParaRPr sz="1200" b="1">
                        <a:solidFill>
                          <a:srgbClr val="FFFFFF"/>
                        </a:solidFill>
                      </a:endParaRPr>
                    </a:p>
                    <a:p>
                      <a:pPr marL="0" lvl="0" indent="0" algn="ctr" rtl="0">
                        <a:spcBef>
                          <a:spcPts val="0"/>
                        </a:spcBef>
                        <a:spcAft>
                          <a:spcPts val="0"/>
                        </a:spcAft>
                        <a:buNone/>
                      </a:pPr>
                      <a:r>
                        <a:rPr lang="en" sz="1200" b="1">
                          <a:solidFill>
                            <a:srgbClr val="FFFFFF"/>
                          </a:solidFill>
                        </a:rPr>
                        <a:t>2023 </a:t>
                      </a:r>
                      <a:endParaRPr sz="1200"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200" b="1">
                        <a:solidFill>
                          <a:srgbClr val="FFFFFF"/>
                        </a:solidFill>
                      </a:endParaRPr>
                    </a:p>
                    <a:p>
                      <a:pPr marL="0" lvl="0" indent="0" algn="ctr" rtl="0">
                        <a:spcBef>
                          <a:spcPts val="0"/>
                        </a:spcBef>
                        <a:spcAft>
                          <a:spcPts val="0"/>
                        </a:spcAft>
                        <a:buNone/>
                      </a:pPr>
                      <a:endParaRPr sz="1200" b="1">
                        <a:solidFill>
                          <a:srgbClr val="FFFFFF"/>
                        </a:solidFill>
                      </a:endParaRPr>
                    </a:p>
                    <a:p>
                      <a:pPr marL="0" lvl="0" indent="0" algn="ctr" rtl="0">
                        <a:spcBef>
                          <a:spcPts val="0"/>
                        </a:spcBef>
                        <a:spcAft>
                          <a:spcPts val="0"/>
                        </a:spcAft>
                        <a:buNone/>
                      </a:pPr>
                      <a:r>
                        <a:rPr lang="en" sz="1200" b="1">
                          <a:solidFill>
                            <a:srgbClr val="FFFFFF"/>
                          </a:solidFill>
                        </a:rPr>
                        <a:t>Jan</a:t>
                      </a:r>
                      <a:endParaRPr sz="1200" b="1">
                        <a:solidFill>
                          <a:srgbClr val="FFFFFF"/>
                        </a:solidFill>
                      </a:endParaRPr>
                    </a:p>
                    <a:p>
                      <a:pPr marL="0" lvl="0" indent="0" algn="ctr" rtl="0">
                        <a:spcBef>
                          <a:spcPts val="0"/>
                        </a:spcBef>
                        <a:spcAft>
                          <a:spcPts val="0"/>
                        </a:spcAft>
                        <a:buNone/>
                      </a:pPr>
                      <a:r>
                        <a:rPr lang="en" sz="1200" b="1">
                          <a:solidFill>
                            <a:srgbClr val="FFFFFF"/>
                          </a:solidFill>
                        </a:rPr>
                        <a:t>2024</a:t>
                      </a:r>
                      <a:endParaRPr sz="1200" b="1">
                        <a:solidFill>
                          <a:srgbClr val="FFFFFF"/>
                        </a:solidFill>
                      </a:endParaRPr>
                    </a:p>
                    <a:p>
                      <a:pPr marL="0" lvl="0" indent="0" algn="ctr" rtl="0">
                        <a:spcBef>
                          <a:spcPts val="0"/>
                        </a:spcBef>
                        <a:spcAft>
                          <a:spcPts val="0"/>
                        </a:spcAft>
                        <a:buNone/>
                      </a:pPr>
                      <a:endParaRPr sz="1200"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82100">
                <a:tc>
                  <a:txBody>
                    <a:bodyPr/>
                    <a:lstStyle/>
                    <a:p>
                      <a:pPr marL="0" lvl="0" indent="0" algn="ctr" rtl="0">
                        <a:lnSpc>
                          <a:spcPct val="115000"/>
                        </a:lnSpc>
                        <a:spcBef>
                          <a:spcPts val="1200"/>
                        </a:spcBef>
                        <a:spcAft>
                          <a:spcPts val="0"/>
                        </a:spcAft>
                        <a:buNone/>
                      </a:pPr>
                      <a:r>
                        <a:rPr lang="en" sz="1100" b="1">
                          <a:solidFill>
                            <a:srgbClr val="FFFFFF"/>
                          </a:solidFill>
                        </a:rPr>
                        <a:t>9</a:t>
                      </a:r>
                      <a:r>
                        <a:rPr lang="en" sz="1100" b="1" baseline="30000">
                          <a:solidFill>
                            <a:srgbClr val="FFFFFF"/>
                          </a:solidFill>
                        </a:rPr>
                        <a:t>th</a:t>
                      </a:r>
                      <a:endParaRPr sz="1100" b="1" baseline="30000">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FFFFFF"/>
                          </a:solidFill>
                        </a:rPr>
                        <a:t>100</a:t>
                      </a:r>
                      <a:endParaRPr sz="1200"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FFFFFF"/>
                          </a:solidFill>
                        </a:rPr>
                        <a:t>101</a:t>
                      </a:r>
                      <a:endParaRPr sz="1200"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b="1">
                          <a:solidFill>
                            <a:srgbClr val="FFFFFF"/>
                          </a:solidFill>
                        </a:rPr>
                        <a:t> </a:t>
                      </a:r>
                      <a:endParaRPr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spcBef>
                          <a:spcPts val="0"/>
                        </a:spcBef>
                        <a:spcAft>
                          <a:spcPts val="0"/>
                        </a:spcAft>
                        <a:buNone/>
                      </a:pPr>
                      <a:r>
                        <a:rPr lang="en" b="1">
                          <a:solidFill>
                            <a:srgbClr val="FFFFFF"/>
                          </a:solidFill>
                        </a:rPr>
                        <a:t>126</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FFFFFF"/>
                          </a:solidFill>
                        </a:rPr>
                        <a:t>125</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82100">
                <a:tc>
                  <a:txBody>
                    <a:bodyPr/>
                    <a:lstStyle/>
                    <a:p>
                      <a:pPr marL="0" lvl="0" indent="0" algn="ctr" rtl="0">
                        <a:lnSpc>
                          <a:spcPct val="115000"/>
                        </a:lnSpc>
                        <a:spcBef>
                          <a:spcPts val="1200"/>
                        </a:spcBef>
                        <a:spcAft>
                          <a:spcPts val="0"/>
                        </a:spcAft>
                        <a:buNone/>
                      </a:pPr>
                      <a:r>
                        <a:rPr lang="en" sz="1100" b="1">
                          <a:solidFill>
                            <a:srgbClr val="FFFFFF"/>
                          </a:solidFill>
                        </a:rPr>
                        <a:t>10</a:t>
                      </a:r>
                      <a:r>
                        <a:rPr lang="en" sz="1100" b="1" baseline="30000">
                          <a:solidFill>
                            <a:srgbClr val="FFFFFF"/>
                          </a:solidFill>
                        </a:rPr>
                        <a:t>th</a:t>
                      </a:r>
                      <a:endParaRPr sz="1100" b="1" baseline="30000">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FFFFFF"/>
                          </a:solidFill>
                        </a:rPr>
                        <a:t>128</a:t>
                      </a:r>
                      <a:endParaRPr sz="1200"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FFFFFF"/>
                          </a:solidFill>
                        </a:rPr>
                        <a:t>123</a:t>
                      </a:r>
                      <a:endParaRPr sz="1200"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b="1">
                          <a:solidFill>
                            <a:srgbClr val="FFFFFF"/>
                          </a:solidFill>
                        </a:rPr>
                        <a:t> </a:t>
                      </a:r>
                      <a:endParaRPr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spcBef>
                          <a:spcPts val="0"/>
                        </a:spcBef>
                        <a:spcAft>
                          <a:spcPts val="0"/>
                        </a:spcAft>
                        <a:buNone/>
                      </a:pPr>
                      <a:r>
                        <a:rPr lang="en" b="1">
                          <a:solidFill>
                            <a:srgbClr val="FFFFFF"/>
                          </a:solidFill>
                        </a:rPr>
                        <a:t>106</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FFFFFF"/>
                          </a:solidFill>
                        </a:rPr>
                        <a:t>106</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82100">
                <a:tc>
                  <a:txBody>
                    <a:bodyPr/>
                    <a:lstStyle/>
                    <a:p>
                      <a:pPr marL="0" lvl="0" indent="0" algn="ctr" rtl="0">
                        <a:lnSpc>
                          <a:spcPct val="115000"/>
                        </a:lnSpc>
                        <a:spcBef>
                          <a:spcPts val="1200"/>
                        </a:spcBef>
                        <a:spcAft>
                          <a:spcPts val="0"/>
                        </a:spcAft>
                        <a:buNone/>
                      </a:pPr>
                      <a:r>
                        <a:rPr lang="en" sz="1100" b="1">
                          <a:solidFill>
                            <a:srgbClr val="FFFFFF"/>
                          </a:solidFill>
                        </a:rPr>
                        <a:t>11</a:t>
                      </a:r>
                      <a:r>
                        <a:rPr lang="en" sz="1100" b="1" baseline="30000">
                          <a:solidFill>
                            <a:srgbClr val="FFFFFF"/>
                          </a:solidFill>
                        </a:rPr>
                        <a:t>th</a:t>
                      </a:r>
                      <a:endParaRPr sz="1100" b="1" baseline="30000">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FFFFFF"/>
                          </a:solidFill>
                        </a:rPr>
                        <a:t>78</a:t>
                      </a:r>
                      <a:endParaRPr sz="1200"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FFFFFF"/>
                          </a:solidFill>
                        </a:rPr>
                        <a:t>75</a:t>
                      </a:r>
                      <a:endParaRPr sz="1200"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b="1">
                          <a:solidFill>
                            <a:srgbClr val="FFFFFF"/>
                          </a:solidFill>
                        </a:rPr>
                        <a:t> </a:t>
                      </a:r>
                      <a:endParaRPr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spcBef>
                          <a:spcPts val="0"/>
                        </a:spcBef>
                        <a:spcAft>
                          <a:spcPts val="0"/>
                        </a:spcAft>
                        <a:buNone/>
                      </a:pPr>
                      <a:r>
                        <a:rPr lang="en" b="1">
                          <a:solidFill>
                            <a:srgbClr val="FFFFFF"/>
                          </a:solidFill>
                        </a:rPr>
                        <a:t>103</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FFFFFF"/>
                          </a:solidFill>
                        </a:rPr>
                        <a:t>106</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82100">
                <a:tc>
                  <a:txBody>
                    <a:bodyPr/>
                    <a:lstStyle/>
                    <a:p>
                      <a:pPr marL="0" lvl="0" indent="0" algn="ctr" rtl="0">
                        <a:lnSpc>
                          <a:spcPct val="115000"/>
                        </a:lnSpc>
                        <a:spcBef>
                          <a:spcPts val="1200"/>
                        </a:spcBef>
                        <a:spcAft>
                          <a:spcPts val="0"/>
                        </a:spcAft>
                        <a:buNone/>
                      </a:pPr>
                      <a:r>
                        <a:rPr lang="en" sz="1100" b="1">
                          <a:solidFill>
                            <a:srgbClr val="FFFFFF"/>
                          </a:solidFill>
                        </a:rPr>
                        <a:t>12</a:t>
                      </a:r>
                      <a:r>
                        <a:rPr lang="en" sz="1100" b="1" baseline="30000">
                          <a:solidFill>
                            <a:srgbClr val="FFFFFF"/>
                          </a:solidFill>
                        </a:rPr>
                        <a:t>th</a:t>
                      </a:r>
                      <a:endParaRPr sz="1100" b="1" baseline="30000">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FFFFFF"/>
                          </a:solidFill>
                        </a:rPr>
                        <a:t>81</a:t>
                      </a:r>
                      <a:endParaRPr sz="1200"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FFFFFF"/>
                          </a:solidFill>
                        </a:rPr>
                        <a:t>81</a:t>
                      </a:r>
                      <a:endParaRPr sz="1200"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b="1">
                          <a:solidFill>
                            <a:srgbClr val="FFFFFF"/>
                          </a:solidFill>
                        </a:rPr>
                        <a:t> </a:t>
                      </a:r>
                      <a:endParaRPr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spcBef>
                          <a:spcPts val="0"/>
                        </a:spcBef>
                        <a:spcAft>
                          <a:spcPts val="0"/>
                        </a:spcAft>
                        <a:buNone/>
                      </a:pPr>
                      <a:r>
                        <a:rPr lang="en" b="1">
                          <a:solidFill>
                            <a:srgbClr val="FFFFFF"/>
                          </a:solidFill>
                        </a:rPr>
                        <a:t>74</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FFFFFF"/>
                          </a:solidFill>
                        </a:rPr>
                        <a:t>71</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9550">
                <a:tc>
                  <a:txBody>
                    <a:bodyPr/>
                    <a:lstStyle/>
                    <a:p>
                      <a:pPr marL="0" lvl="0" indent="0" algn="ctr" rtl="0">
                        <a:lnSpc>
                          <a:spcPct val="115000"/>
                        </a:lnSpc>
                        <a:spcBef>
                          <a:spcPts val="1200"/>
                        </a:spcBef>
                        <a:spcAft>
                          <a:spcPts val="0"/>
                        </a:spcAft>
                        <a:buNone/>
                      </a:pPr>
                      <a:r>
                        <a:rPr lang="en" b="1"/>
                        <a:t>Total</a:t>
                      </a:r>
                      <a:endParaRPr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b="1"/>
                        <a:t>387</a:t>
                      </a:r>
                      <a:endParaRPr b="1"/>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spcBef>
                          <a:spcPts val="0"/>
                        </a:spcBef>
                        <a:spcAft>
                          <a:spcPts val="0"/>
                        </a:spcAft>
                        <a:buNone/>
                      </a:pPr>
                      <a:r>
                        <a:rPr lang="en" b="1"/>
                        <a:t>380</a:t>
                      </a:r>
                      <a:endParaRPr b="1"/>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lnSpc>
                          <a:spcPct val="115000"/>
                        </a:lnSpc>
                        <a:spcBef>
                          <a:spcPts val="1200"/>
                        </a:spcBef>
                        <a:spcAft>
                          <a:spcPts val="0"/>
                        </a:spcAft>
                        <a:buNone/>
                      </a:pPr>
                      <a:r>
                        <a:rPr lang="en" b="1"/>
                        <a:t> </a:t>
                      </a:r>
                      <a:endParaRPr b="1"/>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spcBef>
                          <a:spcPts val="0"/>
                        </a:spcBef>
                        <a:spcAft>
                          <a:spcPts val="0"/>
                        </a:spcAft>
                        <a:buNone/>
                      </a:pPr>
                      <a:r>
                        <a:rPr lang="en"/>
                        <a:t>409</a:t>
                      </a: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spcBef>
                          <a:spcPts val="0"/>
                        </a:spcBef>
                        <a:spcAft>
                          <a:spcPts val="0"/>
                        </a:spcAft>
                        <a:buNone/>
                      </a:pPr>
                      <a:r>
                        <a:rPr lang="en"/>
                        <a:t>408</a:t>
                      </a: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5"/>
                  </a:ext>
                </a:extLst>
              </a:tr>
            </a:tbl>
          </a:graphicData>
        </a:graphic>
      </p:graphicFrame>
      <p:sp>
        <p:nvSpPr>
          <p:cNvPr id="71" name="Google Shape;71;p14"/>
          <p:cNvSpPr txBox="1"/>
          <p:nvPr/>
        </p:nvSpPr>
        <p:spPr>
          <a:xfrm>
            <a:off x="4867100" y="1058625"/>
            <a:ext cx="3946800" cy="29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FFFFFF"/>
              </a:solidFill>
              <a:latin typeface="Roboto"/>
              <a:ea typeface="Roboto"/>
              <a:cs typeface="Roboto"/>
              <a:sym typeface="Roboto"/>
            </a:endParaRPr>
          </a:p>
          <a:p>
            <a:pPr marL="0" lvl="0" indent="0" algn="l" rtl="0">
              <a:spcBef>
                <a:spcPts val="0"/>
              </a:spcBef>
              <a:spcAft>
                <a:spcPts val="0"/>
              </a:spcAft>
              <a:buNone/>
            </a:pPr>
            <a:r>
              <a:rPr lang="en" b="1">
                <a:solidFill>
                  <a:srgbClr val="FFFFFF"/>
                </a:solidFill>
                <a:latin typeface="Roboto"/>
                <a:ea typeface="Roboto"/>
                <a:cs typeface="Roboto"/>
                <a:sym typeface="Roboto"/>
              </a:rPr>
              <a:t>This month’s data shows the comparison between last year’s enrollment and the current year during the same months. Last year’s enrollment for the month of December was 387.  This year’s enrollment for December was 409, a gain of 22 enrollees for the month of December 2023.  Last year’s enrollment for the month of January 2023 was 380.  This year’s enrollment for January is 408, a gain of 28 enrollees for the month of January 2024.  From August 2023 to January 2024, there is a loss of one (1) student (383 to 408).</a:t>
            </a:r>
            <a:endParaRPr b="1">
              <a:solidFill>
                <a:srgbClr val="FFFFFF"/>
              </a:solidFill>
              <a:latin typeface="Roboto"/>
              <a:ea typeface="Roboto"/>
              <a:cs typeface="Roboto"/>
              <a:sym typeface="Roboto"/>
            </a:endParaRPr>
          </a:p>
          <a:p>
            <a:pPr marL="0" lvl="0" indent="0" algn="l" rtl="0">
              <a:spcBef>
                <a:spcPts val="0"/>
              </a:spcBef>
              <a:spcAft>
                <a:spcPts val="0"/>
              </a:spcAft>
              <a:buNone/>
            </a:pPr>
            <a:endParaRPr b="1">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700"/>
              <a:t>International Baccalaureate</a:t>
            </a:r>
            <a:endParaRPr sz="2700"/>
          </a:p>
        </p:txBody>
      </p:sp>
      <p:pic>
        <p:nvPicPr>
          <p:cNvPr id="77" name="Google Shape;77;p15"/>
          <p:cNvPicPr preferRelativeResize="0"/>
          <p:nvPr/>
        </p:nvPicPr>
        <p:blipFill>
          <a:blip r:embed="rId3">
            <a:alphaModFix/>
          </a:blip>
          <a:stretch>
            <a:fillRect/>
          </a:stretch>
        </p:blipFill>
        <p:spPr>
          <a:xfrm>
            <a:off x="1369800" y="1368400"/>
            <a:ext cx="6486525" cy="1047750"/>
          </a:xfrm>
          <a:prstGeom prst="rect">
            <a:avLst/>
          </a:prstGeom>
          <a:noFill/>
          <a:ln>
            <a:noFill/>
          </a:ln>
        </p:spPr>
      </p:pic>
      <p:sp>
        <p:nvSpPr>
          <p:cNvPr id="78" name="Google Shape;78;p15"/>
          <p:cNvSpPr txBox="1"/>
          <p:nvPr/>
        </p:nvSpPr>
        <p:spPr>
          <a:xfrm>
            <a:off x="316800" y="2491000"/>
            <a:ext cx="8368200" cy="20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Roboto"/>
                <a:ea typeface="Roboto"/>
                <a:cs typeface="Roboto"/>
                <a:sym typeface="Roboto"/>
              </a:rPr>
              <a:t>-IB enrollments stayed the same with 39 total IB Diploma candidates in 11th and 12th grade</a:t>
            </a:r>
            <a:endParaRPr b="1">
              <a:solidFill>
                <a:srgbClr val="FFFFFF"/>
              </a:solidFill>
              <a:latin typeface="Roboto"/>
              <a:ea typeface="Roboto"/>
              <a:cs typeface="Roboto"/>
              <a:sym typeface="Roboto"/>
            </a:endParaRPr>
          </a:p>
          <a:p>
            <a:pPr marL="0" lvl="0" indent="0" algn="l" rtl="0">
              <a:spcBef>
                <a:spcPts val="0"/>
              </a:spcBef>
              <a:spcAft>
                <a:spcPts val="0"/>
              </a:spcAft>
              <a:buNone/>
            </a:pPr>
            <a:r>
              <a:rPr lang="en" b="1">
                <a:solidFill>
                  <a:srgbClr val="FFFFFF"/>
                </a:solidFill>
                <a:latin typeface="Roboto"/>
                <a:ea typeface="Roboto"/>
                <a:cs typeface="Roboto"/>
                <a:sym typeface="Roboto"/>
              </a:rPr>
              <a:t>-Total enrollments for IBDP course option and diploma students at 143 students</a:t>
            </a:r>
            <a:endParaRPr b="1">
              <a:solidFill>
                <a:srgbClr val="FFFFFF"/>
              </a:solidFill>
              <a:latin typeface="Roboto"/>
              <a:ea typeface="Roboto"/>
              <a:cs typeface="Roboto"/>
              <a:sym typeface="Roboto"/>
            </a:endParaRPr>
          </a:p>
          <a:p>
            <a:pPr marL="0" lvl="0" indent="0" algn="l" rtl="0">
              <a:spcBef>
                <a:spcPts val="0"/>
              </a:spcBef>
              <a:spcAft>
                <a:spcPts val="0"/>
              </a:spcAft>
              <a:buNone/>
            </a:pPr>
            <a:r>
              <a:rPr lang="en" b="1">
                <a:solidFill>
                  <a:srgbClr val="FFFFFF"/>
                </a:solidFill>
                <a:latin typeface="Roboto"/>
                <a:ea typeface="Roboto"/>
                <a:cs typeface="Roboto"/>
                <a:sym typeface="Roboto"/>
              </a:rPr>
              <a:t>-IB Coordinator and Reimagine Grant Coordinator participated in learning visits around the New Orleans area implementing their programs with Reimagine funding, providing insight and networking opportunities</a:t>
            </a:r>
            <a:endParaRPr b="1">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87900" y="949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t>ESL- Month to Month Comparison	</a:t>
            </a:r>
            <a:endParaRPr b="1"/>
          </a:p>
        </p:txBody>
      </p:sp>
      <p:pic>
        <p:nvPicPr>
          <p:cNvPr id="84" name="Google Shape;84;p16" title="Chart"/>
          <p:cNvPicPr preferRelativeResize="0"/>
          <p:nvPr/>
        </p:nvPicPr>
        <p:blipFill rotWithShape="1">
          <a:blip r:embed="rId3">
            <a:alphaModFix/>
          </a:blip>
          <a:srcRect l="2827"/>
          <a:stretch/>
        </p:blipFill>
        <p:spPr>
          <a:xfrm>
            <a:off x="2706725" y="1009625"/>
            <a:ext cx="6376674" cy="4057675"/>
          </a:xfrm>
          <a:prstGeom prst="rect">
            <a:avLst/>
          </a:prstGeom>
          <a:noFill/>
          <a:ln>
            <a:noFill/>
          </a:ln>
        </p:spPr>
      </p:pic>
      <p:sp>
        <p:nvSpPr>
          <p:cNvPr id="85" name="Google Shape;85;p16"/>
          <p:cNvSpPr txBox="1"/>
          <p:nvPr/>
        </p:nvSpPr>
        <p:spPr>
          <a:xfrm>
            <a:off x="188325" y="857225"/>
            <a:ext cx="2442300" cy="42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Roboto"/>
                <a:ea typeface="Roboto"/>
                <a:cs typeface="Roboto"/>
                <a:sym typeface="Roboto"/>
              </a:rPr>
              <a:t>9th- two students transferred out, one out of state one to an immigrant support program</a:t>
            </a:r>
            <a:endParaRPr sz="1600" b="1">
              <a:solidFill>
                <a:schemeClr val="dk1"/>
              </a:solidFill>
              <a:latin typeface="Roboto"/>
              <a:ea typeface="Roboto"/>
              <a:cs typeface="Roboto"/>
              <a:sym typeface="Roboto"/>
            </a:endParaRPr>
          </a:p>
          <a:p>
            <a:pPr marL="0" lvl="0" indent="0" algn="l" rtl="0">
              <a:spcBef>
                <a:spcPts val="0"/>
              </a:spcBef>
              <a:spcAft>
                <a:spcPts val="0"/>
              </a:spcAft>
              <a:buNone/>
            </a:pPr>
            <a:endParaRPr sz="1000" b="1">
              <a:solidFill>
                <a:schemeClr val="dk1"/>
              </a:solidFill>
              <a:latin typeface="Roboto"/>
              <a:ea typeface="Roboto"/>
              <a:cs typeface="Roboto"/>
              <a:sym typeface="Roboto"/>
            </a:endParaRPr>
          </a:p>
          <a:p>
            <a:pPr marL="0" lvl="0" indent="0" algn="l" rtl="0">
              <a:spcBef>
                <a:spcPts val="0"/>
              </a:spcBef>
              <a:spcAft>
                <a:spcPts val="0"/>
              </a:spcAft>
              <a:buNone/>
            </a:pPr>
            <a:r>
              <a:rPr lang="en" sz="1600" b="1">
                <a:solidFill>
                  <a:schemeClr val="dk1"/>
                </a:solidFill>
                <a:latin typeface="Roboto"/>
                <a:ea typeface="Roboto"/>
                <a:cs typeface="Roboto"/>
                <a:sym typeface="Roboto"/>
              </a:rPr>
              <a:t>10th- one new arriver, two students transferred to new school (one with multiple weeks absent)</a:t>
            </a:r>
            <a:endParaRPr sz="1600" b="1">
              <a:solidFill>
                <a:schemeClr val="dk1"/>
              </a:solidFill>
              <a:latin typeface="Roboto"/>
              <a:ea typeface="Roboto"/>
              <a:cs typeface="Roboto"/>
              <a:sym typeface="Roboto"/>
            </a:endParaRPr>
          </a:p>
          <a:p>
            <a:pPr marL="0" lvl="0" indent="0" algn="l" rtl="0">
              <a:spcBef>
                <a:spcPts val="0"/>
              </a:spcBef>
              <a:spcAft>
                <a:spcPts val="0"/>
              </a:spcAft>
              <a:buNone/>
            </a:pPr>
            <a:endParaRPr sz="1000" b="1">
              <a:solidFill>
                <a:schemeClr val="dk1"/>
              </a:solidFill>
              <a:latin typeface="Roboto"/>
              <a:ea typeface="Roboto"/>
              <a:cs typeface="Roboto"/>
              <a:sym typeface="Roboto"/>
            </a:endParaRPr>
          </a:p>
          <a:p>
            <a:pPr marL="0" lvl="0" indent="0" algn="l" rtl="0">
              <a:spcBef>
                <a:spcPts val="0"/>
              </a:spcBef>
              <a:spcAft>
                <a:spcPts val="0"/>
              </a:spcAft>
              <a:buNone/>
            </a:pPr>
            <a:r>
              <a:rPr lang="en" sz="1600" b="1">
                <a:solidFill>
                  <a:schemeClr val="dk1"/>
                </a:solidFill>
                <a:latin typeface="Roboto"/>
                <a:ea typeface="Roboto"/>
                <a:cs typeface="Roboto"/>
                <a:sym typeface="Roboto"/>
              </a:rPr>
              <a:t>11th- one student demoted from 12th to 11th due to DOF status</a:t>
            </a:r>
            <a:endParaRPr sz="1600" b="1">
              <a:solidFill>
                <a:schemeClr val="dk1"/>
              </a:solidFill>
              <a:latin typeface="Roboto"/>
              <a:ea typeface="Roboto"/>
              <a:cs typeface="Roboto"/>
              <a:sym typeface="Roboto"/>
            </a:endParaRPr>
          </a:p>
          <a:p>
            <a:pPr marL="0" lvl="0" indent="0" algn="l" rtl="0">
              <a:spcBef>
                <a:spcPts val="0"/>
              </a:spcBef>
              <a:spcAft>
                <a:spcPts val="0"/>
              </a:spcAft>
              <a:buNone/>
            </a:pPr>
            <a:endParaRPr sz="1000" b="1">
              <a:solidFill>
                <a:schemeClr val="dk1"/>
              </a:solidFill>
              <a:latin typeface="Roboto"/>
              <a:ea typeface="Roboto"/>
              <a:cs typeface="Roboto"/>
              <a:sym typeface="Roboto"/>
            </a:endParaRPr>
          </a:p>
          <a:p>
            <a:pPr marL="0" lvl="0" indent="0" algn="l" rtl="0">
              <a:spcBef>
                <a:spcPts val="0"/>
              </a:spcBef>
              <a:spcAft>
                <a:spcPts val="0"/>
              </a:spcAft>
              <a:buNone/>
            </a:pPr>
            <a:r>
              <a:rPr lang="en" sz="1600" b="1">
                <a:solidFill>
                  <a:schemeClr val="dk1"/>
                </a:solidFill>
                <a:latin typeface="Roboto"/>
                <a:ea typeface="Roboto"/>
                <a:cs typeface="Roboto"/>
                <a:sym typeface="Roboto"/>
              </a:rPr>
              <a:t>12th- note 11th, no other changes</a:t>
            </a:r>
            <a:endParaRPr sz="1600" b="1">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616500" y="392975"/>
            <a:ext cx="8368200" cy="8229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333" b="1"/>
              <a:t>ESL- Year to Year Comparison</a:t>
            </a:r>
            <a:endParaRPr sz="3333" b="1"/>
          </a:p>
          <a:p>
            <a:pPr marL="0" lvl="0" indent="0" algn="l" rtl="0">
              <a:spcBef>
                <a:spcPts val="0"/>
              </a:spcBef>
              <a:spcAft>
                <a:spcPts val="0"/>
              </a:spcAft>
              <a:buNone/>
            </a:pPr>
            <a:endParaRPr/>
          </a:p>
        </p:txBody>
      </p:sp>
      <p:pic>
        <p:nvPicPr>
          <p:cNvPr id="91" name="Google Shape;91;p17" title="Chart"/>
          <p:cNvPicPr preferRelativeResize="0"/>
          <p:nvPr/>
        </p:nvPicPr>
        <p:blipFill>
          <a:blip r:embed="rId3">
            <a:alphaModFix/>
          </a:blip>
          <a:stretch>
            <a:fillRect/>
          </a:stretch>
        </p:blipFill>
        <p:spPr>
          <a:xfrm>
            <a:off x="2888525" y="1215275"/>
            <a:ext cx="6154002" cy="3805225"/>
          </a:xfrm>
          <a:prstGeom prst="rect">
            <a:avLst/>
          </a:prstGeom>
          <a:noFill/>
          <a:ln>
            <a:noFill/>
          </a:ln>
        </p:spPr>
      </p:pic>
      <p:sp>
        <p:nvSpPr>
          <p:cNvPr id="92" name="Google Shape;92;p17"/>
          <p:cNvSpPr txBox="1"/>
          <p:nvPr/>
        </p:nvSpPr>
        <p:spPr>
          <a:xfrm>
            <a:off x="129550" y="808259"/>
            <a:ext cx="2762700" cy="41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Roboto"/>
                <a:ea typeface="Roboto"/>
                <a:cs typeface="Roboto"/>
                <a:sym typeface="Roboto"/>
              </a:rPr>
              <a:t>9th grade students have stayed steady around 30.</a:t>
            </a:r>
            <a:endParaRPr sz="1600" b="1">
              <a:solidFill>
                <a:schemeClr val="dk1"/>
              </a:solidFill>
              <a:latin typeface="Roboto"/>
              <a:ea typeface="Roboto"/>
              <a:cs typeface="Roboto"/>
              <a:sym typeface="Roboto"/>
            </a:endParaRPr>
          </a:p>
          <a:p>
            <a:pPr marL="0" lvl="0" indent="0" algn="l" rtl="0">
              <a:spcBef>
                <a:spcPts val="0"/>
              </a:spcBef>
              <a:spcAft>
                <a:spcPts val="0"/>
              </a:spcAft>
              <a:buNone/>
            </a:pPr>
            <a:endParaRPr sz="1000" b="1">
              <a:solidFill>
                <a:schemeClr val="dk1"/>
              </a:solidFill>
              <a:latin typeface="Roboto"/>
              <a:ea typeface="Roboto"/>
              <a:cs typeface="Roboto"/>
              <a:sym typeface="Roboto"/>
            </a:endParaRPr>
          </a:p>
          <a:p>
            <a:pPr marL="0" lvl="0" indent="0" algn="l" rtl="0">
              <a:spcBef>
                <a:spcPts val="0"/>
              </a:spcBef>
              <a:spcAft>
                <a:spcPts val="0"/>
              </a:spcAft>
              <a:buNone/>
            </a:pPr>
            <a:r>
              <a:rPr lang="en" sz="1600" b="1">
                <a:solidFill>
                  <a:schemeClr val="dk1"/>
                </a:solidFill>
                <a:latin typeface="Roboto"/>
                <a:ea typeface="Roboto"/>
                <a:cs typeface="Roboto"/>
                <a:sym typeface="Roboto"/>
              </a:rPr>
              <a:t>In 10th grade, we have decreased and need to work on 9th to 10th grade retention.</a:t>
            </a:r>
            <a:endParaRPr sz="1600" b="1">
              <a:solidFill>
                <a:schemeClr val="dk1"/>
              </a:solidFill>
              <a:latin typeface="Roboto"/>
              <a:ea typeface="Roboto"/>
              <a:cs typeface="Roboto"/>
              <a:sym typeface="Roboto"/>
            </a:endParaRPr>
          </a:p>
          <a:p>
            <a:pPr marL="0" lvl="0" indent="0" algn="l" rtl="0">
              <a:spcBef>
                <a:spcPts val="0"/>
              </a:spcBef>
              <a:spcAft>
                <a:spcPts val="0"/>
              </a:spcAft>
              <a:buNone/>
            </a:pPr>
            <a:endParaRPr sz="1000" b="1">
              <a:solidFill>
                <a:schemeClr val="dk1"/>
              </a:solidFill>
              <a:latin typeface="Roboto"/>
              <a:ea typeface="Roboto"/>
              <a:cs typeface="Roboto"/>
              <a:sym typeface="Roboto"/>
            </a:endParaRPr>
          </a:p>
          <a:p>
            <a:pPr marL="0" lvl="0" indent="0" algn="l" rtl="0">
              <a:spcBef>
                <a:spcPts val="0"/>
              </a:spcBef>
              <a:spcAft>
                <a:spcPts val="0"/>
              </a:spcAft>
              <a:buNone/>
            </a:pPr>
            <a:r>
              <a:rPr lang="en" sz="1600" b="1">
                <a:solidFill>
                  <a:schemeClr val="dk1"/>
                </a:solidFill>
                <a:latin typeface="Roboto"/>
                <a:ea typeface="Roboto"/>
                <a:cs typeface="Roboto"/>
                <a:sym typeface="Roboto"/>
              </a:rPr>
              <a:t>11th grade retention has been great, we just need to carry them through graduation.</a:t>
            </a:r>
            <a:endParaRPr sz="1600" b="1">
              <a:solidFill>
                <a:schemeClr val="dk1"/>
              </a:solidFill>
              <a:latin typeface="Roboto"/>
              <a:ea typeface="Roboto"/>
              <a:cs typeface="Roboto"/>
              <a:sym typeface="Roboto"/>
            </a:endParaRPr>
          </a:p>
          <a:p>
            <a:pPr marL="0" lvl="0" indent="0" algn="l" rtl="0">
              <a:spcBef>
                <a:spcPts val="0"/>
              </a:spcBef>
              <a:spcAft>
                <a:spcPts val="0"/>
              </a:spcAft>
              <a:buNone/>
            </a:pPr>
            <a:endParaRPr sz="1000" b="1">
              <a:solidFill>
                <a:schemeClr val="dk1"/>
              </a:solidFill>
              <a:latin typeface="Roboto"/>
              <a:ea typeface="Roboto"/>
              <a:cs typeface="Roboto"/>
              <a:sym typeface="Roboto"/>
            </a:endParaRPr>
          </a:p>
          <a:p>
            <a:pPr marL="0" lvl="0" indent="0" algn="l" rtl="0">
              <a:spcBef>
                <a:spcPts val="0"/>
              </a:spcBef>
              <a:spcAft>
                <a:spcPts val="0"/>
              </a:spcAft>
              <a:buNone/>
            </a:pPr>
            <a:r>
              <a:rPr lang="en" sz="1600" b="1">
                <a:solidFill>
                  <a:schemeClr val="dk1"/>
                </a:solidFill>
                <a:latin typeface="Roboto"/>
                <a:ea typeface="Roboto"/>
                <a:cs typeface="Roboto"/>
                <a:sym typeface="Roboto"/>
              </a:rPr>
              <a:t>Several 12th graders are in danger of non graduation for grades, attendance and LEAP but we are monitoring it closely.</a:t>
            </a:r>
            <a:r>
              <a:rPr lang="en" sz="1700" b="1">
                <a:solidFill>
                  <a:schemeClr val="dk1"/>
                </a:solidFill>
                <a:latin typeface="Roboto"/>
                <a:ea typeface="Roboto"/>
                <a:cs typeface="Roboto"/>
                <a:sym typeface="Roboto"/>
              </a:rPr>
              <a:t> </a:t>
            </a:r>
            <a:endParaRPr sz="1700" b="1">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44600" y="1535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Remediation - Month to Month</a:t>
            </a:r>
            <a:endParaRPr/>
          </a:p>
        </p:txBody>
      </p:sp>
      <p:pic>
        <p:nvPicPr>
          <p:cNvPr id="98" name="Google Shape;98;p18"/>
          <p:cNvPicPr preferRelativeResize="0"/>
          <p:nvPr/>
        </p:nvPicPr>
        <p:blipFill>
          <a:blip r:embed="rId3">
            <a:alphaModFix/>
          </a:blip>
          <a:stretch>
            <a:fillRect/>
          </a:stretch>
        </p:blipFill>
        <p:spPr>
          <a:xfrm>
            <a:off x="152400" y="992025"/>
            <a:ext cx="5622282" cy="3999075"/>
          </a:xfrm>
          <a:prstGeom prst="rect">
            <a:avLst/>
          </a:prstGeom>
          <a:noFill/>
          <a:ln>
            <a:noFill/>
          </a:ln>
        </p:spPr>
      </p:pic>
      <p:sp>
        <p:nvSpPr>
          <p:cNvPr id="99" name="Google Shape;99;p18"/>
          <p:cNvSpPr txBox="1"/>
          <p:nvPr/>
        </p:nvSpPr>
        <p:spPr>
          <a:xfrm>
            <a:off x="5900475" y="1022850"/>
            <a:ext cx="3158400" cy="38100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The total amount of students receiving intervention support stayed the same.</a:t>
            </a: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Benchmark assessments were given to all students receiving intervention to determine growth after using the interventions.</a:t>
            </a:r>
            <a:endParaRPr sz="200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87900" y="67150"/>
            <a:ext cx="8368200" cy="714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endParaRPr sz="2600" b="1">
              <a:solidFill>
                <a:srgbClr val="1A1A1A"/>
              </a:solidFill>
              <a:latin typeface="Raleway"/>
              <a:ea typeface="Raleway"/>
              <a:cs typeface="Raleway"/>
              <a:sym typeface="Raleway"/>
            </a:endParaRPr>
          </a:p>
          <a:p>
            <a:pPr marL="0" lvl="0" indent="0" algn="l" rtl="0">
              <a:spcBef>
                <a:spcPts val="0"/>
              </a:spcBef>
              <a:spcAft>
                <a:spcPts val="0"/>
              </a:spcAft>
              <a:buNone/>
            </a:pPr>
            <a:r>
              <a:rPr lang="en"/>
              <a:t>Remediation - Year to Year</a:t>
            </a:r>
            <a:endParaRPr/>
          </a:p>
        </p:txBody>
      </p:sp>
      <p:pic>
        <p:nvPicPr>
          <p:cNvPr id="105" name="Google Shape;105;p19"/>
          <p:cNvPicPr preferRelativeResize="0"/>
          <p:nvPr/>
        </p:nvPicPr>
        <p:blipFill>
          <a:blip r:embed="rId3">
            <a:alphaModFix/>
          </a:blip>
          <a:stretch>
            <a:fillRect/>
          </a:stretch>
        </p:blipFill>
        <p:spPr>
          <a:xfrm>
            <a:off x="152400" y="933850"/>
            <a:ext cx="5163200" cy="4057249"/>
          </a:xfrm>
          <a:prstGeom prst="rect">
            <a:avLst/>
          </a:prstGeom>
          <a:noFill/>
          <a:ln>
            <a:noFill/>
          </a:ln>
        </p:spPr>
      </p:pic>
      <p:sp>
        <p:nvSpPr>
          <p:cNvPr id="106" name="Google Shape;106;p19"/>
          <p:cNvSpPr txBox="1"/>
          <p:nvPr/>
        </p:nvSpPr>
        <p:spPr>
          <a:xfrm>
            <a:off x="5315600" y="933850"/>
            <a:ext cx="3743400" cy="40572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Last year the ELA/SS remediation specialist left at the end of 1st semester and was replaced with a Math/Science remediation specialist</a:t>
            </a: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Benchmark assessments were given to all students receiving intervention to determine growth after using the interventions.</a:t>
            </a:r>
            <a:endParaRPr sz="20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44600" y="1535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Staff Development - Month to Month</a:t>
            </a:r>
            <a:endParaRPr/>
          </a:p>
        </p:txBody>
      </p:sp>
      <p:pic>
        <p:nvPicPr>
          <p:cNvPr id="112" name="Google Shape;112;p20"/>
          <p:cNvPicPr preferRelativeResize="0"/>
          <p:nvPr/>
        </p:nvPicPr>
        <p:blipFill>
          <a:blip r:embed="rId3">
            <a:alphaModFix/>
          </a:blip>
          <a:stretch>
            <a:fillRect/>
          </a:stretch>
        </p:blipFill>
        <p:spPr>
          <a:xfrm>
            <a:off x="152400" y="992025"/>
            <a:ext cx="5246750" cy="3999075"/>
          </a:xfrm>
          <a:prstGeom prst="rect">
            <a:avLst/>
          </a:prstGeom>
          <a:noFill/>
          <a:ln>
            <a:noFill/>
          </a:ln>
        </p:spPr>
      </p:pic>
      <p:sp>
        <p:nvSpPr>
          <p:cNvPr id="113" name="Google Shape;113;p20"/>
          <p:cNvSpPr txBox="1"/>
          <p:nvPr/>
        </p:nvSpPr>
        <p:spPr>
          <a:xfrm>
            <a:off x="5499425" y="1022850"/>
            <a:ext cx="3559500" cy="38100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Since last month the amount of instructional coaching sessions have increased as teachers struggled with adjusting to the new building, and its instructional tech, and the instructional coach is making sure to assist all of the new teachers will understanding their formal evaluation cycle</a:t>
            </a:r>
            <a:endParaRPr sz="2000">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44600" y="1535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Staff Development - Year to Year</a:t>
            </a:r>
            <a:endParaRPr/>
          </a:p>
        </p:txBody>
      </p:sp>
      <p:pic>
        <p:nvPicPr>
          <p:cNvPr id="119" name="Google Shape;119;p21"/>
          <p:cNvPicPr preferRelativeResize="0"/>
          <p:nvPr/>
        </p:nvPicPr>
        <p:blipFill>
          <a:blip r:embed="rId3">
            <a:alphaModFix/>
          </a:blip>
          <a:stretch>
            <a:fillRect/>
          </a:stretch>
        </p:blipFill>
        <p:spPr>
          <a:xfrm>
            <a:off x="152400" y="992025"/>
            <a:ext cx="5213350" cy="3999075"/>
          </a:xfrm>
          <a:prstGeom prst="rect">
            <a:avLst/>
          </a:prstGeom>
          <a:noFill/>
          <a:ln>
            <a:noFill/>
          </a:ln>
        </p:spPr>
      </p:pic>
      <p:sp>
        <p:nvSpPr>
          <p:cNvPr id="120" name="Google Shape;120;p21"/>
          <p:cNvSpPr txBox="1"/>
          <p:nvPr/>
        </p:nvSpPr>
        <p:spPr>
          <a:xfrm>
            <a:off x="5365750" y="989175"/>
            <a:ext cx="3676200" cy="39990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The formal teacher evaluation cycle has progressed slower this last year due to staffing issues and the move to the new building</a:t>
            </a:r>
            <a:endParaRPr sz="1900">
              <a:solidFill>
                <a:srgbClr val="FFFFFF"/>
              </a:solidFill>
              <a:latin typeface="Roboto"/>
              <a:ea typeface="Roboto"/>
              <a:cs typeface="Roboto"/>
              <a:sym typeface="Roboto"/>
            </a:endParaRPr>
          </a:p>
          <a:p>
            <a:pPr marL="0" lvl="0" indent="0" algn="l" rtl="0">
              <a:spcBef>
                <a:spcPts val="0"/>
              </a:spcBef>
              <a:spcAft>
                <a:spcPts val="0"/>
              </a:spcAft>
              <a:buNone/>
            </a:pPr>
            <a:endParaRPr sz="1900">
              <a:solidFill>
                <a:srgbClr val="FFFFFF"/>
              </a:solidFill>
              <a:latin typeface="Roboto"/>
              <a:ea typeface="Roboto"/>
              <a:cs typeface="Roboto"/>
              <a:sym typeface="Roboto"/>
            </a:endParaRPr>
          </a:p>
          <a:p>
            <a:pPr marL="457200" lvl="0" indent="-349250" algn="l" rtl="0">
              <a:spcBef>
                <a:spcPts val="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This month the entire staff received 4.5 hours of PD</a:t>
            </a:r>
            <a:endParaRPr sz="1900">
              <a:solidFill>
                <a:srgbClr val="FFFFFF"/>
              </a:solidFill>
              <a:latin typeface="Roboto"/>
              <a:ea typeface="Roboto"/>
              <a:cs typeface="Roboto"/>
              <a:sym typeface="Roboto"/>
            </a:endParaRPr>
          </a:p>
          <a:p>
            <a:pPr marL="457200" lvl="0" indent="0" algn="l" rtl="0">
              <a:spcBef>
                <a:spcPts val="0"/>
              </a:spcBef>
              <a:spcAft>
                <a:spcPts val="0"/>
              </a:spcAft>
              <a:buNone/>
            </a:pPr>
            <a:endParaRPr sz="1900">
              <a:solidFill>
                <a:srgbClr val="FFFFFF"/>
              </a:solidFill>
              <a:latin typeface="Roboto"/>
              <a:ea typeface="Roboto"/>
              <a:cs typeface="Roboto"/>
              <a:sym typeface="Roboto"/>
            </a:endParaRPr>
          </a:p>
          <a:p>
            <a:pPr marL="457200" lvl="0" indent="-349250" algn="l" rtl="0">
              <a:spcBef>
                <a:spcPts val="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8 staff members attended a total of 29.5 additionally PD hours</a:t>
            </a:r>
            <a:endParaRPr sz="19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798</Words>
  <Application>Microsoft Macintosh PowerPoint</Application>
  <PresentationFormat>On-screen Show (16:9)</PresentationFormat>
  <Paragraphs>105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Roboto</vt:lpstr>
      <vt:lpstr>Raleway</vt:lpstr>
      <vt:lpstr>Roboto Slab</vt:lpstr>
      <vt:lpstr>Calibri</vt:lpstr>
      <vt:lpstr>Arial</vt:lpstr>
      <vt:lpstr>Marina</vt:lpstr>
      <vt:lpstr>Academics Report</vt:lpstr>
      <vt:lpstr>IHSNO Enrollment</vt:lpstr>
      <vt:lpstr>International Baccalaureate</vt:lpstr>
      <vt:lpstr>ESL- Month to Month Comparison </vt:lpstr>
      <vt:lpstr>ESL- Year to Year Comparison </vt:lpstr>
      <vt:lpstr>Remediation - Month to Month</vt:lpstr>
      <vt:lpstr> Remediation - Year to Year</vt:lpstr>
      <vt:lpstr>Staff Development - Month to Month</vt:lpstr>
      <vt:lpstr>Staff Development - Year to Year</vt:lpstr>
      <vt:lpstr>Culture - ISS</vt:lpstr>
      <vt:lpstr> Culture - Month to Month Comparison for ISS </vt:lpstr>
      <vt:lpstr> Culture - Month to Month Comparison for OSS </vt:lpstr>
      <vt:lpstr>Culture Saturday Detention</vt:lpstr>
      <vt:lpstr>Social Work</vt:lpstr>
      <vt:lpstr>Social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Academics Report</dc:title>
  <cp:lastModifiedBy>Adierah Berger</cp:lastModifiedBy>
  <cp:revision>1</cp:revision>
  <dcterms:modified xsi:type="dcterms:W3CDTF">2024-03-06T00:43:25Z</dcterms:modified>
</cp:coreProperties>
</file>