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Slab"/>
      <p:regular r:id="rId23"/>
      <p:bold r:id="rId24"/>
    </p:embeddedFont>
    <p:embeddedFont>
      <p:font typeface="Raleway"/>
      <p:regular r:id="rId25"/>
      <p:bold r:id="rId26"/>
      <p:italic r:id="rId27"/>
      <p:boldItalic r:id="rId28"/>
    </p:embeddedFont>
    <p:embeddedFont>
      <p:font typeface="Roboto"/>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2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D6F23EE-2003-4F47-A8EB-9B52C918CAB0}">
  <a:tblStyle styleId="{BD6F23EE-2003-4F47-A8EB-9B52C918CAB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25"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33" Type="http://schemas.openxmlformats.org/officeDocument/2006/relationships/font" Target="fonts/Lato-regular.fntdata"/><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35" Type="http://schemas.openxmlformats.org/officeDocument/2006/relationships/font" Target="fonts/Lato-italic.fntdata"/><Relationship Id="rId12" Type="http://schemas.openxmlformats.org/officeDocument/2006/relationships/slide" Target="slides/slide6.xml"/><Relationship Id="rId34" Type="http://schemas.openxmlformats.org/officeDocument/2006/relationships/font" Target="fonts/Lato-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Lat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307d4e932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307d4e932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8c67a900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18c67a900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f5e86d7b7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f5e86d7b7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307d4e932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307d4e932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935f16ab97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935f16ab97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122f0a32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122f0a32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935f16ab97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935f16ab97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9307d4e932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9307d4e932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9307d4e932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9307d4e932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fe1b60682a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fe1b60682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f5ed5a09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f5ed5a09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9307d4e932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9307d4e932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307d4e932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307d4e932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847585f2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847585f2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9307d4e932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9307d4e932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13"/>
          <p:cNvSpPr txBox="1"/>
          <p:nvPr>
            <p:ph type="ctrTitle"/>
          </p:nvPr>
        </p:nvSpPr>
        <p:spPr>
          <a:xfrm>
            <a:off x="1527227"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Academics Report</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700"/>
              <a:t>February 2023</a:t>
            </a:r>
            <a:endParaRPr sz="2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32" name="Google Shape;132;p22"/>
          <p:cNvSpPr txBox="1"/>
          <p:nvPr>
            <p:ph idx="2" type="body"/>
          </p:nvPr>
        </p:nvSpPr>
        <p:spPr>
          <a:xfrm>
            <a:off x="4742975" y="724200"/>
            <a:ext cx="4401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133" name="Google Shape;133;p22"/>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Culture</a:t>
            </a:r>
            <a:endParaRPr/>
          </a:p>
        </p:txBody>
      </p:sp>
      <p:sp>
        <p:nvSpPr>
          <p:cNvPr id="139" name="Google Shape;139;p23"/>
          <p:cNvSpPr txBox="1"/>
          <p:nvPr>
            <p:ph idx="1" type="body"/>
          </p:nvPr>
        </p:nvSpPr>
        <p:spPr>
          <a:xfrm>
            <a:off x="537875" y="4132175"/>
            <a:ext cx="7779000" cy="9441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1200"/>
              </a:spcAft>
              <a:buNone/>
            </a:pPr>
            <a:r>
              <a:rPr lang="en" sz="5600"/>
              <a:t>For the month of February for OSS, there has been seven incidents total. Overall we’re doing well with keeping OSS numbers low. </a:t>
            </a:r>
            <a:endParaRPr/>
          </a:p>
        </p:txBody>
      </p:sp>
      <p:pic>
        <p:nvPicPr>
          <p:cNvPr id="140" name="Google Shape;140;p23" title="Chart"/>
          <p:cNvPicPr preferRelativeResize="0"/>
          <p:nvPr/>
        </p:nvPicPr>
        <p:blipFill>
          <a:blip r:embed="rId3">
            <a:alphaModFix/>
          </a:blip>
          <a:stretch>
            <a:fillRect/>
          </a:stretch>
        </p:blipFill>
        <p:spPr>
          <a:xfrm>
            <a:off x="2915825" y="388825"/>
            <a:ext cx="5975052" cy="36945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87900" y="515500"/>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rPr lang="en"/>
              <a:t>Culture - Month to Month Comparison for OSS</a:t>
            </a:r>
            <a:endParaRPr/>
          </a:p>
          <a:p>
            <a:pPr indent="0" lvl="0" marL="0" rtl="0" algn="l">
              <a:spcBef>
                <a:spcPts val="0"/>
              </a:spcBef>
              <a:spcAft>
                <a:spcPts val="0"/>
              </a:spcAft>
              <a:buNone/>
            </a:pPr>
            <a:r>
              <a:t/>
            </a:r>
            <a:endParaRPr/>
          </a:p>
        </p:txBody>
      </p:sp>
      <p:sp>
        <p:nvSpPr>
          <p:cNvPr id="146" name="Google Shape;146;p24"/>
          <p:cNvSpPr txBox="1"/>
          <p:nvPr>
            <p:ph idx="1" type="body"/>
          </p:nvPr>
        </p:nvSpPr>
        <p:spPr>
          <a:xfrm>
            <a:off x="387900" y="3873001"/>
            <a:ext cx="8368200" cy="846600"/>
          </a:xfrm>
          <a:prstGeom prst="rect">
            <a:avLst/>
          </a:prstGeom>
        </p:spPr>
        <p:txBody>
          <a:bodyPr anchorCtr="0" anchor="t" bIns="91425" lIns="91425" spcFirstLastPara="1" rIns="91425" wrap="square" tIns="91425">
            <a:normAutofit fontScale="25000" lnSpcReduction="10000"/>
          </a:bodyPr>
          <a:lstStyle/>
          <a:p>
            <a:pPr indent="0" lvl="0" marL="0" rtl="0" algn="l">
              <a:spcBef>
                <a:spcPts val="0"/>
              </a:spcBef>
              <a:spcAft>
                <a:spcPts val="1200"/>
              </a:spcAft>
              <a:buNone/>
            </a:pPr>
            <a:r>
              <a:rPr lang="en" sz="5600"/>
              <a:t>In comparison of January’s report of OSS, there has been an increase of 1% of  students having shown Willful Disobedience. However, there has been about a 2% decrease in students being found in </a:t>
            </a:r>
            <a:r>
              <a:rPr lang="en" sz="5600"/>
              <a:t>possession</a:t>
            </a:r>
            <a:r>
              <a:rPr lang="en" sz="5600"/>
              <a:t> of a vape and a 1% decrease of students participating or </a:t>
            </a:r>
            <a:r>
              <a:rPr lang="en" sz="5600"/>
              <a:t>instigating</a:t>
            </a:r>
            <a:r>
              <a:rPr lang="en" sz="5600"/>
              <a:t> a fight . </a:t>
            </a:r>
            <a:endParaRPr/>
          </a:p>
        </p:txBody>
      </p:sp>
      <p:pic>
        <p:nvPicPr>
          <p:cNvPr id="147" name="Google Shape;147;p24" title="Chart"/>
          <p:cNvPicPr preferRelativeResize="0"/>
          <p:nvPr/>
        </p:nvPicPr>
        <p:blipFill>
          <a:blip r:embed="rId3">
            <a:alphaModFix/>
          </a:blip>
          <a:stretch>
            <a:fillRect/>
          </a:stretch>
        </p:blipFill>
        <p:spPr>
          <a:xfrm>
            <a:off x="4896550" y="962091"/>
            <a:ext cx="4134000" cy="2552734"/>
          </a:xfrm>
          <a:prstGeom prst="rect">
            <a:avLst/>
          </a:prstGeom>
          <a:noFill/>
          <a:ln>
            <a:noFill/>
          </a:ln>
        </p:spPr>
      </p:pic>
      <p:pic>
        <p:nvPicPr>
          <p:cNvPr id="148" name="Google Shape;148;p24" title="Chart"/>
          <p:cNvPicPr preferRelativeResize="0"/>
          <p:nvPr/>
        </p:nvPicPr>
        <p:blipFill>
          <a:blip r:embed="rId4">
            <a:alphaModFix/>
          </a:blip>
          <a:stretch>
            <a:fillRect/>
          </a:stretch>
        </p:blipFill>
        <p:spPr>
          <a:xfrm>
            <a:off x="457200" y="962100"/>
            <a:ext cx="4194924" cy="2552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437300"/>
            <a:ext cx="8520600" cy="645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Social Work</a:t>
            </a:r>
            <a:endParaRPr/>
          </a:p>
        </p:txBody>
      </p:sp>
      <p:sp>
        <p:nvSpPr>
          <p:cNvPr id="154" name="Google Shape;154;p25"/>
          <p:cNvSpPr txBox="1"/>
          <p:nvPr>
            <p:ph idx="1" type="body"/>
          </p:nvPr>
        </p:nvSpPr>
        <p:spPr>
          <a:xfrm>
            <a:off x="5680675" y="1530975"/>
            <a:ext cx="3075300" cy="2739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Student visits  remain steady currently.</a:t>
            </a:r>
            <a:endParaRPr sz="1400"/>
          </a:p>
          <a:p>
            <a:pPr indent="-317500" lvl="0" marL="457200" rtl="0" algn="l">
              <a:spcBef>
                <a:spcPts val="0"/>
              </a:spcBef>
              <a:spcAft>
                <a:spcPts val="0"/>
              </a:spcAft>
              <a:buSzPts val="1400"/>
              <a:buChar char="➢"/>
            </a:pPr>
            <a:r>
              <a:rPr lang="en" sz="1400"/>
              <a:t>Truancy has increased as a result of attendance plans and conferences scheduling.</a:t>
            </a:r>
            <a:endParaRPr sz="1400"/>
          </a:p>
          <a:p>
            <a:pPr indent="-317500" lvl="0" marL="457200" rtl="0" algn="l">
              <a:spcBef>
                <a:spcPts val="0"/>
              </a:spcBef>
              <a:spcAft>
                <a:spcPts val="0"/>
              </a:spcAft>
              <a:buSzPts val="1400"/>
              <a:buChar char="➢"/>
            </a:pPr>
            <a:r>
              <a:rPr lang="en" sz="1400"/>
              <a:t>Uniform assistance is increasing and is not limited to mckinney vento students. </a:t>
            </a:r>
            <a:endParaRPr sz="1400"/>
          </a:p>
          <a:p>
            <a:pPr indent="0" lvl="0" marL="0" rtl="0" algn="l">
              <a:spcBef>
                <a:spcPts val="1200"/>
              </a:spcBef>
              <a:spcAft>
                <a:spcPts val="1200"/>
              </a:spcAft>
              <a:buNone/>
            </a:pPr>
            <a:r>
              <a:rPr lang="en" sz="1400"/>
              <a:t>Social services are better distributed among the student population due to the addition of a social worker. </a:t>
            </a:r>
            <a:endParaRPr sz="1400"/>
          </a:p>
        </p:txBody>
      </p:sp>
      <p:pic>
        <p:nvPicPr>
          <p:cNvPr id="155" name="Google Shape;155;p25"/>
          <p:cNvPicPr preferRelativeResize="0"/>
          <p:nvPr/>
        </p:nvPicPr>
        <p:blipFill>
          <a:blip r:embed="rId3">
            <a:alphaModFix/>
          </a:blip>
          <a:stretch>
            <a:fillRect/>
          </a:stretch>
        </p:blipFill>
        <p:spPr>
          <a:xfrm>
            <a:off x="387900" y="1082300"/>
            <a:ext cx="4983901" cy="3642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79350" y="4827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Counseling -Dual Enrollment</a:t>
            </a:r>
            <a:endParaRPr/>
          </a:p>
        </p:txBody>
      </p:sp>
      <p:sp>
        <p:nvSpPr>
          <p:cNvPr id="161" name="Google Shape;161;p26"/>
          <p:cNvSpPr txBox="1"/>
          <p:nvPr>
            <p:ph idx="1" type="body"/>
          </p:nvPr>
        </p:nvSpPr>
        <p:spPr>
          <a:xfrm>
            <a:off x="79350" y="493200"/>
            <a:ext cx="8963100" cy="465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a:p>
            <a:pPr indent="0" lvl="0" marL="0" rtl="0" algn="l">
              <a:spcBef>
                <a:spcPts val="1200"/>
              </a:spcBef>
              <a:spcAft>
                <a:spcPts val="0"/>
              </a:spcAft>
              <a:buNone/>
            </a:pPr>
            <a:r>
              <a:rPr lang="en" sz="2700"/>
              <a:t>Students in grades 9th-12th will are enrolled in college courses for Spring 2023.  The online platform has proven to be a great success for our students.  The dual enrollment partnership is with Southern University of New Orleans and Operation Spark.  </a:t>
            </a:r>
            <a:endParaRPr sz="2700"/>
          </a:p>
          <a:p>
            <a:pPr indent="0" lvl="0" marL="0" rtl="0" algn="l">
              <a:spcBef>
                <a:spcPts val="1200"/>
              </a:spcBef>
              <a:spcAft>
                <a:spcPts val="1200"/>
              </a:spcAft>
              <a:buNone/>
            </a:pPr>
            <a:r>
              <a:rPr lang="en" sz="2700"/>
              <a:t>New Orleans Career Center  recruiter has conducted (5) information sessions with students in grades 10th-11th for the upcoming school year.  </a:t>
            </a:r>
            <a:endParaRPr sz="2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CTE PATHWAYS- SPRING/UPCOMING SY</a:t>
            </a:r>
            <a:endParaRPr/>
          </a:p>
        </p:txBody>
      </p:sp>
      <p:sp>
        <p:nvSpPr>
          <p:cNvPr id="167" name="Google Shape;167;p2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81000" lvl="0" marL="457200" rtl="0" algn="l">
              <a:spcBef>
                <a:spcPts val="1200"/>
              </a:spcBef>
              <a:spcAft>
                <a:spcPts val="0"/>
              </a:spcAft>
              <a:buSzPts val="2400"/>
              <a:buChar char="●"/>
            </a:pPr>
            <a:r>
              <a:rPr lang="en" sz="2400"/>
              <a:t>T</a:t>
            </a:r>
            <a:r>
              <a:rPr lang="en" sz="2400"/>
              <a:t>he career pathways that we will implement this </a:t>
            </a:r>
            <a:r>
              <a:rPr lang="en" sz="2400"/>
              <a:t>semester</a:t>
            </a:r>
            <a:r>
              <a:rPr lang="en" sz="2400"/>
              <a:t> is Costmetology with New Beginning Beauty College.</a:t>
            </a:r>
            <a:endParaRPr sz="2400"/>
          </a:p>
          <a:p>
            <a:pPr indent="-381000" lvl="0" marL="457200" rtl="0" algn="l">
              <a:spcBef>
                <a:spcPts val="0"/>
              </a:spcBef>
              <a:spcAft>
                <a:spcPts val="0"/>
              </a:spcAft>
              <a:buSzPts val="2400"/>
              <a:buChar char="●"/>
            </a:pPr>
            <a:r>
              <a:rPr lang="en" sz="2400"/>
              <a:t>We are </a:t>
            </a:r>
            <a:r>
              <a:rPr lang="en" sz="2400"/>
              <a:t>working</a:t>
            </a:r>
            <a:r>
              <a:rPr lang="en" sz="2400"/>
              <a:t> on the </a:t>
            </a:r>
            <a:r>
              <a:rPr lang="en" sz="2400"/>
              <a:t>implementation</a:t>
            </a:r>
            <a:r>
              <a:rPr lang="en" sz="2400"/>
              <a:t> of an approved CTE program for the upcoming school year.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Counseling- Assessment </a:t>
            </a:r>
            <a:endParaRPr/>
          </a:p>
        </p:txBody>
      </p:sp>
      <p:sp>
        <p:nvSpPr>
          <p:cNvPr id="173" name="Google Shape;173;p28"/>
          <p:cNvSpPr txBox="1"/>
          <p:nvPr>
            <p:ph idx="1" type="body"/>
          </p:nvPr>
        </p:nvSpPr>
        <p:spPr>
          <a:xfrm>
            <a:off x="387900" y="1144125"/>
            <a:ext cx="8756100" cy="3999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2300"/>
              <a:t>The new platform for ACT WorkKeys will be administered at International High School.  The number of </a:t>
            </a:r>
            <a:r>
              <a:rPr lang="en" sz="2300"/>
              <a:t>registrants is sixty-eight students.  We are planning to successfully launch ACT WorkKeys Test on March 8, 2023.</a:t>
            </a:r>
            <a:r>
              <a:rPr lang="en" sz="2300"/>
              <a:t>   </a:t>
            </a:r>
            <a:r>
              <a:rPr lang="en"/>
              <a:t>  </a:t>
            </a:r>
            <a:endParaRPr/>
          </a:p>
          <a:p>
            <a:pPr indent="-368300" lvl="0" marL="914400" rtl="0" algn="l">
              <a:spcBef>
                <a:spcPts val="0"/>
              </a:spcBef>
              <a:spcAft>
                <a:spcPts val="0"/>
              </a:spcAft>
              <a:buSzPts val="2200"/>
              <a:buChar char="●"/>
            </a:pPr>
            <a:r>
              <a:rPr lang="en" sz="2200"/>
              <a:t>Testers have completed two official practice test for ACT WorkKeys Test.  Testers are familiar with the platform, toolkit, and to successfully complete each test sessions.  </a:t>
            </a:r>
            <a:endParaRPr sz="2200"/>
          </a:p>
          <a:p>
            <a:pPr indent="-368300" lvl="0" marL="914400" rtl="0" algn="l">
              <a:spcBef>
                <a:spcPts val="0"/>
              </a:spcBef>
              <a:spcAft>
                <a:spcPts val="0"/>
              </a:spcAft>
              <a:buSzPts val="2200"/>
              <a:buChar char="●"/>
            </a:pPr>
            <a:r>
              <a:rPr lang="en" sz="2200"/>
              <a:t>Test </a:t>
            </a:r>
            <a:r>
              <a:rPr lang="en" sz="2200"/>
              <a:t>results</a:t>
            </a:r>
            <a:r>
              <a:rPr lang="en" sz="2200"/>
              <a:t> will be available the next day for the WorkKeys test.      </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508775" y="3725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IHSNO Enrollment</a:t>
            </a:r>
            <a:endParaRPr/>
          </a:p>
        </p:txBody>
      </p:sp>
      <p:graphicFrame>
        <p:nvGraphicFramePr>
          <p:cNvPr id="70" name="Google Shape;70;p14"/>
          <p:cNvGraphicFramePr/>
          <p:nvPr/>
        </p:nvGraphicFramePr>
        <p:xfrm>
          <a:off x="579238" y="1058625"/>
          <a:ext cx="3000000" cy="3000000"/>
        </p:xfrm>
        <a:graphic>
          <a:graphicData uri="http://schemas.openxmlformats.org/drawingml/2006/table">
            <a:tbl>
              <a:tblPr>
                <a:noFill/>
                <a:tableStyleId>{BD6F23EE-2003-4F47-A8EB-9B52C918CAB0}</a:tableStyleId>
              </a:tblPr>
              <a:tblGrid>
                <a:gridCol w="614100"/>
                <a:gridCol w="598500"/>
                <a:gridCol w="623300"/>
                <a:gridCol w="341750"/>
                <a:gridCol w="730525"/>
                <a:gridCol w="588775"/>
              </a:tblGrid>
              <a:tr h="778025">
                <a:tc>
                  <a:txBody>
                    <a:bodyPr/>
                    <a:lstStyle/>
                    <a:p>
                      <a:pPr indent="0" lvl="0" marL="0" rtl="0" algn="ctr">
                        <a:lnSpc>
                          <a:spcPct val="115000"/>
                        </a:lnSpc>
                        <a:spcBef>
                          <a:spcPts val="1200"/>
                        </a:spcBef>
                        <a:spcAft>
                          <a:spcPts val="0"/>
                        </a:spcAft>
                        <a:buNone/>
                      </a:pPr>
                      <a:r>
                        <a:rPr b="1" lang="en" sz="1200">
                          <a:solidFill>
                            <a:srgbClr val="FFFFFF"/>
                          </a:solidFill>
                        </a:rPr>
                        <a:t>Enrollment</a:t>
                      </a:r>
                      <a:endParaRPr b="1" sz="12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solidFill>
                          <a:srgbClr val="FFFFFF"/>
                        </a:solidFill>
                      </a:endParaRPr>
                    </a:p>
                    <a:p>
                      <a:pPr indent="0" lvl="0" marL="0" rtl="0" algn="ctr">
                        <a:spcBef>
                          <a:spcPts val="0"/>
                        </a:spcBef>
                        <a:spcAft>
                          <a:spcPts val="0"/>
                        </a:spcAft>
                        <a:buNone/>
                      </a:pPr>
                      <a:r>
                        <a:rPr b="1" lang="en" sz="1200">
                          <a:solidFill>
                            <a:srgbClr val="FFFFFF"/>
                          </a:solidFill>
                        </a:rPr>
                        <a:t>Jan</a:t>
                      </a:r>
                      <a:endParaRPr b="1" sz="1200">
                        <a:solidFill>
                          <a:srgbClr val="FFFFFF"/>
                        </a:solidFill>
                      </a:endParaRPr>
                    </a:p>
                    <a:p>
                      <a:pPr indent="0" lvl="0" marL="0" rtl="0" algn="ctr">
                        <a:spcBef>
                          <a:spcPts val="0"/>
                        </a:spcBef>
                        <a:spcAft>
                          <a:spcPts val="0"/>
                        </a:spcAft>
                        <a:buNone/>
                      </a:pPr>
                      <a:r>
                        <a:rPr b="1" lang="en" sz="1200">
                          <a:solidFill>
                            <a:srgbClr val="FFFFFF"/>
                          </a:solidFill>
                        </a:rPr>
                        <a:t>2022</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t/>
                      </a:r>
                      <a:endParaRPr b="1" sz="1200">
                        <a:solidFill>
                          <a:srgbClr val="FFFFFF"/>
                        </a:solidFill>
                      </a:endParaRPr>
                    </a:p>
                    <a:p>
                      <a:pPr indent="0" lvl="0" marL="0" rtl="0" algn="ctr">
                        <a:lnSpc>
                          <a:spcPct val="100000"/>
                        </a:lnSpc>
                        <a:spcBef>
                          <a:spcPts val="0"/>
                        </a:spcBef>
                        <a:spcAft>
                          <a:spcPts val="0"/>
                        </a:spcAft>
                        <a:buNone/>
                      </a:pPr>
                      <a:r>
                        <a:rPr b="1" lang="en" sz="1200">
                          <a:solidFill>
                            <a:srgbClr val="FFFFFF"/>
                          </a:solidFill>
                        </a:rPr>
                        <a:t>Feb</a:t>
                      </a:r>
                      <a:endParaRPr b="1" sz="1200">
                        <a:solidFill>
                          <a:srgbClr val="FFFFFF"/>
                        </a:solidFill>
                      </a:endParaRPr>
                    </a:p>
                    <a:p>
                      <a:pPr indent="0" lvl="0" marL="0" rtl="0" algn="ctr">
                        <a:lnSpc>
                          <a:spcPct val="100000"/>
                        </a:lnSpc>
                        <a:spcBef>
                          <a:spcPts val="0"/>
                        </a:spcBef>
                        <a:spcAft>
                          <a:spcPts val="0"/>
                        </a:spcAft>
                        <a:buNone/>
                      </a:pPr>
                      <a:r>
                        <a:rPr b="1" lang="en" sz="1200">
                          <a:solidFill>
                            <a:srgbClr val="FFFFFF"/>
                          </a:solidFill>
                        </a:rPr>
                        <a:t>2022</a:t>
                      </a:r>
                      <a:endParaRPr b="1" sz="12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sz="1200">
                          <a:solidFill>
                            <a:srgbClr val="FFFFFF"/>
                          </a:solidFill>
                        </a:rPr>
                        <a:t> </a:t>
                      </a:r>
                      <a:endParaRPr b="1" sz="12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sz="1200">
                          <a:solidFill>
                            <a:srgbClr val="FFFFFF"/>
                          </a:solidFill>
                        </a:rPr>
                        <a:t>Jan</a:t>
                      </a:r>
                      <a:endParaRPr b="1" sz="1200">
                        <a:solidFill>
                          <a:srgbClr val="FFFFFF"/>
                        </a:solidFill>
                      </a:endParaRPr>
                    </a:p>
                    <a:p>
                      <a:pPr indent="0" lvl="0" marL="0" rtl="0" algn="ctr">
                        <a:spcBef>
                          <a:spcPts val="0"/>
                        </a:spcBef>
                        <a:spcAft>
                          <a:spcPts val="0"/>
                        </a:spcAft>
                        <a:buNone/>
                      </a:pPr>
                      <a:r>
                        <a:rPr b="1" lang="en" sz="1200">
                          <a:solidFill>
                            <a:srgbClr val="FFFFFF"/>
                          </a:solidFill>
                        </a:rPr>
                        <a:t>2023</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Feb</a:t>
                      </a:r>
                      <a:endParaRPr b="1" sz="1200">
                        <a:solidFill>
                          <a:srgbClr val="FFFFFF"/>
                        </a:solidFill>
                      </a:endParaRPr>
                    </a:p>
                    <a:p>
                      <a:pPr indent="0" lvl="0" marL="0" rtl="0" algn="ctr">
                        <a:spcBef>
                          <a:spcPts val="0"/>
                        </a:spcBef>
                        <a:spcAft>
                          <a:spcPts val="0"/>
                        </a:spcAft>
                        <a:buNone/>
                      </a:pPr>
                      <a:r>
                        <a:rPr b="1" lang="en" sz="1200">
                          <a:solidFill>
                            <a:srgbClr val="FFFFFF"/>
                          </a:solidFill>
                        </a:rPr>
                        <a:t>2023</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1950">
                <a:tc>
                  <a:txBody>
                    <a:bodyPr/>
                    <a:lstStyle/>
                    <a:p>
                      <a:pPr indent="0" lvl="0" marL="0" rtl="0" algn="ctr">
                        <a:lnSpc>
                          <a:spcPct val="115000"/>
                        </a:lnSpc>
                        <a:spcBef>
                          <a:spcPts val="1200"/>
                        </a:spcBef>
                        <a:spcAft>
                          <a:spcPts val="0"/>
                        </a:spcAft>
                        <a:buNone/>
                      </a:pPr>
                      <a:r>
                        <a:rPr b="1" lang="en" sz="1100">
                          <a:solidFill>
                            <a:srgbClr val="FFFFFF"/>
                          </a:solidFill>
                        </a:rPr>
                        <a:t>9</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148</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144</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sz="1200">
                          <a:solidFill>
                            <a:srgbClr val="FFFFFF"/>
                          </a:solidFill>
                        </a:rPr>
                        <a:t>101</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103</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1950">
                <a:tc>
                  <a:txBody>
                    <a:bodyPr/>
                    <a:lstStyle/>
                    <a:p>
                      <a:pPr indent="0" lvl="0" marL="0" rtl="0" algn="ctr">
                        <a:lnSpc>
                          <a:spcPct val="115000"/>
                        </a:lnSpc>
                        <a:spcBef>
                          <a:spcPts val="1200"/>
                        </a:spcBef>
                        <a:spcAft>
                          <a:spcPts val="0"/>
                        </a:spcAft>
                        <a:buNone/>
                      </a:pPr>
                      <a:r>
                        <a:rPr b="1" lang="en" sz="1100">
                          <a:solidFill>
                            <a:srgbClr val="FFFFFF"/>
                          </a:solidFill>
                        </a:rPr>
                        <a:t>10</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81</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81</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sz="1200">
                          <a:solidFill>
                            <a:srgbClr val="FFFFFF"/>
                          </a:solidFill>
                        </a:rPr>
                        <a:t>123</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119</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1950">
                <a:tc>
                  <a:txBody>
                    <a:bodyPr/>
                    <a:lstStyle/>
                    <a:p>
                      <a:pPr indent="0" lvl="0" marL="0" rtl="0" algn="ctr">
                        <a:lnSpc>
                          <a:spcPct val="115000"/>
                        </a:lnSpc>
                        <a:spcBef>
                          <a:spcPts val="1200"/>
                        </a:spcBef>
                        <a:spcAft>
                          <a:spcPts val="0"/>
                        </a:spcAft>
                        <a:buNone/>
                      </a:pPr>
                      <a:r>
                        <a:rPr b="1" lang="en" sz="1100">
                          <a:solidFill>
                            <a:srgbClr val="FFFFFF"/>
                          </a:solidFill>
                        </a:rPr>
                        <a:t>11</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79</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78</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sz="1200">
                          <a:solidFill>
                            <a:srgbClr val="FFFFFF"/>
                          </a:solidFill>
                        </a:rPr>
                        <a:t>75</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74</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1950">
                <a:tc>
                  <a:txBody>
                    <a:bodyPr/>
                    <a:lstStyle/>
                    <a:p>
                      <a:pPr indent="0" lvl="0" marL="0" rtl="0" algn="ctr">
                        <a:lnSpc>
                          <a:spcPct val="115000"/>
                        </a:lnSpc>
                        <a:spcBef>
                          <a:spcPts val="1200"/>
                        </a:spcBef>
                        <a:spcAft>
                          <a:spcPts val="0"/>
                        </a:spcAft>
                        <a:buNone/>
                      </a:pPr>
                      <a:r>
                        <a:rPr b="1" lang="en" sz="1100">
                          <a:solidFill>
                            <a:srgbClr val="FFFFFF"/>
                          </a:solidFill>
                        </a:rPr>
                        <a:t>12</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81</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FFFFFF"/>
                          </a:solidFill>
                        </a:rPr>
                        <a:t>81</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sz="1200">
                          <a:solidFill>
                            <a:srgbClr val="FFFFFF"/>
                          </a:solidFill>
                        </a:rPr>
                        <a:t>81</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80</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70375">
                <a:tc>
                  <a:txBody>
                    <a:bodyPr/>
                    <a:lstStyle/>
                    <a:p>
                      <a:pPr indent="0" lvl="0" marL="0" rtl="0" algn="ctr">
                        <a:lnSpc>
                          <a:spcPct val="115000"/>
                        </a:lnSpc>
                        <a:spcBef>
                          <a:spcPts val="1200"/>
                        </a:spcBef>
                        <a:spcAft>
                          <a:spcPts val="0"/>
                        </a:spcAft>
                        <a:buNone/>
                      </a:pPr>
                      <a:r>
                        <a:rPr b="1" lang="en"/>
                        <a:t>Total</a:t>
                      </a:r>
                      <a:endParaRPr b="1"/>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CCCCC"/>
                    </a:solidFill>
                  </a:tcPr>
                </a:tc>
                <a:tc>
                  <a:txBody>
                    <a:bodyPr/>
                    <a:lstStyle/>
                    <a:p>
                      <a:pPr indent="0" lvl="0" marL="0" rtl="0" algn="ctr">
                        <a:lnSpc>
                          <a:spcPct val="115000"/>
                        </a:lnSpc>
                        <a:spcBef>
                          <a:spcPts val="1200"/>
                        </a:spcBef>
                        <a:spcAft>
                          <a:spcPts val="0"/>
                        </a:spcAft>
                        <a:buNone/>
                      </a:pPr>
                      <a:r>
                        <a:rPr b="1" lang="en"/>
                        <a:t>389</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lnSpc>
                          <a:spcPct val="115000"/>
                        </a:lnSpc>
                        <a:spcBef>
                          <a:spcPts val="1200"/>
                        </a:spcBef>
                        <a:spcAft>
                          <a:spcPts val="0"/>
                        </a:spcAft>
                        <a:buNone/>
                      </a:pPr>
                      <a:r>
                        <a:rPr b="1" lang="en"/>
                        <a:t>384</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lnSpc>
                          <a:spcPct val="115000"/>
                        </a:lnSpc>
                        <a:spcBef>
                          <a:spcPts val="1200"/>
                        </a:spcBef>
                        <a:spcAft>
                          <a:spcPts val="0"/>
                        </a:spcAft>
                        <a:buNone/>
                      </a:pPr>
                      <a:r>
                        <a:rPr b="1" lang="en"/>
                        <a:t> </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a:t>380</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a:t>376</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r>
            </a:tbl>
          </a:graphicData>
        </a:graphic>
      </p:graphicFrame>
      <p:sp>
        <p:nvSpPr>
          <p:cNvPr id="71" name="Google Shape;71;p14"/>
          <p:cNvSpPr txBox="1"/>
          <p:nvPr/>
        </p:nvSpPr>
        <p:spPr>
          <a:xfrm>
            <a:off x="4221275" y="1058625"/>
            <a:ext cx="4655700" cy="27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oboto"/>
                <a:ea typeface="Roboto"/>
                <a:cs typeface="Roboto"/>
                <a:sym typeface="Roboto"/>
              </a:rPr>
              <a:t>This month’s data shows the comparison between last year’s enrollment and the current year during the same months. Last year’s enrollment for the month of January was 389.  This year’s enrollment for January is 380, a loss of nine (9) enrollees for the month of January 2023.  Last year’s enrollment for the month of February was 384.  This year’s enrollment for February is 376, a loss of eight (8) enrollees for the month of February 2023.  </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b="1">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700"/>
              <a:t>International Baccalaureate</a:t>
            </a:r>
            <a:endParaRPr sz="2700"/>
          </a:p>
        </p:txBody>
      </p:sp>
      <p:sp>
        <p:nvSpPr>
          <p:cNvPr id="77" name="Google Shape;77;p15"/>
          <p:cNvSpPr txBox="1"/>
          <p:nvPr/>
        </p:nvSpPr>
        <p:spPr>
          <a:xfrm>
            <a:off x="609350" y="1451325"/>
            <a:ext cx="7830000" cy="33555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Clr>
                <a:schemeClr val="dk1"/>
              </a:buClr>
              <a:buSzPts val="2500"/>
              <a:buFont typeface="Roboto"/>
              <a:buChar char="●"/>
            </a:pPr>
            <a:r>
              <a:rPr lang="en" sz="2500">
                <a:solidFill>
                  <a:schemeClr val="dk1"/>
                </a:solidFill>
                <a:latin typeface="Roboto"/>
                <a:ea typeface="Roboto"/>
                <a:cs typeface="Roboto"/>
                <a:sym typeface="Roboto"/>
              </a:rPr>
              <a:t>Middle Years Programme (MYP) Candidacy Status Granted</a:t>
            </a:r>
            <a:endParaRPr sz="2500">
              <a:solidFill>
                <a:schemeClr val="dk1"/>
              </a:solidFill>
              <a:latin typeface="Roboto"/>
              <a:ea typeface="Roboto"/>
              <a:cs typeface="Roboto"/>
              <a:sym typeface="Roboto"/>
            </a:endParaRPr>
          </a:p>
          <a:p>
            <a:pPr indent="-387350" lvl="0" marL="457200" rtl="0" algn="l">
              <a:spcBef>
                <a:spcPts val="0"/>
              </a:spcBef>
              <a:spcAft>
                <a:spcPts val="0"/>
              </a:spcAft>
              <a:buClr>
                <a:schemeClr val="dk1"/>
              </a:buClr>
              <a:buSzPts val="2500"/>
              <a:buFont typeface="Roboto"/>
              <a:buChar char="●"/>
            </a:pPr>
            <a:r>
              <a:rPr lang="en" sz="2500">
                <a:solidFill>
                  <a:schemeClr val="dk1"/>
                </a:solidFill>
                <a:latin typeface="Roboto"/>
                <a:ea typeface="Roboto"/>
                <a:cs typeface="Roboto"/>
                <a:sym typeface="Roboto"/>
              </a:rPr>
              <a:t>Diploma Programme (DP) 5 year evaluation Self-Study and Programme Development Plan Submitted</a:t>
            </a:r>
            <a:endParaRPr sz="2500">
              <a:solidFill>
                <a:schemeClr val="dk1"/>
              </a:solidFill>
              <a:latin typeface="Roboto"/>
              <a:ea typeface="Roboto"/>
              <a:cs typeface="Roboto"/>
              <a:sym typeface="Roboto"/>
            </a:endParaRPr>
          </a:p>
          <a:p>
            <a:pPr indent="-400050" lvl="0" marL="457200" rtl="0" algn="l">
              <a:spcBef>
                <a:spcPts val="0"/>
              </a:spcBef>
              <a:spcAft>
                <a:spcPts val="0"/>
              </a:spcAft>
              <a:buClr>
                <a:schemeClr val="dk1"/>
              </a:buClr>
              <a:buSzPts val="2700"/>
              <a:buFont typeface="Roboto"/>
              <a:buChar char="●"/>
            </a:pPr>
            <a:r>
              <a:rPr lang="en" sz="2700">
                <a:solidFill>
                  <a:schemeClr val="dk1"/>
                </a:solidFill>
                <a:latin typeface="Roboto"/>
                <a:ea typeface="Roboto"/>
                <a:cs typeface="Roboto"/>
                <a:sym typeface="Roboto"/>
              </a:rPr>
              <a:t>Preparation for M23 examination session in full swing with Extended Essay, TOK Essay and HL essay due March 15th for seniors</a:t>
            </a:r>
            <a:endParaRPr sz="27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87900" y="2473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ESL- Month to Month Comparison	</a:t>
            </a:r>
            <a:endParaRPr/>
          </a:p>
        </p:txBody>
      </p:sp>
      <p:sp>
        <p:nvSpPr>
          <p:cNvPr id="83" name="Google Shape;83;p16"/>
          <p:cNvSpPr txBox="1"/>
          <p:nvPr>
            <p:ph idx="1" type="body"/>
          </p:nvPr>
        </p:nvSpPr>
        <p:spPr>
          <a:xfrm>
            <a:off x="387900" y="1338550"/>
            <a:ext cx="1892700" cy="3652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Numbers have been very steady throughout the month of February.</a:t>
            </a:r>
            <a:endParaRPr/>
          </a:p>
          <a:p>
            <a:pPr indent="0" lvl="0" marL="0" rtl="0" algn="l">
              <a:spcBef>
                <a:spcPts val="1200"/>
              </a:spcBef>
              <a:spcAft>
                <a:spcPts val="0"/>
              </a:spcAft>
              <a:buNone/>
            </a:pPr>
            <a:r>
              <a:rPr lang="en"/>
              <a:t>9th- one student dropped due to 15 consecutive absences, one new arriver</a:t>
            </a:r>
            <a:endParaRPr/>
          </a:p>
          <a:p>
            <a:pPr indent="0" lvl="0" marL="0" rtl="0" algn="l">
              <a:spcBef>
                <a:spcPts val="1200"/>
              </a:spcBef>
              <a:spcAft>
                <a:spcPts val="1200"/>
              </a:spcAft>
              <a:buNone/>
            </a:pPr>
            <a:r>
              <a:rPr lang="en"/>
              <a:t>That’s it!</a:t>
            </a:r>
            <a:endParaRPr/>
          </a:p>
        </p:txBody>
      </p:sp>
      <p:pic>
        <p:nvPicPr>
          <p:cNvPr id="84" name="Google Shape;84;p16" title="Chart"/>
          <p:cNvPicPr preferRelativeResize="0"/>
          <p:nvPr/>
        </p:nvPicPr>
        <p:blipFill>
          <a:blip r:embed="rId3">
            <a:alphaModFix/>
          </a:blip>
          <a:stretch>
            <a:fillRect/>
          </a:stretch>
        </p:blipFill>
        <p:spPr>
          <a:xfrm>
            <a:off x="2433000" y="933425"/>
            <a:ext cx="6562257" cy="4057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ESL- Year to Year Comparison</a:t>
            </a:r>
            <a:endParaRPr/>
          </a:p>
          <a:p>
            <a:pPr indent="0" lvl="0" marL="0" rtl="0" algn="l">
              <a:spcBef>
                <a:spcPts val="0"/>
              </a:spcBef>
              <a:spcAft>
                <a:spcPts val="0"/>
              </a:spcAft>
              <a:buNone/>
            </a:pPr>
            <a:r>
              <a:t/>
            </a:r>
            <a:endParaRPr/>
          </a:p>
        </p:txBody>
      </p:sp>
      <p:sp>
        <p:nvSpPr>
          <p:cNvPr id="90" name="Google Shape;90;p17"/>
          <p:cNvSpPr txBox="1"/>
          <p:nvPr>
            <p:ph idx="1" type="body"/>
          </p:nvPr>
        </p:nvSpPr>
        <p:spPr>
          <a:xfrm>
            <a:off x="148725" y="1087275"/>
            <a:ext cx="2379600" cy="39276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1200"/>
              </a:spcAft>
              <a:buNone/>
            </a:pPr>
            <a:r>
              <a:rPr lang="en"/>
              <a:t>Our 9th and 10th grade cohorts remain large, but steady. The goal will be to retain these students to graduation. Our 10th and 11th grade cohorts remain small, but also steady. Several students have dropped from these cohorts since 9th grade, which increases the importance of improving our 9th and 10th grade EL retention to graduation. </a:t>
            </a:r>
            <a:endParaRPr/>
          </a:p>
        </p:txBody>
      </p:sp>
      <p:pic>
        <p:nvPicPr>
          <p:cNvPr id="91" name="Google Shape;91;p17" title="Chart"/>
          <p:cNvPicPr preferRelativeResize="0"/>
          <p:nvPr/>
        </p:nvPicPr>
        <p:blipFill>
          <a:blip r:embed="rId3">
            <a:alphaModFix/>
          </a:blip>
          <a:stretch>
            <a:fillRect/>
          </a:stretch>
        </p:blipFill>
        <p:spPr>
          <a:xfrm>
            <a:off x="2664725" y="1087174"/>
            <a:ext cx="6351675" cy="3927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Special Education</a:t>
            </a:r>
            <a:endParaRPr/>
          </a:p>
        </p:txBody>
      </p:sp>
      <p:sp>
        <p:nvSpPr>
          <p:cNvPr id="97" name="Google Shape;97;p18"/>
          <p:cNvSpPr txBox="1"/>
          <p:nvPr/>
        </p:nvSpPr>
        <p:spPr>
          <a:xfrm>
            <a:off x="387900" y="4100225"/>
            <a:ext cx="870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For the month of February we closed jurisdiction for one student who </a:t>
            </a:r>
            <a:r>
              <a:rPr lang="en">
                <a:solidFill>
                  <a:schemeClr val="dk1"/>
                </a:solidFill>
                <a:latin typeface="Lato"/>
                <a:ea typeface="Lato"/>
                <a:cs typeface="Lato"/>
                <a:sym typeface="Lato"/>
              </a:rPr>
              <a:t>transferred</a:t>
            </a:r>
            <a:r>
              <a:rPr lang="en">
                <a:solidFill>
                  <a:schemeClr val="dk1"/>
                </a:solidFill>
                <a:latin typeface="Lato"/>
                <a:ea typeface="Lato"/>
                <a:cs typeface="Lato"/>
                <a:sym typeface="Lato"/>
              </a:rPr>
              <a:t> to another school, services were also closed, leaving us at 22 IEP students.</a:t>
            </a:r>
            <a:endParaRPr>
              <a:solidFill>
                <a:schemeClr val="dk1"/>
              </a:solidFill>
              <a:latin typeface="Lato"/>
              <a:ea typeface="Lato"/>
              <a:cs typeface="Lato"/>
              <a:sym typeface="Lato"/>
            </a:endParaRPr>
          </a:p>
        </p:txBody>
      </p:sp>
      <p:pic>
        <p:nvPicPr>
          <p:cNvPr id="98" name="Google Shape;98;p18" title="Chart"/>
          <p:cNvPicPr preferRelativeResize="0"/>
          <p:nvPr/>
        </p:nvPicPr>
        <p:blipFill>
          <a:blip r:embed="rId3">
            <a:alphaModFix/>
          </a:blip>
          <a:stretch>
            <a:fillRect/>
          </a:stretch>
        </p:blipFill>
        <p:spPr>
          <a:xfrm>
            <a:off x="387900" y="1413475"/>
            <a:ext cx="4299406" cy="2651300"/>
          </a:xfrm>
          <a:prstGeom prst="rect">
            <a:avLst/>
          </a:prstGeom>
          <a:noFill/>
          <a:ln>
            <a:noFill/>
          </a:ln>
        </p:spPr>
      </p:pic>
      <p:pic>
        <p:nvPicPr>
          <p:cNvPr id="99" name="Google Shape;99;p18" title="Chart"/>
          <p:cNvPicPr preferRelativeResize="0"/>
          <p:nvPr/>
        </p:nvPicPr>
        <p:blipFill>
          <a:blip r:embed="rId4">
            <a:alphaModFix/>
          </a:blip>
          <a:stretch>
            <a:fillRect/>
          </a:stretch>
        </p:blipFill>
        <p:spPr>
          <a:xfrm>
            <a:off x="4839806" y="1535175"/>
            <a:ext cx="4151895" cy="25650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87900" y="67150"/>
            <a:ext cx="8368200" cy="714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b="1" sz="2600">
              <a:solidFill>
                <a:srgbClr val="1A1A1A"/>
              </a:solidFill>
              <a:latin typeface="Raleway"/>
              <a:ea typeface="Raleway"/>
              <a:cs typeface="Raleway"/>
              <a:sym typeface="Raleway"/>
            </a:endParaRPr>
          </a:p>
          <a:p>
            <a:pPr indent="0" lvl="0" marL="0" rtl="0" algn="l">
              <a:spcBef>
                <a:spcPts val="0"/>
              </a:spcBef>
              <a:spcAft>
                <a:spcPts val="0"/>
              </a:spcAft>
              <a:buNone/>
            </a:pPr>
            <a:r>
              <a:rPr lang="en"/>
              <a:t>Staff Development</a:t>
            </a:r>
            <a:endParaRPr/>
          </a:p>
        </p:txBody>
      </p:sp>
      <p:sp>
        <p:nvSpPr>
          <p:cNvPr id="105" name="Google Shape;105;p19"/>
          <p:cNvSpPr txBox="1"/>
          <p:nvPr/>
        </p:nvSpPr>
        <p:spPr>
          <a:xfrm>
            <a:off x="1579225" y="4939650"/>
            <a:ext cx="73380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06" name="Google Shape;106;p19"/>
          <p:cNvSpPr txBox="1"/>
          <p:nvPr/>
        </p:nvSpPr>
        <p:spPr>
          <a:xfrm>
            <a:off x="910520" y="2398868"/>
            <a:ext cx="73380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07" name="Google Shape;107;p19"/>
          <p:cNvPicPr preferRelativeResize="0"/>
          <p:nvPr/>
        </p:nvPicPr>
        <p:blipFill>
          <a:blip r:embed="rId3">
            <a:alphaModFix/>
          </a:blip>
          <a:stretch>
            <a:fillRect/>
          </a:stretch>
        </p:blipFill>
        <p:spPr>
          <a:xfrm>
            <a:off x="258000" y="1050500"/>
            <a:ext cx="4243217" cy="2780775"/>
          </a:xfrm>
          <a:prstGeom prst="rect">
            <a:avLst/>
          </a:prstGeom>
          <a:noFill/>
          <a:ln>
            <a:noFill/>
          </a:ln>
        </p:spPr>
      </p:pic>
      <p:pic>
        <p:nvPicPr>
          <p:cNvPr id="108" name="Google Shape;108;p19"/>
          <p:cNvPicPr preferRelativeResize="0"/>
          <p:nvPr/>
        </p:nvPicPr>
        <p:blipFill>
          <a:blip r:embed="rId4">
            <a:alphaModFix/>
          </a:blip>
          <a:stretch>
            <a:fillRect/>
          </a:stretch>
        </p:blipFill>
        <p:spPr>
          <a:xfrm>
            <a:off x="4736600" y="1050499"/>
            <a:ext cx="4215275" cy="2780775"/>
          </a:xfrm>
          <a:prstGeom prst="rect">
            <a:avLst/>
          </a:prstGeom>
          <a:noFill/>
          <a:ln>
            <a:noFill/>
          </a:ln>
        </p:spPr>
      </p:pic>
      <p:sp>
        <p:nvSpPr>
          <p:cNvPr id="109" name="Google Shape;109;p19"/>
          <p:cNvSpPr txBox="1"/>
          <p:nvPr/>
        </p:nvSpPr>
        <p:spPr>
          <a:xfrm>
            <a:off x="284575" y="3938225"/>
            <a:ext cx="8589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The first round of the formal observation cycle wrapped up in February, accounting for this year’s  increased formal observations and the decrease in classroom observations.  More coaching has been given to support the staff in developing their teacher practice.</a:t>
            </a:r>
            <a:endParaRPr>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Staff Development Month to Month</a:t>
            </a:r>
            <a:endParaRPr/>
          </a:p>
        </p:txBody>
      </p:sp>
      <p:pic>
        <p:nvPicPr>
          <p:cNvPr id="115" name="Google Shape;115;p20"/>
          <p:cNvPicPr preferRelativeResize="0"/>
          <p:nvPr/>
        </p:nvPicPr>
        <p:blipFill>
          <a:blip r:embed="rId3">
            <a:alphaModFix/>
          </a:blip>
          <a:stretch>
            <a:fillRect/>
          </a:stretch>
        </p:blipFill>
        <p:spPr>
          <a:xfrm>
            <a:off x="290925" y="1221475"/>
            <a:ext cx="4191150" cy="2333350"/>
          </a:xfrm>
          <a:prstGeom prst="rect">
            <a:avLst/>
          </a:prstGeom>
          <a:noFill/>
          <a:ln>
            <a:noFill/>
          </a:ln>
        </p:spPr>
      </p:pic>
      <p:pic>
        <p:nvPicPr>
          <p:cNvPr id="116" name="Google Shape;116;p20"/>
          <p:cNvPicPr preferRelativeResize="0"/>
          <p:nvPr/>
        </p:nvPicPr>
        <p:blipFill>
          <a:blip r:embed="rId4">
            <a:alphaModFix/>
          </a:blip>
          <a:stretch>
            <a:fillRect/>
          </a:stretch>
        </p:blipFill>
        <p:spPr>
          <a:xfrm>
            <a:off x="4676000" y="1221475"/>
            <a:ext cx="4191150" cy="2333350"/>
          </a:xfrm>
          <a:prstGeom prst="rect">
            <a:avLst/>
          </a:prstGeom>
          <a:noFill/>
          <a:ln>
            <a:noFill/>
          </a:ln>
        </p:spPr>
      </p:pic>
      <p:sp>
        <p:nvSpPr>
          <p:cNvPr id="117" name="Google Shape;117;p20"/>
          <p:cNvSpPr txBox="1"/>
          <p:nvPr/>
        </p:nvSpPr>
        <p:spPr>
          <a:xfrm>
            <a:off x="230325" y="4572550"/>
            <a:ext cx="852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Roboto"/>
              <a:ea typeface="Roboto"/>
              <a:cs typeface="Roboto"/>
              <a:sym typeface="Roboto"/>
            </a:endParaRPr>
          </a:p>
        </p:txBody>
      </p:sp>
      <p:sp>
        <p:nvSpPr>
          <p:cNvPr id="118" name="Google Shape;118;p20"/>
          <p:cNvSpPr txBox="1"/>
          <p:nvPr/>
        </p:nvSpPr>
        <p:spPr>
          <a:xfrm>
            <a:off x="484975" y="3836375"/>
            <a:ext cx="8265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The month to month comparison shows consistency in the amount of formal observations conducted and the instructional coaching offered to teachers.</a:t>
            </a:r>
            <a:endParaRPr>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44600" y="1535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Remediation</a:t>
            </a:r>
            <a:endParaRPr/>
          </a:p>
        </p:txBody>
      </p:sp>
      <p:sp>
        <p:nvSpPr>
          <p:cNvPr id="124" name="Google Shape;124;p21"/>
          <p:cNvSpPr txBox="1"/>
          <p:nvPr/>
        </p:nvSpPr>
        <p:spPr>
          <a:xfrm>
            <a:off x="174575" y="3351600"/>
            <a:ext cx="88137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There was a </a:t>
            </a:r>
            <a:r>
              <a:rPr lang="en">
                <a:solidFill>
                  <a:schemeClr val="dk1"/>
                </a:solidFill>
                <a:latin typeface="Lato"/>
                <a:ea typeface="Lato"/>
                <a:cs typeface="Lato"/>
                <a:sym typeface="Lato"/>
              </a:rPr>
              <a:t>definite</a:t>
            </a:r>
            <a:r>
              <a:rPr lang="en">
                <a:solidFill>
                  <a:schemeClr val="dk1"/>
                </a:solidFill>
                <a:latin typeface="Lato"/>
                <a:ea typeface="Lato"/>
                <a:cs typeface="Lato"/>
                <a:sym typeface="Lato"/>
              </a:rPr>
              <a:t> increase is students receiving remediation in Biology this year.  The number of  Algebra I and Geometry students have decreased sharply this year.  There are long-term subs in place in both classrooms; affecting the accuracy of identifying students.  The </a:t>
            </a:r>
            <a:r>
              <a:rPr lang="en">
                <a:solidFill>
                  <a:schemeClr val="dk1"/>
                </a:solidFill>
                <a:latin typeface="Lato"/>
                <a:ea typeface="Lato"/>
                <a:cs typeface="Lato"/>
                <a:sym typeface="Lato"/>
              </a:rPr>
              <a:t>lack of support in ELA/SS </a:t>
            </a:r>
            <a:r>
              <a:rPr lang="en">
                <a:solidFill>
                  <a:schemeClr val="dk1"/>
                </a:solidFill>
                <a:latin typeface="Lato"/>
                <a:ea typeface="Lato"/>
                <a:cs typeface="Lato"/>
                <a:sym typeface="Lato"/>
              </a:rPr>
              <a:t>is due to that position remaining vacant.</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0" rtl="0" algn="l">
              <a:spcBef>
                <a:spcPts val="0"/>
              </a:spcBef>
              <a:spcAft>
                <a:spcPts val="0"/>
              </a:spcAft>
              <a:buNone/>
            </a:pPr>
            <a:r>
              <a:rPr lang="en">
                <a:solidFill>
                  <a:schemeClr val="dk1"/>
                </a:solidFill>
                <a:latin typeface="Lato"/>
                <a:ea typeface="Lato"/>
                <a:cs typeface="Lato"/>
                <a:sym typeface="Lato"/>
              </a:rPr>
              <a:t>No significant change was noted in the month to month comparison of January 2023 and February 2023. The Algebra count was reduced by 6.</a:t>
            </a:r>
            <a:endParaRPr>
              <a:solidFill>
                <a:schemeClr val="dk1"/>
              </a:solidFill>
              <a:latin typeface="Lato"/>
              <a:ea typeface="Lato"/>
              <a:cs typeface="Lato"/>
              <a:sym typeface="Lato"/>
            </a:endParaRPr>
          </a:p>
        </p:txBody>
      </p:sp>
      <p:pic>
        <p:nvPicPr>
          <p:cNvPr id="125" name="Google Shape;125;p21"/>
          <p:cNvPicPr preferRelativeResize="0"/>
          <p:nvPr/>
        </p:nvPicPr>
        <p:blipFill>
          <a:blip r:embed="rId3">
            <a:alphaModFix/>
          </a:blip>
          <a:stretch>
            <a:fillRect/>
          </a:stretch>
        </p:blipFill>
        <p:spPr>
          <a:xfrm>
            <a:off x="174575" y="839625"/>
            <a:ext cx="4139099" cy="2413300"/>
          </a:xfrm>
          <a:prstGeom prst="rect">
            <a:avLst/>
          </a:prstGeom>
          <a:noFill/>
          <a:ln>
            <a:noFill/>
          </a:ln>
        </p:spPr>
      </p:pic>
      <p:pic>
        <p:nvPicPr>
          <p:cNvPr id="126" name="Google Shape;126;p21"/>
          <p:cNvPicPr preferRelativeResize="0"/>
          <p:nvPr/>
        </p:nvPicPr>
        <p:blipFill>
          <a:blip r:embed="rId4">
            <a:alphaModFix/>
          </a:blip>
          <a:stretch>
            <a:fillRect/>
          </a:stretch>
        </p:blipFill>
        <p:spPr>
          <a:xfrm>
            <a:off x="4628233" y="839625"/>
            <a:ext cx="4084568" cy="2413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