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Roboto Slab"/>
      <p:regular r:id="rId22"/>
      <p:bold r:id="rId23"/>
    </p:embeddedFont>
    <p:embeddedFont>
      <p:font typeface="Raleway"/>
      <p:regular r:id="rId24"/>
      <p:bold r:id="rId25"/>
      <p:italic r:id="rId26"/>
      <p:boldItalic r:id="rId27"/>
    </p:embeddedFont>
    <p:embeddedFont>
      <p:font typeface="Roboto"/>
      <p:regular r:id="rId28"/>
      <p:bold r:id="rId29"/>
      <p:italic r:id="rId30"/>
      <p:boldItalic r:id="rId31"/>
    </p:embeddedFon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2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3270768-C2EB-4A2D-8A60-95AF6015C3E6}">
  <a:tblStyle styleId="{A3270768-C2EB-4A2D-8A60-95AF6015C3E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25"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Slab-regular.fntdata"/><Relationship Id="rId21" Type="http://schemas.openxmlformats.org/officeDocument/2006/relationships/slide" Target="slides/slide15.xml"/><Relationship Id="rId24" Type="http://schemas.openxmlformats.org/officeDocument/2006/relationships/font" Target="fonts/Raleway-regular.fntdata"/><Relationship Id="rId23" Type="http://schemas.openxmlformats.org/officeDocument/2006/relationships/font" Target="fonts/RobotoSlab-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Roboto-regular.fntdata"/><Relationship Id="rId27" Type="http://schemas.openxmlformats.org/officeDocument/2006/relationships/font" Target="fonts/Raleway-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Lato-bold.fntdata"/><Relationship Id="rId10" Type="http://schemas.openxmlformats.org/officeDocument/2006/relationships/slide" Target="slides/slide4.xml"/><Relationship Id="rId32" Type="http://schemas.openxmlformats.org/officeDocument/2006/relationships/font" Target="fonts/Lato-regular.fntdata"/><Relationship Id="rId13" Type="http://schemas.openxmlformats.org/officeDocument/2006/relationships/slide" Target="slides/slide7.xml"/><Relationship Id="rId35" Type="http://schemas.openxmlformats.org/officeDocument/2006/relationships/font" Target="fonts/Lato-boldItalic.fntdata"/><Relationship Id="rId12" Type="http://schemas.openxmlformats.org/officeDocument/2006/relationships/slide" Target="slides/slide6.xml"/><Relationship Id="rId34" Type="http://schemas.openxmlformats.org/officeDocument/2006/relationships/font" Target="fonts/Lato-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ca1d4262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ca1d4262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ca1d42623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ca1d42623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307d4e932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9307d4e932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35f16ab97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35f16ab97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935f16ab97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935f16ab97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c33d7a43a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c33d7a43a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9307d4e932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9307d4e932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9307d4e932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9307d4e932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fe1b60682a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fe1b60682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ca327875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ca327875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307d4e932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307d4e932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307d4e932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307d4e932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8c67a900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8c67a900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ca1d42623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ca1d42623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13"/>
          <p:cNvSpPr txBox="1"/>
          <p:nvPr>
            <p:ph type="ctrTitle"/>
          </p:nvPr>
        </p:nvSpPr>
        <p:spPr>
          <a:xfrm>
            <a:off x="1527227"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Academics Report</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700"/>
              <a:t>December</a:t>
            </a:r>
            <a:r>
              <a:rPr lang="en" sz="2700"/>
              <a:t> 2022</a:t>
            </a:r>
            <a:endParaRPr sz="2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Culture - Month to Month Comparison for OSS</a:t>
            </a:r>
            <a:endParaRPr/>
          </a:p>
          <a:p>
            <a:pPr indent="0" lvl="0" marL="0" rtl="0" algn="l">
              <a:spcBef>
                <a:spcPts val="0"/>
              </a:spcBef>
              <a:spcAft>
                <a:spcPts val="0"/>
              </a:spcAft>
              <a:buNone/>
            </a:pPr>
            <a:r>
              <a:t/>
            </a:r>
            <a:endParaRPr/>
          </a:p>
        </p:txBody>
      </p:sp>
      <p:sp>
        <p:nvSpPr>
          <p:cNvPr id="133" name="Google Shape;133;p22"/>
          <p:cNvSpPr txBox="1"/>
          <p:nvPr>
            <p:ph idx="1" type="body"/>
          </p:nvPr>
        </p:nvSpPr>
        <p:spPr>
          <a:xfrm>
            <a:off x="235500" y="4040425"/>
            <a:ext cx="8520600" cy="8877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5600"/>
              <a:t>In comparison of November’s report of OSS, there has been about a 20% decrease students participating or instigating a fight, and about a 0% change in Possession of Vape. As well as about a 100% decrease in OSS for Willful Disobedience. However, there has been about a 100% increase in Skipping and almost half the percentage of increase  in other infractions such as leaving off campus without consent</a:t>
            </a:r>
            <a:endParaRPr sz="5600"/>
          </a:p>
          <a:p>
            <a:pPr indent="0" lvl="0" marL="0" rtl="0" algn="l">
              <a:spcBef>
                <a:spcPts val="1200"/>
              </a:spcBef>
              <a:spcAft>
                <a:spcPts val="1200"/>
              </a:spcAft>
              <a:buNone/>
            </a:pPr>
            <a:r>
              <a:t/>
            </a:r>
            <a:endParaRPr/>
          </a:p>
        </p:txBody>
      </p:sp>
      <p:pic>
        <p:nvPicPr>
          <p:cNvPr id="134" name="Google Shape;134;p22" title="Chart"/>
          <p:cNvPicPr preferRelativeResize="0"/>
          <p:nvPr/>
        </p:nvPicPr>
        <p:blipFill>
          <a:blip r:embed="rId3">
            <a:alphaModFix/>
          </a:blip>
          <a:stretch>
            <a:fillRect/>
          </a:stretch>
        </p:blipFill>
        <p:spPr>
          <a:xfrm>
            <a:off x="4635350" y="731225"/>
            <a:ext cx="4508649" cy="2787829"/>
          </a:xfrm>
          <a:prstGeom prst="rect">
            <a:avLst/>
          </a:prstGeom>
          <a:noFill/>
          <a:ln>
            <a:noFill/>
          </a:ln>
        </p:spPr>
      </p:pic>
      <p:pic>
        <p:nvPicPr>
          <p:cNvPr id="135" name="Google Shape;135;p22" title="Points scored"/>
          <p:cNvPicPr preferRelativeResize="0"/>
          <p:nvPr/>
        </p:nvPicPr>
        <p:blipFill>
          <a:blip r:embed="rId4">
            <a:alphaModFix/>
          </a:blip>
          <a:stretch>
            <a:fillRect/>
          </a:stretch>
        </p:blipFill>
        <p:spPr>
          <a:xfrm>
            <a:off x="61975" y="731225"/>
            <a:ext cx="4508649" cy="278782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Culture - Month to Month Comparison for ISS</a:t>
            </a:r>
            <a:endParaRPr/>
          </a:p>
          <a:p>
            <a:pPr indent="0" lvl="0" marL="0" rtl="0" algn="l">
              <a:spcBef>
                <a:spcPts val="0"/>
              </a:spcBef>
              <a:spcAft>
                <a:spcPts val="0"/>
              </a:spcAft>
              <a:buNone/>
            </a:pPr>
            <a:r>
              <a:t/>
            </a:r>
            <a:endParaRPr/>
          </a:p>
        </p:txBody>
      </p:sp>
      <p:sp>
        <p:nvSpPr>
          <p:cNvPr id="141" name="Google Shape;141;p23"/>
          <p:cNvSpPr txBox="1"/>
          <p:nvPr>
            <p:ph idx="1" type="body"/>
          </p:nvPr>
        </p:nvSpPr>
        <p:spPr>
          <a:xfrm>
            <a:off x="474650" y="3705801"/>
            <a:ext cx="8368200" cy="862800"/>
          </a:xfrm>
          <a:prstGeom prst="rect">
            <a:avLst/>
          </a:prstGeom>
        </p:spPr>
        <p:txBody>
          <a:bodyPr anchorCtr="0" anchor="t" bIns="91425" lIns="91425" spcFirstLastPara="1" rIns="91425" wrap="square" tIns="91425">
            <a:normAutofit fontScale="25000" lnSpcReduction="10000"/>
          </a:bodyPr>
          <a:lstStyle/>
          <a:p>
            <a:pPr indent="0" lvl="0" marL="0" rtl="0" algn="l">
              <a:spcBef>
                <a:spcPts val="0"/>
              </a:spcBef>
              <a:spcAft>
                <a:spcPts val="1200"/>
              </a:spcAft>
              <a:buNone/>
            </a:pPr>
            <a:r>
              <a:rPr lang="en" sz="5600"/>
              <a:t>In comparison of November’s report of ISS, there has been an overall 100% decrease in students receiving ISS for the infractions presented in this bar graph. There was no ISS for the month of December due to the restorative practices that were used with students. </a:t>
            </a:r>
            <a:endParaRPr/>
          </a:p>
        </p:txBody>
      </p:sp>
      <p:pic>
        <p:nvPicPr>
          <p:cNvPr id="142" name="Google Shape;142;p23" title="Chart"/>
          <p:cNvPicPr preferRelativeResize="0"/>
          <p:nvPr/>
        </p:nvPicPr>
        <p:blipFill>
          <a:blip r:embed="rId3">
            <a:alphaModFix/>
          </a:blip>
          <a:stretch>
            <a:fillRect/>
          </a:stretch>
        </p:blipFill>
        <p:spPr>
          <a:xfrm>
            <a:off x="4424625" y="750940"/>
            <a:ext cx="4148124" cy="2564936"/>
          </a:xfrm>
          <a:prstGeom prst="rect">
            <a:avLst/>
          </a:prstGeom>
          <a:noFill/>
          <a:ln>
            <a:noFill/>
          </a:ln>
        </p:spPr>
      </p:pic>
      <p:pic>
        <p:nvPicPr>
          <p:cNvPr id="143" name="Google Shape;143;p23" title="Chart"/>
          <p:cNvPicPr preferRelativeResize="0"/>
          <p:nvPr/>
        </p:nvPicPr>
        <p:blipFill>
          <a:blip r:embed="rId4">
            <a:alphaModFix/>
          </a:blip>
          <a:stretch>
            <a:fillRect/>
          </a:stretch>
        </p:blipFill>
        <p:spPr>
          <a:xfrm>
            <a:off x="78200" y="750950"/>
            <a:ext cx="4148124" cy="2564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Social Work</a:t>
            </a:r>
            <a:endParaRPr/>
          </a:p>
        </p:txBody>
      </p:sp>
      <p:sp>
        <p:nvSpPr>
          <p:cNvPr id="149" name="Google Shape;149;p24"/>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t/>
            </a:r>
            <a:endParaRPr/>
          </a:p>
        </p:txBody>
      </p:sp>
      <p:sp>
        <p:nvSpPr>
          <p:cNvPr id="150" name="Google Shape;150;p24"/>
          <p:cNvSpPr txBox="1"/>
          <p:nvPr>
            <p:ph idx="2" type="body"/>
          </p:nvPr>
        </p:nvSpPr>
        <p:spPr>
          <a:xfrm>
            <a:off x="5957250" y="458025"/>
            <a:ext cx="2799000" cy="4485900"/>
          </a:xfrm>
          <a:prstGeom prst="rect">
            <a:avLst/>
          </a:prstGeom>
        </p:spPr>
        <p:txBody>
          <a:bodyPr anchorCtr="0" anchor="t" bIns="91425" lIns="91425" spcFirstLastPara="1" rIns="91425" wrap="square" tIns="91425">
            <a:normAutofit lnSpcReduction="10000"/>
          </a:bodyPr>
          <a:lstStyle/>
          <a:p>
            <a:pPr indent="-317500" lvl="0" marL="457200" rtl="0" algn="l">
              <a:spcBef>
                <a:spcPts val="0"/>
              </a:spcBef>
              <a:spcAft>
                <a:spcPts val="0"/>
              </a:spcAft>
              <a:buSzPts val="1400"/>
              <a:buChar char="❖"/>
            </a:pPr>
            <a:r>
              <a:rPr lang="en"/>
              <a:t>Overall visits were the lowest this month as a result of the Christmas break. </a:t>
            </a:r>
            <a:endParaRPr/>
          </a:p>
          <a:p>
            <a:pPr indent="-317500" lvl="0" marL="457200" rtl="0" algn="l">
              <a:spcBef>
                <a:spcPts val="0"/>
              </a:spcBef>
              <a:spcAft>
                <a:spcPts val="0"/>
              </a:spcAft>
              <a:buSzPts val="1400"/>
              <a:buChar char="❖"/>
            </a:pPr>
            <a:r>
              <a:rPr lang="en"/>
              <a:t>Mental health visits were slightly greater than 50% this month. </a:t>
            </a:r>
            <a:endParaRPr/>
          </a:p>
          <a:p>
            <a:pPr indent="-317500" lvl="0" marL="457200" rtl="0" algn="l">
              <a:spcBef>
                <a:spcPts val="0"/>
              </a:spcBef>
              <a:spcAft>
                <a:spcPts val="0"/>
              </a:spcAft>
              <a:buSzPts val="1400"/>
              <a:buChar char="❖"/>
            </a:pPr>
            <a:r>
              <a:rPr lang="en"/>
              <a:t>Truancy numbers are not valid as a result of not being able to access a report that accurately count absences specific to days rather than periods. </a:t>
            </a:r>
            <a:endParaRPr/>
          </a:p>
          <a:p>
            <a:pPr indent="-317500" lvl="0" marL="457200" rtl="0" algn="l">
              <a:spcBef>
                <a:spcPts val="0"/>
              </a:spcBef>
              <a:spcAft>
                <a:spcPts val="0"/>
              </a:spcAft>
              <a:buSzPts val="1400"/>
              <a:buChar char="❖"/>
            </a:pPr>
            <a:r>
              <a:rPr lang="en"/>
              <a:t>Home visits are not being conducted in effort to minimize the absence of social services on the campus.</a:t>
            </a:r>
            <a:endParaRPr/>
          </a:p>
        </p:txBody>
      </p:sp>
      <p:pic>
        <p:nvPicPr>
          <p:cNvPr id="151" name="Google Shape;151;p24"/>
          <p:cNvPicPr preferRelativeResize="0"/>
          <p:nvPr/>
        </p:nvPicPr>
        <p:blipFill rotWithShape="1">
          <a:blip r:embed="rId3">
            <a:alphaModFix/>
          </a:blip>
          <a:srcRect b="0" l="0" r="0" t="4543"/>
          <a:stretch/>
        </p:blipFill>
        <p:spPr>
          <a:xfrm>
            <a:off x="387900" y="1489825"/>
            <a:ext cx="5216199" cy="3223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79350" y="4827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Counseling -Dual Enrollment</a:t>
            </a:r>
            <a:endParaRPr/>
          </a:p>
        </p:txBody>
      </p:sp>
      <p:sp>
        <p:nvSpPr>
          <p:cNvPr id="157" name="Google Shape;157;p25"/>
          <p:cNvSpPr txBox="1"/>
          <p:nvPr>
            <p:ph idx="1" type="body"/>
          </p:nvPr>
        </p:nvSpPr>
        <p:spPr>
          <a:xfrm>
            <a:off x="184500" y="837325"/>
            <a:ext cx="8727000" cy="4186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300"/>
              <a:t>The course offerings for  Spring 2023 semester for dual enrollment are listed:</a:t>
            </a:r>
            <a:endParaRPr sz="2300"/>
          </a:p>
          <a:p>
            <a:pPr indent="-374650" lvl="0" marL="457200" rtl="0" algn="l">
              <a:spcBef>
                <a:spcPts val="1200"/>
              </a:spcBef>
              <a:spcAft>
                <a:spcPts val="0"/>
              </a:spcAft>
              <a:buSzPts val="2300"/>
              <a:buChar char="➔"/>
            </a:pPr>
            <a:r>
              <a:rPr lang="en" sz="2300"/>
              <a:t>College Success Skills</a:t>
            </a:r>
            <a:endParaRPr sz="2300"/>
          </a:p>
          <a:p>
            <a:pPr indent="-374650" lvl="0" marL="457200" rtl="0" algn="l">
              <a:spcBef>
                <a:spcPts val="0"/>
              </a:spcBef>
              <a:spcAft>
                <a:spcPts val="0"/>
              </a:spcAft>
              <a:buSzPts val="2300"/>
              <a:buChar char="➔"/>
            </a:pPr>
            <a:r>
              <a:rPr lang="en" sz="2300"/>
              <a:t>Calculus</a:t>
            </a:r>
            <a:endParaRPr sz="2300"/>
          </a:p>
          <a:p>
            <a:pPr indent="-374650" lvl="0" marL="457200" rtl="0" algn="l">
              <a:spcBef>
                <a:spcPts val="0"/>
              </a:spcBef>
              <a:spcAft>
                <a:spcPts val="0"/>
              </a:spcAft>
              <a:buSzPts val="2300"/>
              <a:buChar char="➔"/>
            </a:pPr>
            <a:r>
              <a:rPr lang="en" sz="2300"/>
              <a:t>Elementary Statistics</a:t>
            </a:r>
            <a:endParaRPr sz="2300"/>
          </a:p>
          <a:p>
            <a:pPr indent="-374650" lvl="0" marL="457200" rtl="0" algn="l">
              <a:spcBef>
                <a:spcPts val="0"/>
              </a:spcBef>
              <a:spcAft>
                <a:spcPts val="0"/>
              </a:spcAft>
              <a:buSzPts val="2300"/>
              <a:buChar char="➔"/>
            </a:pPr>
            <a:r>
              <a:rPr lang="en" sz="2300"/>
              <a:t>Criminal Justice</a:t>
            </a:r>
            <a:endParaRPr sz="2300"/>
          </a:p>
          <a:p>
            <a:pPr indent="-374650" lvl="0" marL="457200" rtl="0" algn="l">
              <a:spcBef>
                <a:spcPts val="0"/>
              </a:spcBef>
              <a:spcAft>
                <a:spcPts val="0"/>
              </a:spcAft>
              <a:buSzPts val="2300"/>
              <a:buChar char="➔"/>
            </a:pPr>
            <a:r>
              <a:rPr lang="en" sz="2300"/>
              <a:t>College Algebra </a:t>
            </a:r>
            <a:endParaRPr sz="2300"/>
          </a:p>
          <a:p>
            <a:pPr indent="0" lvl="0" marL="0" rtl="0" algn="l">
              <a:spcBef>
                <a:spcPts val="1200"/>
              </a:spcBef>
              <a:spcAft>
                <a:spcPts val="1200"/>
              </a:spcAft>
              <a:buNone/>
            </a:pPr>
            <a:r>
              <a:rPr lang="en" sz="2300"/>
              <a:t>Students who meet the admissions requirement to enroll in college courses will complete an online application and parental consent form.</a:t>
            </a:r>
            <a:endParaRPr sz="2300"/>
          </a:p>
        </p:txBody>
      </p:sp>
      <p:pic>
        <p:nvPicPr>
          <p:cNvPr id="158" name="Google Shape;158;p25"/>
          <p:cNvPicPr preferRelativeResize="0"/>
          <p:nvPr/>
        </p:nvPicPr>
        <p:blipFill>
          <a:blip r:embed="rId3">
            <a:alphaModFix/>
          </a:blip>
          <a:stretch>
            <a:fillRect/>
          </a:stretch>
        </p:blipFill>
        <p:spPr>
          <a:xfrm>
            <a:off x="6429363" y="1567538"/>
            <a:ext cx="2714625" cy="1171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txBox="1"/>
          <p:nvPr>
            <p:ph type="title"/>
          </p:nvPr>
        </p:nvSpPr>
        <p:spPr>
          <a:xfrm>
            <a:off x="387900" y="0"/>
            <a:ext cx="8368200" cy="67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Counseling- Assessment </a:t>
            </a:r>
            <a:endParaRPr/>
          </a:p>
        </p:txBody>
      </p:sp>
      <p:sp>
        <p:nvSpPr>
          <p:cNvPr id="164" name="Google Shape;164;p2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t/>
            </a:r>
            <a:endParaRPr/>
          </a:p>
        </p:txBody>
      </p:sp>
      <p:pic>
        <p:nvPicPr>
          <p:cNvPr id="165" name="Google Shape;165;p26"/>
          <p:cNvPicPr preferRelativeResize="0"/>
          <p:nvPr/>
        </p:nvPicPr>
        <p:blipFill>
          <a:blip r:embed="rId3">
            <a:alphaModFix/>
          </a:blip>
          <a:stretch>
            <a:fillRect/>
          </a:stretch>
        </p:blipFill>
        <p:spPr>
          <a:xfrm>
            <a:off x="80575" y="617750"/>
            <a:ext cx="9063425" cy="44638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387900" y="0"/>
            <a:ext cx="8368200" cy="67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Counseling- Assessment </a:t>
            </a:r>
            <a:endParaRPr/>
          </a:p>
        </p:txBody>
      </p:sp>
      <p:sp>
        <p:nvSpPr>
          <p:cNvPr id="171" name="Google Shape;171;p2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sz="2100"/>
              <a:t>The Fall LEAP 2025 Testing window was a great success.  The pie chart is reflective of the percentage of testers who </a:t>
            </a:r>
            <a:r>
              <a:rPr lang="en" sz="2100"/>
              <a:t>participated</a:t>
            </a:r>
            <a:r>
              <a:rPr lang="en" sz="2100"/>
              <a:t> in Fall 2022 test sessions.  Seniors </a:t>
            </a:r>
            <a:r>
              <a:rPr lang="en" sz="2100"/>
              <a:t>commitment</a:t>
            </a:r>
            <a:r>
              <a:rPr lang="en" sz="2100"/>
              <a:t> to complete the LEAP </a:t>
            </a:r>
            <a:r>
              <a:rPr lang="en" sz="2100"/>
              <a:t>assessment</a:t>
            </a:r>
            <a:r>
              <a:rPr lang="en" sz="2100"/>
              <a:t> complimented one of the </a:t>
            </a:r>
            <a:r>
              <a:rPr lang="en" sz="2100"/>
              <a:t>eligibility</a:t>
            </a:r>
            <a:r>
              <a:rPr lang="en" sz="2100"/>
              <a:t> requirements for graduation. </a:t>
            </a:r>
            <a:endParaRPr sz="2100"/>
          </a:p>
          <a:p>
            <a:pPr indent="-361950" lvl="0" marL="457200" rtl="0" algn="l">
              <a:spcBef>
                <a:spcPts val="0"/>
              </a:spcBef>
              <a:spcAft>
                <a:spcPts val="0"/>
              </a:spcAft>
              <a:buSzPts val="2100"/>
              <a:buChar char="●"/>
            </a:pPr>
            <a:r>
              <a:rPr lang="en" sz="2100"/>
              <a:t>The percentage rate for seniors passing one or more components of the LEAP Assessments was 50&gt; percent.</a:t>
            </a:r>
            <a:endParaRPr sz="2100"/>
          </a:p>
          <a:p>
            <a:pPr indent="0" lvl="0" marL="0" rtl="0" algn="l">
              <a:spcBef>
                <a:spcPts val="1200"/>
              </a:spcBef>
              <a:spcAft>
                <a:spcPts val="1200"/>
              </a:spcAft>
              <a:buNone/>
            </a:pPr>
            <a:r>
              <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508775" y="3725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IHSNO Enrollment</a:t>
            </a:r>
            <a:endParaRPr/>
          </a:p>
        </p:txBody>
      </p:sp>
      <p:graphicFrame>
        <p:nvGraphicFramePr>
          <p:cNvPr id="70" name="Google Shape;70;p14"/>
          <p:cNvGraphicFramePr/>
          <p:nvPr/>
        </p:nvGraphicFramePr>
        <p:xfrm>
          <a:off x="946250" y="1260075"/>
          <a:ext cx="3000000" cy="3000000"/>
        </p:xfrm>
        <a:graphic>
          <a:graphicData uri="http://schemas.openxmlformats.org/drawingml/2006/table">
            <a:tbl>
              <a:tblPr>
                <a:noFill/>
                <a:tableStyleId>{A3270768-C2EB-4A2D-8A60-95AF6015C3E6}</a:tableStyleId>
              </a:tblPr>
              <a:tblGrid>
                <a:gridCol w="694200"/>
                <a:gridCol w="519475"/>
                <a:gridCol w="541000"/>
                <a:gridCol w="337150"/>
                <a:gridCol w="634050"/>
                <a:gridCol w="511025"/>
              </a:tblGrid>
              <a:tr h="739950">
                <a:tc>
                  <a:txBody>
                    <a:bodyPr/>
                    <a:lstStyle/>
                    <a:p>
                      <a:pPr indent="0" lvl="0" marL="0" rtl="0" algn="ctr">
                        <a:lnSpc>
                          <a:spcPct val="115000"/>
                        </a:lnSpc>
                        <a:spcBef>
                          <a:spcPts val="1200"/>
                        </a:spcBef>
                        <a:spcAft>
                          <a:spcPts val="0"/>
                        </a:spcAft>
                        <a:buNone/>
                      </a:pPr>
                      <a:r>
                        <a:rPr b="1" lang="en" sz="1200">
                          <a:solidFill>
                            <a:srgbClr val="FFFFFF"/>
                          </a:solidFill>
                        </a:rPr>
                        <a:t>Enrollment</a:t>
                      </a:r>
                      <a:endParaRPr b="1" sz="12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Nov</a:t>
                      </a:r>
                      <a:endParaRPr b="1" sz="1200">
                        <a:solidFill>
                          <a:srgbClr val="FFFFFF"/>
                        </a:solidFill>
                      </a:endParaRPr>
                    </a:p>
                    <a:p>
                      <a:pPr indent="0" lvl="0" marL="0" rtl="0" algn="ctr">
                        <a:spcBef>
                          <a:spcPts val="0"/>
                        </a:spcBef>
                        <a:spcAft>
                          <a:spcPts val="0"/>
                        </a:spcAft>
                        <a:buNone/>
                      </a:pPr>
                      <a:r>
                        <a:rPr b="1" lang="en" sz="1200">
                          <a:solidFill>
                            <a:srgbClr val="FFFFFF"/>
                          </a:solidFill>
                        </a:rPr>
                        <a:t>2021</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t/>
                      </a:r>
                      <a:endParaRPr b="1" sz="900">
                        <a:solidFill>
                          <a:srgbClr val="FFFFFF"/>
                        </a:solidFill>
                      </a:endParaRPr>
                    </a:p>
                    <a:p>
                      <a:pPr indent="0" lvl="0" marL="0" rtl="0" algn="ctr">
                        <a:lnSpc>
                          <a:spcPct val="100000"/>
                        </a:lnSpc>
                        <a:spcBef>
                          <a:spcPts val="0"/>
                        </a:spcBef>
                        <a:spcAft>
                          <a:spcPts val="0"/>
                        </a:spcAft>
                        <a:buNone/>
                      </a:pPr>
                      <a:r>
                        <a:rPr b="1" lang="en" sz="1200">
                          <a:solidFill>
                            <a:srgbClr val="FFFFFF"/>
                          </a:solidFill>
                        </a:rPr>
                        <a:t>Dec</a:t>
                      </a:r>
                      <a:endParaRPr b="1" sz="1200">
                        <a:solidFill>
                          <a:srgbClr val="FFFFFF"/>
                        </a:solidFill>
                      </a:endParaRPr>
                    </a:p>
                    <a:p>
                      <a:pPr indent="0" lvl="0" marL="0" rtl="0" algn="ctr">
                        <a:lnSpc>
                          <a:spcPct val="100000"/>
                        </a:lnSpc>
                        <a:spcBef>
                          <a:spcPts val="0"/>
                        </a:spcBef>
                        <a:spcAft>
                          <a:spcPts val="0"/>
                        </a:spcAft>
                        <a:buNone/>
                      </a:pPr>
                      <a:r>
                        <a:rPr b="1" lang="en" sz="1200">
                          <a:solidFill>
                            <a:srgbClr val="FFFFFF"/>
                          </a:solidFill>
                        </a:rPr>
                        <a:t>2021</a:t>
                      </a:r>
                      <a:endParaRPr b="1" sz="12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sz="1200">
                          <a:solidFill>
                            <a:srgbClr val="FFFFFF"/>
                          </a:solidFill>
                        </a:rPr>
                        <a:t> </a:t>
                      </a:r>
                      <a:endParaRPr b="1" sz="12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sz="1200">
                          <a:solidFill>
                            <a:srgbClr val="FFFFFF"/>
                          </a:solidFill>
                        </a:rPr>
                        <a:t>Nov</a:t>
                      </a:r>
                      <a:endParaRPr b="1" sz="1200">
                        <a:solidFill>
                          <a:srgbClr val="FFFFFF"/>
                        </a:solidFill>
                      </a:endParaRPr>
                    </a:p>
                    <a:p>
                      <a:pPr indent="0" lvl="0" marL="0" rtl="0" algn="ctr">
                        <a:spcBef>
                          <a:spcPts val="0"/>
                        </a:spcBef>
                        <a:spcAft>
                          <a:spcPts val="0"/>
                        </a:spcAft>
                        <a:buNone/>
                      </a:pPr>
                      <a:r>
                        <a:rPr b="1" lang="en" sz="1200">
                          <a:solidFill>
                            <a:srgbClr val="FFFFFF"/>
                          </a:solidFill>
                        </a:rPr>
                        <a:t>2022</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Dec</a:t>
                      </a:r>
                      <a:endParaRPr b="1" sz="1200">
                        <a:solidFill>
                          <a:srgbClr val="FFFFFF"/>
                        </a:solidFill>
                      </a:endParaRPr>
                    </a:p>
                    <a:p>
                      <a:pPr indent="0" lvl="0" marL="0" rtl="0" algn="ctr">
                        <a:spcBef>
                          <a:spcPts val="0"/>
                        </a:spcBef>
                        <a:spcAft>
                          <a:spcPts val="0"/>
                        </a:spcAft>
                        <a:buNone/>
                      </a:pPr>
                      <a:r>
                        <a:rPr b="1" lang="en" sz="1200">
                          <a:solidFill>
                            <a:srgbClr val="FFFFFF"/>
                          </a:solidFill>
                        </a:rPr>
                        <a:t>2022</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67225">
                <a:tc>
                  <a:txBody>
                    <a:bodyPr/>
                    <a:lstStyle/>
                    <a:p>
                      <a:pPr indent="0" lvl="0" marL="0" rtl="0" algn="ctr">
                        <a:lnSpc>
                          <a:spcPct val="115000"/>
                        </a:lnSpc>
                        <a:spcBef>
                          <a:spcPts val="1200"/>
                        </a:spcBef>
                        <a:spcAft>
                          <a:spcPts val="0"/>
                        </a:spcAft>
                        <a:buNone/>
                      </a:pPr>
                      <a:r>
                        <a:rPr b="1" lang="en" sz="1100">
                          <a:solidFill>
                            <a:srgbClr val="FFFFFF"/>
                          </a:solidFill>
                        </a:rPr>
                        <a:t>9</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150</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147</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sz="1200">
                          <a:solidFill>
                            <a:srgbClr val="FFFFFF"/>
                          </a:solidFill>
                        </a:rPr>
                        <a:t>101</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100</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67225">
                <a:tc>
                  <a:txBody>
                    <a:bodyPr/>
                    <a:lstStyle/>
                    <a:p>
                      <a:pPr indent="0" lvl="0" marL="0" rtl="0" algn="ctr">
                        <a:lnSpc>
                          <a:spcPct val="115000"/>
                        </a:lnSpc>
                        <a:spcBef>
                          <a:spcPts val="1200"/>
                        </a:spcBef>
                        <a:spcAft>
                          <a:spcPts val="0"/>
                        </a:spcAft>
                        <a:buNone/>
                      </a:pPr>
                      <a:r>
                        <a:rPr b="1" lang="en" sz="1100">
                          <a:solidFill>
                            <a:srgbClr val="FFFFFF"/>
                          </a:solidFill>
                        </a:rPr>
                        <a:t>10</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87</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84</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sz="1200">
                          <a:solidFill>
                            <a:srgbClr val="FFFFFF"/>
                          </a:solidFill>
                        </a:rPr>
                        <a:t>128</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128</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67225">
                <a:tc>
                  <a:txBody>
                    <a:bodyPr/>
                    <a:lstStyle/>
                    <a:p>
                      <a:pPr indent="0" lvl="0" marL="0" rtl="0" algn="ctr">
                        <a:lnSpc>
                          <a:spcPct val="115000"/>
                        </a:lnSpc>
                        <a:spcBef>
                          <a:spcPts val="1200"/>
                        </a:spcBef>
                        <a:spcAft>
                          <a:spcPts val="0"/>
                        </a:spcAft>
                        <a:buNone/>
                      </a:pPr>
                      <a:r>
                        <a:rPr b="1" lang="en" sz="1100">
                          <a:solidFill>
                            <a:srgbClr val="FFFFFF"/>
                          </a:solidFill>
                        </a:rPr>
                        <a:t>11</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70</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73</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sz="1200">
                          <a:solidFill>
                            <a:srgbClr val="FFFFFF"/>
                          </a:solidFill>
                        </a:rPr>
                        <a:t>77</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78</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67225">
                <a:tc>
                  <a:txBody>
                    <a:bodyPr/>
                    <a:lstStyle/>
                    <a:p>
                      <a:pPr indent="0" lvl="0" marL="0" rtl="0" algn="ctr">
                        <a:lnSpc>
                          <a:spcPct val="115000"/>
                        </a:lnSpc>
                        <a:spcBef>
                          <a:spcPts val="1200"/>
                        </a:spcBef>
                        <a:spcAft>
                          <a:spcPts val="0"/>
                        </a:spcAft>
                        <a:buNone/>
                      </a:pPr>
                      <a:r>
                        <a:rPr b="1" lang="en" sz="1100">
                          <a:solidFill>
                            <a:srgbClr val="FFFFFF"/>
                          </a:solidFill>
                        </a:rPr>
                        <a:t>12</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80</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80</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sz="1200">
                          <a:solidFill>
                            <a:srgbClr val="FFFFFF"/>
                          </a:solidFill>
                        </a:rPr>
                        <a:t>81</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81</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37625">
                <a:tc>
                  <a:txBody>
                    <a:bodyPr/>
                    <a:lstStyle/>
                    <a:p>
                      <a:pPr indent="0" lvl="0" marL="0" rtl="0" algn="ctr">
                        <a:lnSpc>
                          <a:spcPct val="115000"/>
                        </a:lnSpc>
                        <a:spcBef>
                          <a:spcPts val="1200"/>
                        </a:spcBef>
                        <a:spcAft>
                          <a:spcPts val="0"/>
                        </a:spcAft>
                        <a:buNone/>
                      </a:pPr>
                      <a:r>
                        <a:rPr b="1" lang="en"/>
                        <a:t>Total</a:t>
                      </a:r>
                      <a:endParaRPr b="1"/>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1200"/>
                        </a:spcBef>
                        <a:spcAft>
                          <a:spcPts val="0"/>
                        </a:spcAft>
                        <a:buNone/>
                      </a:pPr>
                      <a:r>
                        <a:rPr b="1" lang="en"/>
                        <a:t>387</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lnSpc>
                          <a:spcPct val="115000"/>
                        </a:lnSpc>
                        <a:spcBef>
                          <a:spcPts val="1200"/>
                        </a:spcBef>
                        <a:spcAft>
                          <a:spcPts val="0"/>
                        </a:spcAft>
                        <a:buNone/>
                      </a:pPr>
                      <a:r>
                        <a:rPr b="1" lang="en"/>
                        <a:t>384</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lnSpc>
                          <a:spcPct val="115000"/>
                        </a:lnSpc>
                        <a:spcBef>
                          <a:spcPts val="1200"/>
                        </a:spcBef>
                        <a:spcAft>
                          <a:spcPts val="0"/>
                        </a:spcAft>
                        <a:buNone/>
                      </a:pPr>
                      <a:r>
                        <a:rPr b="1" lang="en"/>
                        <a:t> </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a:t>387</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a:t>387</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r>
            </a:tbl>
          </a:graphicData>
        </a:graphic>
      </p:graphicFrame>
      <p:sp>
        <p:nvSpPr>
          <p:cNvPr id="71" name="Google Shape;71;p14"/>
          <p:cNvSpPr txBox="1"/>
          <p:nvPr/>
        </p:nvSpPr>
        <p:spPr>
          <a:xfrm>
            <a:off x="4848050" y="1260075"/>
            <a:ext cx="38274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Roboto"/>
                <a:ea typeface="Roboto"/>
                <a:cs typeface="Roboto"/>
                <a:sym typeface="Roboto"/>
              </a:rPr>
              <a:t>This month’s data shows the comparison between last year’s enrollment and the current year during the same months. Last year’s enrollment for the month of November was 387.  This year’s enrollment for November was 387, </a:t>
            </a:r>
            <a:r>
              <a:rPr b="1" lang="en">
                <a:solidFill>
                  <a:schemeClr val="dk1"/>
                </a:solidFill>
                <a:latin typeface="Roboto"/>
                <a:ea typeface="Roboto"/>
                <a:cs typeface="Roboto"/>
                <a:sym typeface="Roboto"/>
              </a:rPr>
              <a:t>enrollment remained the same for the month of November</a:t>
            </a:r>
            <a:r>
              <a:rPr b="1" lang="en">
                <a:solidFill>
                  <a:srgbClr val="FFFFFF"/>
                </a:solidFill>
                <a:latin typeface="Roboto"/>
                <a:ea typeface="Roboto"/>
                <a:cs typeface="Roboto"/>
                <a:sym typeface="Roboto"/>
              </a:rPr>
              <a:t>.  Last year’s enrollment for the month of December was 384.  This year’s enrollment for December is 387, a gain of three (3) enrollees.  </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b="1">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700"/>
              <a:t>International Baccalaureate</a:t>
            </a:r>
            <a:endParaRPr sz="2700"/>
          </a:p>
        </p:txBody>
      </p:sp>
      <p:sp>
        <p:nvSpPr>
          <p:cNvPr id="77" name="Google Shape;77;p15"/>
          <p:cNvSpPr txBox="1"/>
          <p:nvPr/>
        </p:nvSpPr>
        <p:spPr>
          <a:xfrm>
            <a:off x="545000" y="1498775"/>
            <a:ext cx="571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78" name="Google Shape;78;p15"/>
          <p:cNvSpPr txBox="1"/>
          <p:nvPr/>
        </p:nvSpPr>
        <p:spPr>
          <a:xfrm>
            <a:off x="4848050" y="1260075"/>
            <a:ext cx="38274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oboto"/>
              <a:buChar char="●"/>
            </a:pPr>
            <a:r>
              <a:rPr b="1" lang="en">
                <a:solidFill>
                  <a:srgbClr val="FFFFFF"/>
                </a:solidFill>
                <a:latin typeface="Roboto"/>
                <a:ea typeface="Roboto"/>
                <a:cs typeface="Roboto"/>
                <a:sym typeface="Roboto"/>
              </a:rPr>
              <a:t>All 30 items needed for IBDP 5-year evaluation were accepted and meet IB Expectations</a:t>
            </a:r>
            <a:endParaRPr b="1">
              <a:solidFill>
                <a:srgbClr val="FFFFFF"/>
              </a:solidFill>
              <a:latin typeface="Roboto"/>
              <a:ea typeface="Roboto"/>
              <a:cs typeface="Roboto"/>
              <a:sym typeface="Roboto"/>
            </a:endParaRPr>
          </a:p>
          <a:p>
            <a:pPr indent="-317500" lvl="0" marL="457200" rtl="0" algn="l">
              <a:spcBef>
                <a:spcPts val="0"/>
              </a:spcBef>
              <a:spcAft>
                <a:spcPts val="0"/>
              </a:spcAft>
              <a:buClr>
                <a:srgbClr val="FFFFFF"/>
              </a:buClr>
              <a:buSzPts val="1400"/>
              <a:buFont typeface="Roboto"/>
              <a:buChar char="●"/>
            </a:pPr>
            <a:r>
              <a:rPr b="1" lang="en">
                <a:solidFill>
                  <a:srgbClr val="FFFFFF"/>
                </a:solidFill>
                <a:latin typeface="Roboto"/>
                <a:ea typeface="Roboto"/>
                <a:cs typeface="Roboto"/>
                <a:sym typeface="Roboto"/>
              </a:rPr>
              <a:t>Next, a self-study of the programme will take place with a March 1 deadline for </a:t>
            </a:r>
            <a:r>
              <a:rPr b="1" lang="en">
                <a:solidFill>
                  <a:srgbClr val="FFFFFF"/>
                </a:solidFill>
                <a:latin typeface="Roboto"/>
                <a:ea typeface="Roboto"/>
                <a:cs typeface="Roboto"/>
                <a:sym typeface="Roboto"/>
              </a:rPr>
              <a:t>submission</a:t>
            </a:r>
            <a:r>
              <a:rPr b="1" lang="en">
                <a:solidFill>
                  <a:srgbClr val="FFFFFF"/>
                </a:solidFill>
                <a:latin typeface="Roboto"/>
                <a:ea typeface="Roboto"/>
                <a:cs typeface="Roboto"/>
                <a:sym typeface="Roboto"/>
              </a:rPr>
              <a:t> but surveys and other feedback will be needed before then to compete final step of 5-year evaluation</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b="1">
              <a:solidFill>
                <a:srgbClr val="FFFFFF"/>
              </a:solidFill>
              <a:latin typeface="Roboto"/>
              <a:ea typeface="Roboto"/>
              <a:cs typeface="Roboto"/>
              <a:sym typeface="Roboto"/>
            </a:endParaRPr>
          </a:p>
        </p:txBody>
      </p:sp>
      <p:pic>
        <p:nvPicPr>
          <p:cNvPr id="79" name="Google Shape;79;p15"/>
          <p:cNvPicPr preferRelativeResize="0"/>
          <p:nvPr/>
        </p:nvPicPr>
        <p:blipFill>
          <a:blip r:embed="rId3">
            <a:alphaModFix/>
          </a:blip>
          <a:stretch>
            <a:fillRect/>
          </a:stretch>
        </p:blipFill>
        <p:spPr>
          <a:xfrm>
            <a:off x="304800" y="1619925"/>
            <a:ext cx="4543249" cy="27307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4641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ESL- Month to Month Comparison</a:t>
            </a:r>
            <a:endParaRPr/>
          </a:p>
          <a:p>
            <a:pPr indent="0" lvl="0" marL="0" rtl="0" algn="l">
              <a:spcBef>
                <a:spcPts val="0"/>
              </a:spcBef>
              <a:spcAft>
                <a:spcPts val="0"/>
              </a:spcAft>
              <a:buNone/>
            </a:pPr>
            <a:r>
              <a:t/>
            </a:r>
            <a:endParaRPr/>
          </a:p>
        </p:txBody>
      </p:sp>
      <p:sp>
        <p:nvSpPr>
          <p:cNvPr id="85" name="Google Shape;85;p16"/>
          <p:cNvSpPr txBox="1"/>
          <p:nvPr>
            <p:ph idx="1" type="body"/>
          </p:nvPr>
        </p:nvSpPr>
        <p:spPr>
          <a:xfrm>
            <a:off x="274500" y="683543"/>
            <a:ext cx="2860500" cy="403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605"/>
              <a:buNone/>
            </a:pPr>
            <a:r>
              <a:rPr lang="en" sz="1090"/>
              <a:t>9th- one 9th grader has officially transferred out. Three 9th graders have quit attending school since November. Those students have been referred to the front office and social worker.</a:t>
            </a:r>
            <a:endParaRPr sz="1090"/>
          </a:p>
          <a:p>
            <a:pPr indent="0" lvl="0" marL="0" rtl="0" algn="l">
              <a:spcBef>
                <a:spcPts val="1200"/>
              </a:spcBef>
              <a:spcAft>
                <a:spcPts val="0"/>
              </a:spcAft>
              <a:buSzPts val="605"/>
              <a:buNone/>
            </a:pPr>
            <a:r>
              <a:rPr lang="en" sz="1090"/>
              <a:t>10th- no changes; however, one student has quit attending since November. Student has been referred to social worker.  </a:t>
            </a:r>
            <a:endParaRPr sz="1090"/>
          </a:p>
          <a:p>
            <a:pPr indent="0" lvl="0" marL="0" rtl="0" algn="l">
              <a:spcBef>
                <a:spcPts val="1200"/>
              </a:spcBef>
              <a:spcAft>
                <a:spcPts val="0"/>
              </a:spcAft>
              <a:buSzPts val="605"/>
              <a:buNone/>
            </a:pPr>
            <a:r>
              <a:rPr lang="en" sz="1090"/>
              <a:t>11th- no changes; however, one student has quit attending since October due to extenuating circumstances.  Name has been referred to 504 Coordinator. Another student has not attended since October and was referred to social workder and front office in Q1 and Q2.</a:t>
            </a:r>
            <a:endParaRPr sz="1090"/>
          </a:p>
          <a:p>
            <a:pPr indent="0" lvl="0" marL="0" rtl="0" algn="l">
              <a:spcBef>
                <a:spcPts val="1200"/>
              </a:spcBef>
              <a:spcAft>
                <a:spcPts val="1200"/>
              </a:spcAft>
              <a:buSzPts val="605"/>
              <a:buNone/>
            </a:pPr>
            <a:r>
              <a:rPr lang="en" sz="1090"/>
              <a:t>12th- no changes. Based on S1 grades, one student is currently ineligible to graduate. Based on Fall LEAP retesting, the same student and three additional students are currently ineligible for graduation. </a:t>
            </a:r>
            <a:endParaRPr sz="1090"/>
          </a:p>
        </p:txBody>
      </p:sp>
      <p:pic>
        <p:nvPicPr>
          <p:cNvPr id="86" name="Google Shape;86;p16" title="Chart"/>
          <p:cNvPicPr preferRelativeResize="0"/>
          <p:nvPr/>
        </p:nvPicPr>
        <p:blipFill>
          <a:blip r:embed="rId3">
            <a:alphaModFix/>
          </a:blip>
          <a:stretch>
            <a:fillRect/>
          </a:stretch>
        </p:blipFill>
        <p:spPr>
          <a:xfrm>
            <a:off x="3096006" y="921024"/>
            <a:ext cx="5926824" cy="36647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87900" y="2294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ESL- Year to Year Comparison</a:t>
            </a:r>
            <a:endParaRPr/>
          </a:p>
        </p:txBody>
      </p:sp>
      <p:sp>
        <p:nvSpPr>
          <p:cNvPr id="92" name="Google Shape;92;p17"/>
          <p:cNvSpPr txBox="1"/>
          <p:nvPr>
            <p:ph idx="1" type="body"/>
          </p:nvPr>
        </p:nvSpPr>
        <p:spPr>
          <a:xfrm>
            <a:off x="198300" y="915525"/>
            <a:ext cx="2925000" cy="41535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None/>
            </a:pPr>
            <a:r>
              <a:rPr lang="en"/>
              <a:t>9th- our 9th grade cohort is smaller than the 21-22 school year, but remains high on average. Students are transferring out, but fewer students are enrolling late in the school year compared with previous years. </a:t>
            </a:r>
            <a:endParaRPr/>
          </a:p>
          <a:p>
            <a:pPr indent="0" lvl="0" marL="0" rtl="0" algn="l">
              <a:spcBef>
                <a:spcPts val="1200"/>
              </a:spcBef>
              <a:spcAft>
                <a:spcPts val="0"/>
              </a:spcAft>
              <a:buNone/>
            </a:pPr>
            <a:r>
              <a:rPr lang="en"/>
              <a:t>10th- This cohort remains our largest cohort in history. We are retaining the majority of students in this cohort and they continue to meet high expectations.</a:t>
            </a:r>
            <a:endParaRPr/>
          </a:p>
          <a:p>
            <a:pPr indent="0" lvl="0" marL="0" rtl="0" algn="l">
              <a:spcBef>
                <a:spcPts val="1200"/>
              </a:spcBef>
              <a:spcAft>
                <a:spcPts val="0"/>
              </a:spcAft>
              <a:buNone/>
            </a:pPr>
            <a:r>
              <a:rPr lang="en"/>
              <a:t>11th-  The majority of  the 11th grade cohort is made up of students that began at IHSNO in 9th grade. The other part of this cohort are students that arrived to the country with foreign transcripts that made them eligible for 11th grade placement. One other student will be promoted from 9th to 11th based on her foreign transcript.</a:t>
            </a:r>
            <a:endParaRPr/>
          </a:p>
          <a:p>
            <a:pPr indent="0" lvl="0" marL="0" rtl="0" algn="l">
              <a:spcBef>
                <a:spcPts val="1200"/>
              </a:spcBef>
              <a:spcAft>
                <a:spcPts val="1200"/>
              </a:spcAft>
              <a:buNone/>
            </a:pPr>
            <a:r>
              <a:rPr lang="en"/>
              <a:t>12th- The 12th grade cohort remains around 10 students. Our most recent priority with these students is LEAP remediation so that we can reach our goal of 100% graduation.</a:t>
            </a:r>
            <a:endParaRPr/>
          </a:p>
        </p:txBody>
      </p:sp>
      <p:pic>
        <p:nvPicPr>
          <p:cNvPr id="93" name="Google Shape;93;p17" title="Chart"/>
          <p:cNvPicPr preferRelativeResize="0"/>
          <p:nvPr/>
        </p:nvPicPr>
        <p:blipFill rotWithShape="1">
          <a:blip r:embed="rId3">
            <a:alphaModFix/>
          </a:blip>
          <a:srcRect b="2987" l="2390" r="2352" t="0"/>
          <a:stretch/>
        </p:blipFill>
        <p:spPr>
          <a:xfrm>
            <a:off x="3238500" y="1144125"/>
            <a:ext cx="5763201" cy="3629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87900" y="67150"/>
            <a:ext cx="8368200" cy="714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b="1" sz="2600">
              <a:solidFill>
                <a:srgbClr val="1A1A1A"/>
              </a:solidFill>
              <a:latin typeface="Raleway"/>
              <a:ea typeface="Raleway"/>
              <a:cs typeface="Raleway"/>
              <a:sym typeface="Raleway"/>
            </a:endParaRPr>
          </a:p>
          <a:p>
            <a:pPr indent="0" lvl="0" marL="0" rtl="0" algn="l">
              <a:spcBef>
                <a:spcPts val="0"/>
              </a:spcBef>
              <a:spcAft>
                <a:spcPts val="0"/>
              </a:spcAft>
              <a:buNone/>
            </a:pPr>
            <a:r>
              <a:rPr lang="en"/>
              <a:t>Staff Development</a:t>
            </a:r>
            <a:endParaRPr/>
          </a:p>
        </p:txBody>
      </p:sp>
      <p:sp>
        <p:nvSpPr>
          <p:cNvPr id="99" name="Google Shape;99;p18"/>
          <p:cNvSpPr txBox="1"/>
          <p:nvPr/>
        </p:nvSpPr>
        <p:spPr>
          <a:xfrm>
            <a:off x="1579225" y="4939650"/>
            <a:ext cx="73380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00" name="Google Shape;100;p18"/>
          <p:cNvSpPr txBox="1"/>
          <p:nvPr/>
        </p:nvSpPr>
        <p:spPr>
          <a:xfrm>
            <a:off x="910520" y="2398868"/>
            <a:ext cx="73380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01" name="Google Shape;101;p18"/>
          <p:cNvPicPr preferRelativeResize="0"/>
          <p:nvPr/>
        </p:nvPicPr>
        <p:blipFill>
          <a:blip r:embed="rId3">
            <a:alphaModFix/>
          </a:blip>
          <a:stretch>
            <a:fillRect/>
          </a:stretch>
        </p:blipFill>
        <p:spPr>
          <a:xfrm>
            <a:off x="191825" y="1283750"/>
            <a:ext cx="4220326" cy="2784200"/>
          </a:xfrm>
          <a:prstGeom prst="rect">
            <a:avLst/>
          </a:prstGeom>
          <a:noFill/>
          <a:ln>
            <a:noFill/>
          </a:ln>
        </p:spPr>
      </p:pic>
      <p:sp>
        <p:nvSpPr>
          <p:cNvPr id="102" name="Google Shape;102;p18"/>
          <p:cNvSpPr txBox="1"/>
          <p:nvPr/>
        </p:nvSpPr>
        <p:spPr>
          <a:xfrm>
            <a:off x="258775" y="4180550"/>
            <a:ext cx="8641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latin typeface="Roboto"/>
                <a:ea typeface="Roboto"/>
                <a:cs typeface="Roboto"/>
                <a:sym typeface="Roboto"/>
              </a:rPr>
              <a:t>There were 50% less hours of professional development </a:t>
            </a:r>
            <a:r>
              <a:rPr b="1" lang="en" sz="1500">
                <a:solidFill>
                  <a:schemeClr val="dk1"/>
                </a:solidFill>
                <a:latin typeface="Roboto"/>
                <a:ea typeface="Roboto"/>
                <a:cs typeface="Roboto"/>
                <a:sym typeface="Roboto"/>
              </a:rPr>
              <a:t>in December 2022.</a:t>
            </a:r>
            <a:endParaRPr b="1" sz="1500">
              <a:solidFill>
                <a:schemeClr val="dk1"/>
              </a:solidFill>
              <a:latin typeface="Roboto"/>
              <a:ea typeface="Roboto"/>
              <a:cs typeface="Roboto"/>
              <a:sym typeface="Roboto"/>
            </a:endParaRPr>
          </a:p>
          <a:p>
            <a:pPr indent="0" lvl="0" marL="0" rtl="0" algn="l">
              <a:spcBef>
                <a:spcPts val="0"/>
              </a:spcBef>
              <a:spcAft>
                <a:spcPts val="0"/>
              </a:spcAft>
              <a:buNone/>
            </a:pPr>
            <a:r>
              <a:rPr b="1" lang="en" sz="1500">
                <a:solidFill>
                  <a:schemeClr val="dk1"/>
                </a:solidFill>
                <a:latin typeface="Roboto"/>
                <a:ea typeface="Roboto"/>
                <a:cs typeface="Roboto"/>
                <a:sym typeface="Roboto"/>
              </a:rPr>
              <a:t>Corrective actions decreased to 0 in December 2022.</a:t>
            </a:r>
            <a:endParaRPr b="1" sz="1500">
              <a:solidFill>
                <a:schemeClr val="dk1"/>
              </a:solidFill>
              <a:latin typeface="Roboto"/>
              <a:ea typeface="Roboto"/>
              <a:cs typeface="Roboto"/>
              <a:sym typeface="Roboto"/>
            </a:endParaRPr>
          </a:p>
        </p:txBody>
      </p:sp>
      <p:pic>
        <p:nvPicPr>
          <p:cNvPr id="103" name="Google Shape;103;p18"/>
          <p:cNvPicPr preferRelativeResize="0"/>
          <p:nvPr/>
        </p:nvPicPr>
        <p:blipFill>
          <a:blip r:embed="rId4">
            <a:alphaModFix/>
          </a:blip>
          <a:stretch>
            <a:fillRect/>
          </a:stretch>
        </p:blipFill>
        <p:spPr>
          <a:xfrm>
            <a:off x="4735850" y="1283750"/>
            <a:ext cx="4100425" cy="2784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Remediation</a:t>
            </a:r>
            <a:endParaRPr/>
          </a:p>
        </p:txBody>
      </p:sp>
      <p:sp>
        <p:nvSpPr>
          <p:cNvPr id="109" name="Google Shape;109;p19"/>
          <p:cNvSpPr txBox="1"/>
          <p:nvPr/>
        </p:nvSpPr>
        <p:spPr>
          <a:xfrm>
            <a:off x="174575" y="3733400"/>
            <a:ext cx="413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Lato"/>
              <a:ea typeface="Lato"/>
              <a:cs typeface="Lato"/>
              <a:sym typeface="Lato"/>
            </a:endParaRPr>
          </a:p>
        </p:txBody>
      </p:sp>
      <p:sp>
        <p:nvSpPr>
          <p:cNvPr id="110" name="Google Shape;110;p19"/>
          <p:cNvSpPr txBox="1"/>
          <p:nvPr/>
        </p:nvSpPr>
        <p:spPr>
          <a:xfrm>
            <a:off x="4605200" y="3733400"/>
            <a:ext cx="413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Lato"/>
              <a:ea typeface="Lato"/>
              <a:cs typeface="Lato"/>
              <a:sym typeface="Lato"/>
            </a:endParaRPr>
          </a:p>
        </p:txBody>
      </p:sp>
      <p:pic>
        <p:nvPicPr>
          <p:cNvPr id="111" name="Google Shape;111;p19"/>
          <p:cNvPicPr preferRelativeResize="0"/>
          <p:nvPr/>
        </p:nvPicPr>
        <p:blipFill>
          <a:blip r:embed="rId3">
            <a:alphaModFix/>
          </a:blip>
          <a:stretch>
            <a:fillRect/>
          </a:stretch>
        </p:blipFill>
        <p:spPr>
          <a:xfrm>
            <a:off x="152400" y="1296525"/>
            <a:ext cx="4198839" cy="2284475"/>
          </a:xfrm>
          <a:prstGeom prst="rect">
            <a:avLst/>
          </a:prstGeom>
          <a:noFill/>
          <a:ln>
            <a:noFill/>
          </a:ln>
        </p:spPr>
      </p:pic>
      <p:pic>
        <p:nvPicPr>
          <p:cNvPr id="112" name="Google Shape;112;p19"/>
          <p:cNvPicPr preferRelativeResize="0"/>
          <p:nvPr/>
        </p:nvPicPr>
        <p:blipFill>
          <a:blip r:embed="rId4">
            <a:alphaModFix/>
          </a:blip>
          <a:stretch>
            <a:fillRect/>
          </a:stretch>
        </p:blipFill>
        <p:spPr>
          <a:xfrm>
            <a:off x="4731439" y="1296525"/>
            <a:ext cx="4258313" cy="2284475"/>
          </a:xfrm>
          <a:prstGeom prst="rect">
            <a:avLst/>
          </a:prstGeom>
          <a:noFill/>
          <a:ln>
            <a:noFill/>
          </a:ln>
        </p:spPr>
      </p:pic>
      <p:sp>
        <p:nvSpPr>
          <p:cNvPr id="113" name="Google Shape;113;p19"/>
          <p:cNvSpPr txBox="1"/>
          <p:nvPr/>
        </p:nvSpPr>
        <p:spPr>
          <a:xfrm>
            <a:off x="387900" y="3824675"/>
            <a:ext cx="8368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latin typeface="Roboto"/>
                <a:ea typeface="Roboto"/>
                <a:cs typeface="Roboto"/>
                <a:sym typeface="Roboto"/>
              </a:rPr>
              <a:t>Larger number of </a:t>
            </a:r>
            <a:r>
              <a:rPr b="1" lang="en" sz="1600">
                <a:solidFill>
                  <a:schemeClr val="dk1"/>
                </a:solidFill>
                <a:latin typeface="Roboto"/>
                <a:ea typeface="Roboto"/>
                <a:cs typeface="Roboto"/>
                <a:sym typeface="Roboto"/>
              </a:rPr>
              <a:t>students</a:t>
            </a:r>
            <a:r>
              <a:rPr b="1" lang="en" sz="1600">
                <a:solidFill>
                  <a:schemeClr val="dk1"/>
                </a:solidFill>
                <a:latin typeface="Roboto"/>
                <a:ea typeface="Roboto"/>
                <a:cs typeface="Roboto"/>
                <a:sym typeface="Roboto"/>
              </a:rPr>
              <a:t> received remediation in December 2022, than in 2021.  The amount of students receiving ELA I and II remediation doubled in 2022.  T</a:t>
            </a:r>
            <a:r>
              <a:rPr b="1" lang="en" sz="1600">
                <a:solidFill>
                  <a:schemeClr val="dk1"/>
                </a:solidFill>
                <a:latin typeface="Roboto"/>
                <a:ea typeface="Roboto"/>
                <a:cs typeface="Roboto"/>
                <a:sym typeface="Roboto"/>
              </a:rPr>
              <a:t>he largest increase was in US History with nearly 8x more students.</a:t>
            </a:r>
            <a:endParaRPr b="1" sz="16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87900" y="-99150"/>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Culture</a:t>
            </a:r>
            <a:endParaRPr/>
          </a:p>
        </p:txBody>
      </p:sp>
      <p:sp>
        <p:nvSpPr>
          <p:cNvPr id="119" name="Google Shape;119;p20"/>
          <p:cNvSpPr txBox="1"/>
          <p:nvPr>
            <p:ph idx="1" type="body"/>
          </p:nvPr>
        </p:nvSpPr>
        <p:spPr>
          <a:xfrm>
            <a:off x="263975" y="4229674"/>
            <a:ext cx="8368200" cy="6861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1200"/>
              </a:spcAft>
              <a:buNone/>
            </a:pPr>
            <a:r>
              <a:rPr lang="en" sz="5600"/>
              <a:t>For the month of December for OSS, there has been a decrease of students participating in a fight, as well as a decrease of students receiving OSS for Skipping. There has also been a decrease of students receiving OSS for Possession of Vape and other Infractions. </a:t>
            </a:r>
            <a:endParaRPr sz="5600"/>
          </a:p>
        </p:txBody>
      </p:sp>
      <p:pic>
        <p:nvPicPr>
          <p:cNvPr id="120" name="Google Shape;120;p20" title="Chart"/>
          <p:cNvPicPr preferRelativeResize="0"/>
          <p:nvPr/>
        </p:nvPicPr>
        <p:blipFill>
          <a:blip r:embed="rId3">
            <a:alphaModFix/>
          </a:blip>
          <a:stretch>
            <a:fillRect/>
          </a:stretch>
        </p:blipFill>
        <p:spPr>
          <a:xfrm>
            <a:off x="2011525" y="586950"/>
            <a:ext cx="5478393" cy="33874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87900" y="11097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Culture</a:t>
            </a:r>
            <a:endParaRPr/>
          </a:p>
        </p:txBody>
      </p:sp>
      <p:sp>
        <p:nvSpPr>
          <p:cNvPr id="126" name="Google Shape;126;p21"/>
          <p:cNvSpPr txBox="1"/>
          <p:nvPr>
            <p:ph idx="1" type="body"/>
          </p:nvPr>
        </p:nvSpPr>
        <p:spPr>
          <a:xfrm>
            <a:off x="387900" y="4151974"/>
            <a:ext cx="8368200" cy="8382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5600"/>
              <a:t>For the month of December for ISS, there has been significant decrease for all of the infractions listed. Strategies that were used to reduce the amount of students serving ISS, consisted of restorative practices and keeping in contact with parents. </a:t>
            </a:r>
            <a:endParaRPr sz="5600"/>
          </a:p>
          <a:p>
            <a:pPr indent="0" lvl="0" marL="0" rtl="0" algn="l">
              <a:spcBef>
                <a:spcPts val="1200"/>
              </a:spcBef>
              <a:spcAft>
                <a:spcPts val="1200"/>
              </a:spcAft>
              <a:buNone/>
            </a:pPr>
            <a:r>
              <a:t/>
            </a:r>
            <a:endParaRPr sz="5600"/>
          </a:p>
        </p:txBody>
      </p:sp>
      <p:pic>
        <p:nvPicPr>
          <p:cNvPr id="127" name="Google Shape;127;p21" title="Chart"/>
          <p:cNvPicPr preferRelativeResize="0"/>
          <p:nvPr/>
        </p:nvPicPr>
        <p:blipFill>
          <a:blip r:embed="rId3">
            <a:alphaModFix/>
          </a:blip>
          <a:stretch>
            <a:fillRect/>
          </a:stretch>
        </p:blipFill>
        <p:spPr>
          <a:xfrm>
            <a:off x="2105613" y="797075"/>
            <a:ext cx="4932774" cy="30500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