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aleway ExtraBold" pitchFamily="2" charset="0"/>
      <p:bold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.shortcut-targets-by-id\10DSiPprduJbw7_yUy2SZzlOAkN9ALtjC\International%20High%20School%20of%20New%20Orleans\Monthly%20Financials\FY23\2022-10\IHSNO%20-%20FRT23%20LA%20-%20October%20Release%20v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4045177208125E-2"/>
          <c:y val="4.6729938225402431E-2"/>
          <c:w val="0.8589292952812585"/>
          <c:h val="0.75756341781486547"/>
        </c:manualLayout>
      </c:layout>
      <c:lineChart>
        <c:grouping val="standard"/>
        <c:varyColors val="0"/>
        <c:ser>
          <c:idx val="1"/>
          <c:order val="1"/>
          <c:tx>
            <c:strRef>
              <c:f>GraphData!$A$25</c:f>
              <c:strCache>
                <c:ptCount val="1"/>
                <c:pt idx="0">
                  <c:v>Budget Cash</c:v>
                </c:pt>
              </c:strCache>
            </c:strRef>
          </c:tx>
          <c:spPr>
            <a:ln w="31750" cap="rnd">
              <a:solidFill>
                <a:srgbClr val="FFE699"/>
              </a:solidFill>
              <a:round/>
            </a:ln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c:spPr>
          <c:marker>
            <c:symbol val="circle"/>
            <c:size val="18"/>
            <c:spPr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rgbClr val="FFE699"/>
                </a:solidFill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</c:marker>
          <c:dPt>
            <c:idx val="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D4-4B14-95D5-50C0185CA529}"/>
              </c:ext>
            </c:extLst>
          </c:dPt>
          <c:dPt>
            <c:idx val="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D4-4B14-95D5-50C0185CA529}"/>
              </c:ext>
            </c:extLst>
          </c:dPt>
          <c:dPt>
            <c:idx val="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D4-4B14-95D5-50C0185CA529}"/>
              </c:ext>
            </c:extLst>
          </c:dPt>
          <c:dPt>
            <c:idx val="3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D4-4B14-95D5-50C0185CA529}"/>
              </c:ext>
            </c:extLst>
          </c:dPt>
          <c:dPt>
            <c:idx val="4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D4-4B14-95D5-50C0185CA529}"/>
              </c:ext>
            </c:extLst>
          </c:dPt>
          <c:dPt>
            <c:idx val="5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D4-4B14-95D5-50C0185CA529}"/>
              </c:ext>
            </c:extLst>
          </c:dPt>
          <c:dPt>
            <c:idx val="6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ED4-4B14-95D5-50C0185CA529}"/>
              </c:ext>
            </c:extLst>
          </c:dPt>
          <c:dPt>
            <c:idx val="7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ED4-4B14-95D5-50C0185CA529}"/>
              </c:ext>
            </c:extLst>
          </c:dPt>
          <c:dPt>
            <c:idx val="8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ED4-4B14-95D5-50C0185CA529}"/>
              </c:ext>
            </c:extLst>
          </c:dPt>
          <c:dPt>
            <c:idx val="9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ED4-4B14-95D5-50C0185CA529}"/>
              </c:ext>
            </c:extLst>
          </c:dPt>
          <c:dPt>
            <c:idx val="1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ED4-4B14-95D5-50C0185CA529}"/>
              </c:ext>
            </c:extLst>
          </c:dPt>
          <c:dPt>
            <c:idx val="1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ED4-4B14-95D5-50C0185CA529}"/>
              </c:ext>
            </c:extLst>
          </c:dPt>
          <c:dPt>
            <c:idx val="1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8ED4-4B14-95D5-50C0185CA529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GraphData!$B$25:$N$25</c:f>
              <c:numCache>
                <c:formatCode>[&gt;999999]\ "$"#.##,," M";"$"#," K"</c:formatCode>
                <c:ptCount val="13"/>
                <c:pt idx="0">
                  <c:v>1026512.319730425</c:v>
                </c:pt>
                <c:pt idx="1">
                  <c:v>992762.30806375807</c:v>
                </c:pt>
                <c:pt idx="2">
                  <c:v>969906.84639709117</c:v>
                </c:pt>
                <c:pt idx="3">
                  <c:v>947051.38473042427</c:v>
                </c:pt>
                <c:pt idx="4">
                  <c:v>995740.92306375725</c:v>
                </c:pt>
                <c:pt idx="5">
                  <c:v>972885.46139709034</c:v>
                </c:pt>
                <c:pt idx="6">
                  <c:v>1021574.9997304233</c:v>
                </c:pt>
                <c:pt idx="7">
                  <c:v>998719.53806375642</c:v>
                </c:pt>
                <c:pt idx="8">
                  <c:v>975864.07639708952</c:v>
                </c:pt>
                <c:pt idx="9">
                  <c:v>1024553.6147304225</c:v>
                </c:pt>
                <c:pt idx="10">
                  <c:v>1001698.1530637556</c:v>
                </c:pt>
                <c:pt idx="11">
                  <c:v>978842.6913970887</c:v>
                </c:pt>
                <c:pt idx="12">
                  <c:v>1027532.2297304217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ED4-4B14-95D5-50C0185CA529}"/>
            </c:ext>
          </c:extLst>
        </c:ser>
        <c:ser>
          <c:idx val="0"/>
          <c:order val="0"/>
          <c:tx>
            <c:strRef>
              <c:f>GraphData!$A$24</c:f>
              <c:strCache>
                <c:ptCount val="1"/>
                <c:pt idx="0">
                  <c:v>Forecast Cash</c:v>
                </c:pt>
              </c:strCache>
            </c:strRef>
          </c:tx>
          <c:spPr>
            <a:ln w="44450" cmpd="sng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0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8ED4-4B14-95D5-50C0185CA529}"/>
              </c:ext>
            </c:extLst>
          </c:dPt>
          <c:dPt>
            <c:idx val="1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8ED4-4B14-95D5-50C0185CA529}"/>
              </c:ext>
            </c:extLst>
          </c:dPt>
          <c:dPt>
            <c:idx val="2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8ED4-4B14-95D5-50C0185CA529}"/>
              </c:ext>
            </c:extLst>
          </c:dPt>
          <c:dPt>
            <c:idx val="3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8ED4-4B14-95D5-50C0185CA529}"/>
              </c:ext>
            </c:extLst>
          </c:dPt>
          <c:dPt>
            <c:idx val="4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8ED4-4B14-95D5-50C0185CA529}"/>
              </c:ext>
            </c:extLst>
          </c:dPt>
          <c:dPt>
            <c:idx val="5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8ED4-4B14-95D5-50C0185CA529}"/>
              </c:ext>
            </c:extLst>
          </c:dPt>
          <c:dPt>
            <c:idx val="6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8ED4-4B14-95D5-50C0185CA529}"/>
              </c:ext>
            </c:extLst>
          </c:dPt>
          <c:dPt>
            <c:idx val="7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8ED4-4B14-95D5-50C0185CA529}"/>
              </c:ext>
            </c:extLst>
          </c:dPt>
          <c:dPt>
            <c:idx val="8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8ED4-4B14-95D5-50C0185CA529}"/>
              </c:ext>
            </c:extLst>
          </c:dPt>
          <c:dPt>
            <c:idx val="9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8ED4-4B14-95D5-50C0185CA529}"/>
              </c:ext>
            </c:extLst>
          </c:dPt>
          <c:dPt>
            <c:idx val="10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8ED4-4B14-95D5-50C0185CA529}"/>
              </c:ext>
            </c:extLst>
          </c:dPt>
          <c:dPt>
            <c:idx val="11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8ED4-4B14-95D5-50C0185CA529}"/>
              </c:ext>
            </c:extLst>
          </c:dPt>
          <c:dPt>
            <c:idx val="12"/>
            <c:marker>
              <c:symbol val="circle"/>
              <c:size val="18"/>
              <c:spPr>
                <a:solidFill>
                  <a:srgbClr val="A6A6A6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8ED4-4B14-95D5-50C0185CA529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GraphData!$B$24:$N$24</c:f>
              <c:numCache>
                <c:formatCode>[&gt;999999]\ "$"#.##,," M";"$"#," K"</c:formatCode>
                <c:ptCount val="13"/>
                <c:pt idx="0">
                  <c:v>1066568.1000000001</c:v>
                </c:pt>
                <c:pt idx="1">
                  <c:v>1060361.77</c:v>
                </c:pt>
                <c:pt idx="2">
                  <c:v>1021305.7600000001</c:v>
                </c:pt>
                <c:pt idx="3">
                  <c:v>820060.52000000014</c:v>
                </c:pt>
                <c:pt idx="4">
                  <c:v>508944.26000000007</c:v>
                </c:pt>
                <c:pt idx="5">
                  <c:v>618360.33022359177</c:v>
                </c:pt>
                <c:pt idx="6">
                  <c:v>727776.40044718352</c:v>
                </c:pt>
                <c:pt idx="7">
                  <c:v>837192.47067077528</c:v>
                </c:pt>
                <c:pt idx="8">
                  <c:v>946608.54089436703</c:v>
                </c:pt>
                <c:pt idx="9">
                  <c:v>1056024.6111179588</c:v>
                </c:pt>
                <c:pt idx="10">
                  <c:v>1165440.6813415505</c:v>
                </c:pt>
                <c:pt idx="11">
                  <c:v>1274856.7515651423</c:v>
                </c:pt>
                <c:pt idx="12">
                  <c:v>905383.24720540096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8ED4-4B14-95D5-50C0185CA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18512"/>
        <c:axId val="356324000"/>
      </c:lineChart>
      <c:catAx>
        <c:axId val="35631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</a:defRPr>
            </a:pPr>
            <a:endParaRPr lang="en-US"/>
          </a:p>
        </c:txPr>
        <c:crossAx val="356324000"/>
        <c:crosses val="autoZero"/>
        <c:auto val="1"/>
        <c:lblAlgn val="ctr"/>
        <c:lblOffset val="100"/>
        <c:noMultiLvlLbl val="0"/>
      </c:catAx>
      <c:valAx>
        <c:axId val="35632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&gt;999999]\ &quot;$&quot;#.##0,,&quot;m&quot;;&quot;$&quot;#,&quot;k&quot;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  <a:cs typeface="Arial" pitchFamily="34" charset="0"/>
              </a:defRPr>
            </a:pPr>
            <a:endParaRPr lang="en-US"/>
          </a:p>
        </c:txPr>
        <c:crossAx val="35631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323190997992091"/>
          <c:y val="0.90832490045208225"/>
          <c:w val="0.3968253968253968"/>
          <c:h val="8.9748063886186946E-2"/>
        </c:manualLayout>
      </c:layout>
      <c:overlay val="0"/>
      <c:txPr>
        <a:bodyPr/>
        <a:lstStyle/>
        <a:p>
          <a:pPr>
            <a:defRPr sz="1200" b="1">
              <a:solidFill>
                <a:srgbClr val="A6A6A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928E-354B-B207-FD55-0A9D3B44B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15C04-687B-51A0-E414-33FCA48C5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0D4B-655B-ADB3-28C0-179C689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6E01-1319-EB7A-03D9-27D8E555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BEDE-DA5A-757E-9603-0F29F1CC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E1B661-93EA-1DC9-D3FC-B8CA8B2D48EC}"/>
              </a:ext>
            </a:extLst>
          </p:cNvPr>
          <p:cNvSpPr txBox="1"/>
          <p:nvPr userDrawn="1"/>
        </p:nvSpPr>
        <p:spPr>
          <a:xfrm>
            <a:off x="28194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2EBF8-A769-B948-984F-A77EB401C7E0}"/>
              </a:ext>
            </a:extLst>
          </p:cNvPr>
          <p:cNvSpPr txBox="1"/>
          <p:nvPr userDrawn="1"/>
        </p:nvSpPr>
        <p:spPr>
          <a:xfrm>
            <a:off x="67623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34DE6EF1-8128-4DCF-8476-A3F53FB898B8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284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259F-449C-5115-57F4-BADDA3D2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5CDE7-1E48-D3F9-428D-F3D8E6A7D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31313-0461-64DF-34DF-B3C12C4A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F1EA9-04AF-398F-AAF5-80C67EFB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C7250-1521-A49B-A1F0-77B22CB5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3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82EAF-561B-8AB8-52A9-CDB477876E28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3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092" y="115570"/>
            <a:ext cx="1821008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4546A-8345-0D43-41C3-37672893CB0C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D7F04-9A63-D5E1-D83A-AD19DAACCA9F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1AF70278-AF5F-4E16-A990-2E5D5C9ABD45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2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383C6-9B23-350A-1C31-F3D527070F9C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01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32808-894D-99CD-28AD-A7FC9763F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3593E-DED6-051B-117D-9C88897D4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BE7EC-7C98-7D8F-604E-786E35D9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1954-6680-A0B4-00FF-D4846E11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1CA91-6C3C-5111-1BC3-1898EBCC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437B10-3B85-F95B-0868-5891F35D4B11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C862C-D9C7-B386-DFD9-AF6E59A1BA58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4033D76B-7DE7-4D99-B88E-C8534DB73AED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62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5319-97C5-ED13-9E31-FCC6A7DE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E2DC-0A31-C070-45E2-5BC17FA6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3CA7-7096-8B91-1F35-628CDF82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F47A-ACBD-02E1-21F8-C7E64459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0E6E-CEAB-50D3-3D4F-81D68036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74A0-C9E3-3DD9-8CB4-4D597A23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C641-FBC5-1455-E0D1-FA685A72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A2E7B-799F-7F46-1A71-1FC9AD24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69CE5-5EEE-0793-EEC8-FAAFF9A2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8AF9-C72A-C561-7F8D-BDBC0537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EE1A-1F8E-11B7-9479-1204D081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284C-894C-C5DA-BF64-FE72A9CE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7E477-9663-CE90-7CA8-CD07DD83D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FBD2A-A7D0-C217-9316-C4865EF8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8579F-3271-3983-0656-4AE67BB0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257B2-ABBB-6515-9797-F6D02E19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9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F2AA-0BBB-63FE-3925-2634EE23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0FEA6-2D53-0C61-5686-3934B4A6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5593-E1D4-B708-E729-13E7458D5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169BC-CB00-59E7-34A1-1E0BBB7F8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6C979-BE49-574E-6546-9D559E3B7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05F3C-822D-5EBB-5B58-15D2B4D7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DE160-B435-C004-C2C2-FB203358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B11CA-78DD-4089-0E4F-4BB274C8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5007-E8FF-9F03-43E8-4032BC53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14B9E-08FA-FEE1-FBBA-F171D07B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29A1E-E97E-DCA8-C725-C84417D7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9C6C9-B12F-D774-6D25-A6FCAF90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D6A10-416B-FB63-8E00-F19F28F9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4C4DC-C6B0-5069-25E7-B6171F11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B968-A659-0BE4-5F5B-AF9B82DC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C653-7EAC-61E2-34FE-41F94B2B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BE0E-6BC1-5711-FFC7-226BE15AE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550C0-75C2-A38D-9FA1-1127F6007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809E-1F5F-6B0B-E6DB-56EC0BD0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FBC26-F48F-3356-D556-3F4F1D9A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5DCF8-7325-4DBE-277C-97D25CB4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6B16-27D6-C5E7-7583-A795A79E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1483F-42FA-C7E9-2DBA-02A2A607B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36D39-441C-AED7-4105-555E2023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949F7-B10B-9937-F0B7-14E569F8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C4B4B-00C1-AACE-BC7F-7D58EE9E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8134-F8B2-503C-999E-E8437C95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5EABB-F44B-E745-199D-B0F0C39E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5064-AE93-1E3A-2505-9BAD8CAA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04378-30B9-E7D2-315E-401627D89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F793-2E6C-4DCD-9E8B-D24072EDF63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CB54-FF6D-DF83-5C7D-BD2ABE7ED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98F79-A1AC-1159-5B0F-C01620DE4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9AC1-5A3D-4ADC-8E18-733FDE35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60" r:id="rId12"/>
    <p:sldLayoutId id="2147483661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5BDB6-D5DE-3DF2-B32D-43CD1F8D76C2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October 2022 Financials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812C3-FAF0-6F9D-1594-9742520C1373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34E53-BC72-AB01-6550-D60C890ACB3C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itchFamily="2" charset="0"/>
              </a:rPr>
              <a:t>NOV'22</a:t>
            </a:r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5" name="EdOpsBlue">
            <a:extLst>
              <a:ext uri="{FF2B5EF4-FFF2-40B4-BE49-F238E27FC236}">
                <a16:creationId xmlns:a16="http://schemas.microsoft.com/office/drawing/2014/main" id="{00000000-0008-0000-2300-00002F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459" y="5321300"/>
            <a:ext cx="2494422" cy="79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FCA8A-D7A8-9545-2C80-69AD2611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92" y="1081057"/>
            <a:ext cx="614530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06401-07F1-9E14-E13D-AB0C57A0C9BF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Balance Sheet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ACC33C-D836-18F7-C36F-D95EB6995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77468"/>
              </p:ext>
            </p:extLst>
          </p:nvPr>
        </p:nvGraphicFramePr>
        <p:xfrm>
          <a:off x="1057909" y="374650"/>
          <a:ext cx="5776226" cy="6108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217674116"/>
                    </a:ext>
                  </a:extLst>
                </a:gridCol>
                <a:gridCol w="1579628">
                  <a:extLst>
                    <a:ext uri="{9D8B030D-6E8A-4147-A177-3AD203B41FA5}">
                      <a16:colId xmlns:a16="http://schemas.microsoft.com/office/drawing/2014/main" val="12663557"/>
                    </a:ext>
                  </a:extLst>
                </a:gridCol>
                <a:gridCol w="977865">
                  <a:extLst>
                    <a:ext uri="{9D8B030D-6E8A-4147-A177-3AD203B41FA5}">
                      <a16:colId xmlns:a16="http://schemas.microsoft.com/office/drawing/2014/main" val="1451083849"/>
                    </a:ext>
                  </a:extLst>
                </a:gridCol>
                <a:gridCol w="932733">
                  <a:extLst>
                    <a:ext uri="{9D8B030D-6E8A-4147-A177-3AD203B41FA5}">
                      <a16:colId xmlns:a16="http://schemas.microsoft.com/office/drawing/2014/main" val="649905215"/>
                    </a:ext>
                  </a:extLst>
                </a:gridCol>
              </a:tblGrid>
              <a:tr h="244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Previous Year End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Current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Year End</a:t>
                      </a: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1066341333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6/30/2022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10/31/2022</a:t>
                      </a: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6/30/2023</a:t>
                      </a: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2951139695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425898749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2849425602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1,066,568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508,944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905,383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4454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Receivable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332,816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379,791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342,816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1605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1,399,384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888,735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1,248,199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296066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Noncurrent Assets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2281502369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Operating Fixed Assets, Net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1,777,063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1,777,063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1,777,063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9626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Facilities, Net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-1,164,882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-1,164,882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-1,164,882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257038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Noncurrent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612,181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612,181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612,181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2361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2,011,565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1,500,916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1,860,380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578271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093003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Liabilities and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306884216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848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1333026514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Other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1,531,997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1,274,895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1,274,895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2602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Payable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479,569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235,748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553,134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8001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2,011,565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1,510,643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1,828,028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36596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Long-Term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3762955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Liabilities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2,011,565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1,510,643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8325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/>
                </a:tc>
                <a:extLst>
                  <a:ext uri="{0D108BD9-81ED-4DB2-BD59-A6C34878D82A}">
                    <a16:rowId xmlns:a16="http://schemas.microsoft.com/office/drawing/2014/main" val="1145951854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Equity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046857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-9,727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32,352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30810"/>
                  </a:ext>
                </a:extLst>
              </a:tr>
              <a:tr h="2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6002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-9,727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32,352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002" marR="90028" marT="6002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7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76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BAED5-3368-3984-10BD-690432F60051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2848-B190-EC5D-622B-9BD5F78CAA55}"/>
              </a:ext>
            </a:extLst>
          </p:cNvPr>
          <p:cNvSpPr txBox="1"/>
          <p:nvPr/>
        </p:nvSpPr>
        <p:spPr>
          <a:xfrm>
            <a:off x="219710" y="1085850"/>
            <a:ext cx="10515600" cy="22393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Key Performance Indicators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Forecast Overview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Cash Forecast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36236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635C3-BBE0-C713-76AC-208DF1BCA687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395F9-168A-A510-62B1-D0FD4AB823FE}"/>
              </a:ext>
            </a:extLst>
          </p:cNvPr>
          <p:cNvSpPr txBox="1"/>
          <p:nvPr/>
        </p:nvSpPr>
        <p:spPr>
          <a:xfrm>
            <a:off x="219710" y="1085850"/>
            <a:ext cx="10515600" cy="44362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of October 31, 2022, the cash balance in the checking account is $428,944 and $80,000.00 in the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Anybill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clearing account for a total cash and cash equivalents balance of $508,944.00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MFP for October 2022 is $370,907.00 based on a student count of 389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reserve balance as of October 31, 2022, is $ 628,622 or 13.5 % of General Fund Expenses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the end of the month there were 10 receivables totaling $324549.84 and 19 accounts payable totaling $25,718.20 with most items being paid after October 31, 2022</a:t>
            </a:r>
          </a:p>
        </p:txBody>
      </p:sp>
    </p:spTree>
    <p:extLst>
      <p:ext uri="{BB962C8B-B14F-4D97-AF65-F5344CB8AC3E}">
        <p14:creationId xmlns:p14="http://schemas.microsoft.com/office/powerpoint/2010/main" val="425439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9A908-8800-2BB9-6D09-001F1368EF03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Key Performance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4F9D2-6BEF-BDDD-7667-EF6FEE397D98}"/>
              </a:ext>
            </a:extLst>
          </p:cNvPr>
          <p:cNvSpPr txBox="1"/>
          <p:nvPr/>
        </p:nvSpPr>
        <p:spPr>
          <a:xfrm>
            <a:off x="635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Days of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8EFA5-DBC8-020F-DC7E-27202E7A2B10}"/>
              </a:ext>
            </a:extLst>
          </p:cNvPr>
          <p:cNvSpPr txBox="1"/>
          <p:nvPr/>
        </p:nvSpPr>
        <p:spPr>
          <a:xfrm>
            <a:off x="635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Cash balance at year-end divided by average daily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A657-FB44-A04D-93C0-8CDFFBA58B4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57730"/>
            <a:ext cx="2556510" cy="30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D1EB7-615B-7368-F484-1B25E24AC765}"/>
              </a:ext>
            </a:extLst>
          </p:cNvPr>
          <p:cNvSpPr txBox="1"/>
          <p:nvPr/>
        </p:nvSpPr>
        <p:spPr>
          <a:xfrm>
            <a:off x="635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48 DAYS OF CASH AT YEAR'S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B5C2F-7D51-98D8-BF1F-10266483FDFE}"/>
              </a:ext>
            </a:extLst>
          </p:cNvPr>
          <p:cNvSpPr txBox="1"/>
          <p:nvPr/>
        </p:nvSpPr>
        <p:spPr>
          <a:xfrm>
            <a:off x="63500" y="556641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school will end the year with 48 days of cash. This is below the recommended 60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13CB5-789C-0138-F6DE-30BDC2985CEC}"/>
              </a:ext>
            </a:extLst>
          </p:cNvPr>
          <p:cNvSpPr txBox="1"/>
          <p:nvPr/>
        </p:nvSpPr>
        <p:spPr>
          <a:xfrm>
            <a:off x="2921000" y="840740"/>
            <a:ext cx="3048000" cy="6017260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569D6-93BB-20E7-78D5-5BA378772E40}"/>
              </a:ext>
            </a:extLst>
          </p:cNvPr>
          <p:cNvSpPr txBox="1"/>
          <p:nvPr/>
        </p:nvSpPr>
        <p:spPr>
          <a:xfrm>
            <a:off x="30734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Gross Margin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FC149-36B3-787B-E505-B23C75EACA75}"/>
              </a:ext>
            </a:extLst>
          </p:cNvPr>
          <p:cNvSpPr txBox="1"/>
          <p:nvPr/>
        </p:nvSpPr>
        <p:spPr>
          <a:xfrm>
            <a:off x="30734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Revenue less expenses, divided by revenue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C665B-E7CA-28D2-7DC6-A6552C6AB9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157730"/>
            <a:ext cx="2556510" cy="3061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695E59-85FD-ECEE-2881-2924E9D8D6BA}"/>
              </a:ext>
            </a:extLst>
          </p:cNvPr>
          <p:cNvSpPr txBox="1"/>
          <p:nvPr/>
        </p:nvSpPr>
        <p:spPr>
          <a:xfrm>
            <a:off x="30734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0.5% GROSS MARGIN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93440-C68C-478E-4502-97806391AF2A}"/>
              </a:ext>
            </a:extLst>
          </p:cNvPr>
          <p:cNvSpPr txBox="1"/>
          <p:nvPr/>
        </p:nvSpPr>
        <p:spPr>
          <a:xfrm>
            <a:off x="3073400" y="556641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forecasted net income is $32k, which is $31k above the budget. It yields a 0.5% gross margin.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14389-13EC-3900-A5CF-1E39E2843FA4}"/>
              </a:ext>
            </a:extLst>
          </p:cNvPr>
          <p:cNvSpPr txBox="1"/>
          <p:nvPr/>
        </p:nvSpPr>
        <p:spPr>
          <a:xfrm>
            <a:off x="60833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Fund Balance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1C1E8-C763-5526-4F0A-F83B677904FD}"/>
              </a:ext>
            </a:extLst>
          </p:cNvPr>
          <p:cNvSpPr txBox="1"/>
          <p:nvPr/>
        </p:nvSpPr>
        <p:spPr>
          <a:xfrm>
            <a:off x="60833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Forecasted Ending Fund Balance / Total Expenses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A1BBED-4A13-08D2-80E1-9EC6E73803D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2157730"/>
            <a:ext cx="2556510" cy="3061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E4B3AD-AED0-5235-F815-DBCC5FE0EC24}"/>
              </a:ext>
            </a:extLst>
          </p:cNvPr>
          <p:cNvSpPr txBox="1"/>
          <p:nvPr/>
        </p:nvSpPr>
        <p:spPr>
          <a:xfrm>
            <a:off x="60833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15.53% AT YEAR'S 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DE4964-D419-F9BF-0D5A-C38BD027023F}"/>
              </a:ext>
            </a:extLst>
          </p:cNvPr>
          <p:cNvSpPr txBox="1"/>
          <p:nvPr/>
        </p:nvSpPr>
        <p:spPr>
          <a:xfrm>
            <a:off x="6083300" y="5566410"/>
            <a:ext cx="27432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school is projected to end the year with a fund balance of $1,070,301. Last year's fund balance was $1,037,949.</a:t>
            </a:r>
          </a:p>
        </p:txBody>
      </p:sp>
    </p:spTree>
    <p:extLst>
      <p:ext uri="{BB962C8B-B14F-4D97-AF65-F5344CB8AC3E}">
        <p14:creationId xmlns:p14="http://schemas.microsoft.com/office/powerpoint/2010/main" val="334376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D1E2C-1D88-BF54-339B-E0BA5D197232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Forecast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84C408-A548-9915-153E-2FB6194B5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43953"/>
              </p:ext>
            </p:extLst>
          </p:nvPr>
        </p:nvGraphicFramePr>
        <p:xfrm>
          <a:off x="83820" y="633729"/>
          <a:ext cx="11868150" cy="581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140595402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4991443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9806408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580953850"/>
                    </a:ext>
                  </a:extLst>
                </a:gridCol>
                <a:gridCol w="3279140">
                  <a:extLst>
                    <a:ext uri="{9D8B030D-6E8A-4147-A177-3AD203B41FA5}">
                      <a16:colId xmlns:a16="http://schemas.microsoft.com/office/drawing/2014/main" val="45455893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747350049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Variance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             Variance Graphic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46302453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Raleway" pitchFamily="2" charset="0"/>
                        </a:rPr>
                        <a:t>$6.9m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$7.1m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B8462A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-$162k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Forecast adjustments to account for October 1,2022 student counts (386 Vs budgeted 397)</a:t>
                      </a:r>
                    </a:p>
                    <a:p>
                      <a:r>
                        <a:rPr lang="en-US" sz="1200" dirty="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Also, reduction of contribution and donations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48363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$6.9m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Raleway" pitchFamily="2" charset="0"/>
                        </a:rPr>
                        <a:t>$7.1m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$194k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Primarily due to variance in Salaries expense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412908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Raleway" pitchFamily="2" charset="0"/>
                        </a:rPr>
                        <a:t>Net Income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$32k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$1k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$31k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45057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endParaRPr lang="en-US" sz="1600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b="1">
                        <a:solidFill>
                          <a:srgbClr val="B8462A"/>
                        </a:solidFill>
                        <a:effectLst>
                          <a:outerShdw blurRad="63500" dist="37357" dir="2700000" rotWithShape="0">
                            <a:scrgbClr r="0" g="0" b="0">
                              <a:alpha val="40000"/>
                            </a:scrgbClr>
                          </a:outerShdw>
                        </a:effectLst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704727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endParaRPr lang="en-US" sz="1600" b="1" dirty="0"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000000"/>
                        </a:solidFill>
                        <a:effectLst>
                          <a:outerShdw blurRad="63500" dist="37357" dir="2700000" rotWithShape="0">
                            <a:scrgbClr r="0" g="0" b="0">
                              <a:alpha val="40000"/>
                            </a:scrgbClr>
                          </a:outerShdw>
                        </a:effectLst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7646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C818C3C-1793-C5AC-F60E-72EA999BF2F1}"/>
              </a:ext>
            </a:extLst>
          </p:cNvPr>
          <p:cNvSpPr/>
          <p:nvPr/>
        </p:nvSpPr>
        <p:spPr>
          <a:xfrm>
            <a:off x="7377816" y="1460500"/>
            <a:ext cx="381000" cy="6609080"/>
          </a:xfrm>
          <a:prstGeom prst="rect">
            <a:avLst/>
          </a:prstGeom>
          <a:gradFill flip="none" rotWithShape="1">
            <a:gsLst>
              <a:gs pos="0">
                <a:srgbClr val="FEF8F5">
                  <a:alpha val="30000"/>
                </a:srgbClr>
              </a:gs>
              <a:gs pos="100000">
                <a:srgbClr val="FFCCCC">
                  <a:alpha val="3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838974-15B8-1D3C-F63A-6991C03E77F8}"/>
              </a:ext>
            </a:extLst>
          </p:cNvPr>
          <p:cNvCxnSpPr/>
          <p:nvPr/>
        </p:nvCxnSpPr>
        <p:spPr>
          <a:xfrm>
            <a:off x="7758816" y="1519025"/>
            <a:ext cx="0" cy="5217055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E07251-D65A-CDB4-0A42-24DF9E37E2B6}"/>
              </a:ext>
            </a:extLst>
          </p:cNvPr>
          <p:cNvSpPr txBox="1"/>
          <p:nvPr/>
        </p:nvSpPr>
        <p:spPr>
          <a:xfrm>
            <a:off x="7720716" y="6609080"/>
            <a:ext cx="2946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Raleway" pitchFamily="2" charset="0"/>
              </a:rPr>
              <a:t>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B3A3F0-5C5C-E6A0-ABC2-68F186688A38}"/>
              </a:ext>
            </a:extLst>
          </p:cNvPr>
          <p:cNvCxnSpPr/>
          <p:nvPr/>
        </p:nvCxnSpPr>
        <p:spPr>
          <a:xfrm>
            <a:off x="5608320" y="1969875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84B9D-B440-A245-12B4-BDF2E9CA539F}"/>
              </a:ext>
            </a:extLst>
          </p:cNvPr>
          <p:cNvSpPr/>
          <p:nvPr/>
        </p:nvSpPr>
        <p:spPr>
          <a:xfrm>
            <a:off x="7758816" y="3650509"/>
            <a:ext cx="417444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F552B-75D8-BC79-B733-8F79FACEC9FB}"/>
              </a:ext>
            </a:extLst>
          </p:cNvPr>
          <p:cNvCxnSpPr/>
          <p:nvPr/>
        </p:nvCxnSpPr>
        <p:spPr>
          <a:xfrm>
            <a:off x="83820" y="3463713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0D7DCF-DD56-870D-E380-08EF8F842F8B}"/>
              </a:ext>
            </a:extLst>
          </p:cNvPr>
          <p:cNvCxnSpPr/>
          <p:nvPr/>
        </p:nvCxnSpPr>
        <p:spPr>
          <a:xfrm>
            <a:off x="8150860" y="2965767"/>
            <a:ext cx="0" cy="2296584"/>
          </a:xfrm>
          <a:prstGeom prst="line">
            <a:avLst/>
          </a:prstGeom>
          <a:ln w="158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8F7134-4AB7-C8A7-D988-AD92509BA532}"/>
              </a:ext>
            </a:extLst>
          </p:cNvPr>
          <p:cNvCxnSpPr/>
          <p:nvPr/>
        </p:nvCxnSpPr>
        <p:spPr>
          <a:xfrm>
            <a:off x="5597749" y="4957551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A6556B4-CCF9-CC55-5F60-4D54F84E1616}"/>
              </a:ext>
            </a:extLst>
          </p:cNvPr>
          <p:cNvSpPr/>
          <p:nvPr/>
        </p:nvSpPr>
        <p:spPr>
          <a:xfrm rot="10800000">
            <a:off x="5595620" y="1658725"/>
            <a:ext cx="2150496" cy="621665"/>
          </a:xfrm>
          <a:prstGeom prst="homePlate">
            <a:avLst/>
          </a:prstGeom>
          <a:solidFill>
            <a:srgbClr val="B8462A"/>
          </a:solidFill>
          <a:ln w="38100">
            <a:solidFill>
              <a:srgbClr val="8F3621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41692C9-A9A4-99A8-822C-C3E324C23F84}"/>
              </a:ext>
            </a:extLst>
          </p:cNvPr>
          <p:cNvSpPr/>
          <p:nvPr/>
        </p:nvSpPr>
        <p:spPr>
          <a:xfrm>
            <a:off x="5595620" y="2654617"/>
            <a:ext cx="2580641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63500" dist="37357" dir="2700000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584B-A7E3-51B9-712E-CE8D375B12CF}"/>
              </a:ext>
            </a:extLst>
          </p:cNvPr>
          <p:cNvCxnSpPr/>
          <p:nvPr/>
        </p:nvCxnSpPr>
        <p:spPr>
          <a:xfrm>
            <a:off x="8176260" y="3587009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560DD0-BBD8-6056-4632-6FFEF59B6696}"/>
              </a:ext>
            </a:extLst>
          </p:cNvPr>
          <p:cNvCxnSpPr/>
          <p:nvPr/>
        </p:nvCxnSpPr>
        <p:spPr>
          <a:xfrm>
            <a:off x="83820" y="5455497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8840BF-33A4-1232-28D3-CBAF25494B90}"/>
              </a:ext>
            </a:extLst>
          </p:cNvPr>
          <p:cNvSpPr txBox="1"/>
          <p:nvPr/>
        </p:nvSpPr>
        <p:spPr>
          <a:xfrm>
            <a:off x="5722620" y="1785725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-162k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308FC-EE7C-183A-A7E0-619F81DAE941}"/>
              </a:ext>
            </a:extLst>
          </p:cNvPr>
          <p:cNvSpPr txBox="1"/>
          <p:nvPr/>
        </p:nvSpPr>
        <p:spPr>
          <a:xfrm>
            <a:off x="7198360" y="2781617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+194k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62199-1B44-8378-AB23-6577E1E6A161}"/>
              </a:ext>
            </a:extLst>
          </p:cNvPr>
          <p:cNvSpPr txBox="1"/>
          <p:nvPr/>
        </p:nvSpPr>
        <p:spPr>
          <a:xfrm>
            <a:off x="7350760" y="3777509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31k</a:t>
            </a:r>
          </a:p>
        </p:txBody>
      </p:sp>
    </p:spTree>
    <p:extLst>
      <p:ext uri="{BB962C8B-B14F-4D97-AF65-F5344CB8AC3E}">
        <p14:creationId xmlns:p14="http://schemas.microsoft.com/office/powerpoint/2010/main" val="405952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01BF08-3A7E-D5D7-0EB1-B167BAA9FA9B}"/>
              </a:ext>
            </a:extLst>
          </p:cNvPr>
          <p:cNvSpPr/>
          <p:nvPr/>
        </p:nvSpPr>
        <p:spPr>
          <a:xfrm>
            <a:off x="5326380" y="1296670"/>
            <a:ext cx="2103947" cy="4394200"/>
          </a:xfrm>
          <a:prstGeom prst="rect">
            <a:avLst/>
          </a:prstGeom>
          <a:solidFill>
            <a:srgbClr val="C9C9C9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139F9-B868-E3C2-1FA2-9A71CB135345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Cash Forecast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895096"/>
              </p:ext>
            </p:extLst>
          </p:nvPr>
        </p:nvGraphicFramePr>
        <p:xfrm>
          <a:off x="4602480" y="1423670"/>
          <a:ext cx="64008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D7253DA-F22D-33F1-0680-9E6AC54F68A3}"/>
              </a:ext>
            </a:extLst>
          </p:cNvPr>
          <p:cNvSpPr/>
          <p:nvPr/>
        </p:nvSpPr>
        <p:spPr>
          <a:xfrm>
            <a:off x="10731500" y="2743200"/>
            <a:ext cx="158750" cy="4191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21B40-ACB6-C3D6-26FD-EC752A7C29C5}"/>
              </a:ext>
            </a:extLst>
          </p:cNvPr>
          <p:cNvSpPr txBox="1"/>
          <p:nvPr/>
        </p:nvSpPr>
        <p:spPr>
          <a:xfrm>
            <a:off x="10922000" y="2616200"/>
            <a:ext cx="952500" cy="646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raleway" pitchFamily="2" charset="0"/>
              </a:rPr>
              <a:t>$122k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4D828-4AFB-6740-1B95-5F95237155A6}"/>
              </a:ext>
            </a:extLst>
          </p:cNvPr>
          <p:cNvSpPr txBox="1"/>
          <p:nvPr/>
        </p:nvSpPr>
        <p:spPr>
          <a:xfrm>
            <a:off x="143510" y="1210310"/>
            <a:ext cx="408686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>
                <a:solidFill>
                  <a:srgbClr val="595959"/>
                </a:solidFill>
                <a:latin typeface="Raleway" pitchFamily="2" charset="0"/>
              </a:rPr>
              <a:t>48 Days of Cash</a:t>
            </a:r>
          </a:p>
          <a:p>
            <a:r>
              <a:rPr lang="en-US" sz="3200" b="1" dirty="0">
                <a:solidFill>
                  <a:srgbClr val="595959"/>
                </a:solidFill>
                <a:latin typeface="Raleway" pitchFamily="2" charset="0"/>
              </a:rPr>
              <a:t>at year’s end</a:t>
            </a:r>
          </a:p>
          <a:p>
            <a:endParaRPr lang="en-US" sz="16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We forecast the school’s year ending cash balance as </a:t>
            </a:r>
            <a:r>
              <a:rPr lang="en-US" sz="1600" b="1" dirty="0">
                <a:solidFill>
                  <a:srgbClr val="595959"/>
                </a:solidFill>
                <a:latin typeface="Raleway" pitchFamily="2" charset="0"/>
              </a:rPr>
              <a:t>$905k</a:t>
            </a:r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, </a:t>
            </a:r>
            <a:r>
              <a:rPr lang="en-US" sz="1600" b="1" dirty="0">
                <a:solidFill>
                  <a:srgbClr val="FFC000"/>
                </a:solidFill>
                <a:latin typeface="Raleway" pitchFamily="2" charset="0"/>
              </a:rPr>
              <a:t>$122k</a:t>
            </a:r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 below budget.</a:t>
            </a:r>
          </a:p>
          <a:p>
            <a:endParaRPr lang="en-US" sz="1600" dirty="0">
              <a:solidFill>
                <a:srgbClr val="767171"/>
              </a:solidFill>
              <a:latin typeface="Raleway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54A07-B599-EE17-DB44-5F10FDD81502}"/>
              </a:ext>
            </a:extLst>
          </p:cNvPr>
          <p:cNvCxnSpPr/>
          <p:nvPr/>
        </p:nvCxnSpPr>
        <p:spPr>
          <a:xfrm>
            <a:off x="5326380" y="1296670"/>
            <a:ext cx="2103947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3585E1-2A7E-4EA4-3E14-54270E7C0631}"/>
              </a:ext>
            </a:extLst>
          </p:cNvPr>
          <p:cNvSpPr txBox="1"/>
          <p:nvPr/>
        </p:nvSpPr>
        <p:spPr>
          <a:xfrm>
            <a:off x="6477827" y="1334770"/>
            <a:ext cx="1016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latin typeface="Raleway" pitchFamily="2" charset="0"/>
              </a:rPr>
              <a:t>Actuals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0E74FB-4A2E-4F96-624B-C2919F59529B}"/>
              </a:ext>
            </a:extLst>
          </p:cNvPr>
          <p:cNvCxnSpPr/>
          <p:nvPr/>
        </p:nvCxnSpPr>
        <p:spPr>
          <a:xfrm>
            <a:off x="7493000" y="1296670"/>
            <a:ext cx="3505200" cy="0"/>
          </a:xfrm>
          <a:prstGeom prst="line">
            <a:avLst/>
          </a:prstGeom>
          <a:ln w="254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017E91-4EC1-CD21-25F4-0188143C528F}"/>
              </a:ext>
            </a:extLst>
          </p:cNvPr>
          <p:cNvSpPr txBox="1"/>
          <p:nvPr/>
        </p:nvSpPr>
        <p:spPr>
          <a:xfrm>
            <a:off x="7416800" y="1334770"/>
            <a:ext cx="127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>
                <a:solidFill>
                  <a:srgbClr val="7F7F7F"/>
                </a:solidFill>
                <a:latin typeface="Raleway" pitchFamily="2" charset="0"/>
              </a:rPr>
              <a:t>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35E63-BCB1-D974-8DB5-7F4AFBF602F8}"/>
              </a:ext>
            </a:extLst>
          </p:cNvPr>
          <p:cNvSpPr txBox="1"/>
          <p:nvPr/>
        </p:nvSpPr>
        <p:spPr>
          <a:xfrm>
            <a:off x="10483410" y="3281466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Raleway" pitchFamily="2" charset="0"/>
              </a:rPr>
              <a:t>$905k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FCA030-1C46-4535-666F-C5BCC1B65569}"/>
              </a:ext>
            </a:extLst>
          </p:cNvPr>
          <p:cNvCxnSpPr/>
          <p:nvPr/>
        </p:nvCxnSpPr>
        <p:spPr>
          <a:xfrm>
            <a:off x="10604500" y="3086100"/>
            <a:ext cx="266700" cy="2667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8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3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90550" cy="56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CC5309-7950-0297-87BD-5B5C1C7C3E3A}"/>
              </a:ext>
            </a:extLst>
          </p:cNvPr>
          <p:cNvSpPr txBox="1"/>
          <p:nvPr/>
        </p:nvSpPr>
        <p:spPr>
          <a:xfrm>
            <a:off x="407035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>
                <a:solidFill>
                  <a:srgbClr val="0066B3"/>
                </a:solidFill>
                <a:latin typeface="Raleway" pitchFamily="2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81A62-B65C-E81C-189B-BBF1AF3867BA}"/>
              </a:ext>
            </a:extLst>
          </p:cNvPr>
          <p:cNvSpPr txBox="1"/>
          <p:nvPr/>
        </p:nvSpPr>
        <p:spPr>
          <a:xfrm>
            <a:off x="378460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Please contact your EdOps Finance Team: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Jethro Celestin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Jethro@ed-ops.com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202.746.5779</a:t>
            </a: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© EdOps  2017-2023</a:t>
            </a:r>
          </a:p>
        </p:txBody>
      </p:sp>
    </p:spTree>
    <p:extLst>
      <p:ext uri="{BB962C8B-B14F-4D97-AF65-F5344CB8AC3E}">
        <p14:creationId xmlns:p14="http://schemas.microsoft.com/office/powerpoint/2010/main" val="377426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DAA385-694F-317F-0996-8E46E80BABA8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Annotated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4D907D-E9BE-34F4-CE64-47CA1246D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10569"/>
              </p:ext>
            </p:extLst>
          </p:nvPr>
        </p:nvGraphicFramePr>
        <p:xfrm>
          <a:off x="1057909" y="168910"/>
          <a:ext cx="7747002" cy="65633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7285">
                  <a:extLst>
                    <a:ext uri="{9D8B030D-6E8A-4147-A177-3AD203B41FA5}">
                      <a16:colId xmlns:a16="http://schemas.microsoft.com/office/drawing/2014/main" val="3654726915"/>
                    </a:ext>
                  </a:extLst>
                </a:gridCol>
                <a:gridCol w="821746">
                  <a:extLst>
                    <a:ext uri="{9D8B030D-6E8A-4147-A177-3AD203B41FA5}">
                      <a16:colId xmlns:a16="http://schemas.microsoft.com/office/drawing/2014/main" val="4123309626"/>
                    </a:ext>
                  </a:extLst>
                </a:gridCol>
                <a:gridCol w="794437">
                  <a:extLst>
                    <a:ext uri="{9D8B030D-6E8A-4147-A177-3AD203B41FA5}">
                      <a16:colId xmlns:a16="http://schemas.microsoft.com/office/drawing/2014/main" val="1342426613"/>
                    </a:ext>
                  </a:extLst>
                </a:gridCol>
                <a:gridCol w="676513">
                  <a:extLst>
                    <a:ext uri="{9D8B030D-6E8A-4147-A177-3AD203B41FA5}">
                      <a16:colId xmlns:a16="http://schemas.microsoft.com/office/drawing/2014/main" val="40653539"/>
                    </a:ext>
                  </a:extLst>
                </a:gridCol>
                <a:gridCol w="234607">
                  <a:extLst>
                    <a:ext uri="{9D8B030D-6E8A-4147-A177-3AD203B41FA5}">
                      <a16:colId xmlns:a16="http://schemas.microsoft.com/office/drawing/2014/main" val="4017069725"/>
                    </a:ext>
                  </a:extLst>
                </a:gridCol>
                <a:gridCol w="124131">
                  <a:extLst>
                    <a:ext uri="{9D8B030D-6E8A-4147-A177-3AD203B41FA5}">
                      <a16:colId xmlns:a16="http://schemas.microsoft.com/office/drawing/2014/main" val="489291415"/>
                    </a:ext>
                  </a:extLst>
                </a:gridCol>
                <a:gridCol w="814298">
                  <a:extLst>
                    <a:ext uri="{9D8B030D-6E8A-4147-A177-3AD203B41FA5}">
                      <a16:colId xmlns:a16="http://schemas.microsoft.com/office/drawing/2014/main" val="4066638307"/>
                    </a:ext>
                  </a:extLst>
                </a:gridCol>
                <a:gridCol w="866433">
                  <a:extLst>
                    <a:ext uri="{9D8B030D-6E8A-4147-A177-3AD203B41FA5}">
                      <a16:colId xmlns:a16="http://schemas.microsoft.com/office/drawing/2014/main" val="1924944983"/>
                    </a:ext>
                  </a:extLst>
                </a:gridCol>
                <a:gridCol w="803126">
                  <a:extLst>
                    <a:ext uri="{9D8B030D-6E8A-4147-A177-3AD203B41FA5}">
                      <a16:colId xmlns:a16="http://schemas.microsoft.com/office/drawing/2014/main" val="3903587377"/>
                    </a:ext>
                  </a:extLst>
                </a:gridCol>
                <a:gridCol w="974426">
                  <a:extLst>
                    <a:ext uri="{9D8B030D-6E8A-4147-A177-3AD203B41FA5}">
                      <a16:colId xmlns:a16="http://schemas.microsoft.com/office/drawing/2014/main" val="1150358534"/>
                    </a:ext>
                  </a:extLst>
                </a:gridCol>
              </a:tblGrid>
              <a:tr h="198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Year-To-Date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Annual 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898694992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Remaining</a:t>
                      </a: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3518204503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55527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1,497,436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1,487,473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9,963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4,349,188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4,462,420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(113,232)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2,851,752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3099497211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334,233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761,902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(427,669)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2,380,031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2,379,040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991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2,045,798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93862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100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(49,900)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100,000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150,000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(50,000)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99,900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3018288606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38,516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31,933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6,583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95,677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95,800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(123)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57,161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25543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1,870,285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2,331,309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(461,024)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6,924,896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7,087,260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(162,364)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5,054,611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553592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57589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3882716355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746,278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1,236,034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489,756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3,438,638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3,708,102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269,464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2,692,360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60266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197,756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265,367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67,611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796,100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796,100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598,344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1849488421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86,630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64,737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(21,893)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194,211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194,211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(0)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107,581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08587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21639310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125,361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95,247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(30,114)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285,742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285,742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160,381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55665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438,680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431,358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(7,322)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1,366,867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1,294,075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(72,792)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928,187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1223419868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285,307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269,337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(15,970)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810,986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808,011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(2,975)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525,679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19448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1,880,012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2,362,080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482,068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6,892,544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7,086,240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193,697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5,012,532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9407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Operating Income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(9,727)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(30,772)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(943,092)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32,352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1,020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(356,061)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42,079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19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/>
                </a:tc>
                <a:extLst>
                  <a:ext uri="{0D108BD9-81ED-4DB2-BD59-A6C34878D82A}">
                    <a16:rowId xmlns:a16="http://schemas.microsoft.com/office/drawing/2014/main" val="2870080442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Extraordinary 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8268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Capital Outlay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55500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Extraordinary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43309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1,880,012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2,362,080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482,068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6,892,544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7,086,240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193,697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5,012,532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888143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(9,727)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(30,772)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21,045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32,352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1,020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31,332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42,079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37096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(547,897)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(547,897)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(193,537)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(193,537)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354,360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695156"/>
                  </a:ext>
                </a:extLst>
              </a:tr>
              <a:tr h="3319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(557,624)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(30,772)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(526,852)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(161,185)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1,020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(162,204)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    396,439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576" marR="3576" marT="3576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8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D54E2C-C0F6-FD51-7D59-21ECECC949B8}"/>
              </a:ext>
            </a:extLst>
          </p:cNvPr>
          <p:cNvSpPr txBox="1"/>
          <p:nvPr/>
        </p:nvSpPr>
        <p:spPr>
          <a:xfrm>
            <a:off x="7810500" y="1739079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22E06-E288-D9C9-4E3C-7622801CEC38}"/>
              </a:ext>
            </a:extLst>
          </p:cNvPr>
          <p:cNvSpPr txBox="1"/>
          <p:nvPr/>
        </p:nvSpPr>
        <p:spPr>
          <a:xfrm>
            <a:off x="7810500" y="5462630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0BDE3-9DD1-552C-6904-ED9D4A34360A}"/>
              </a:ext>
            </a:extLst>
          </p:cNvPr>
          <p:cNvSpPr txBox="1"/>
          <p:nvPr/>
        </p:nvSpPr>
        <p:spPr>
          <a:xfrm>
            <a:off x="7810500" y="5794583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7E7CA-6F52-D9D3-E46C-272F850EDE7E}"/>
              </a:ext>
            </a:extLst>
          </p:cNvPr>
          <p:cNvSpPr txBox="1"/>
          <p:nvPr/>
        </p:nvSpPr>
        <p:spPr>
          <a:xfrm>
            <a:off x="7810500" y="6017566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C61F7-2D57-76CE-A46E-279B40755AA3}"/>
              </a:ext>
            </a:extLst>
          </p:cNvPr>
          <p:cNvSpPr txBox="1"/>
          <p:nvPr/>
        </p:nvSpPr>
        <p:spPr>
          <a:xfrm>
            <a:off x="7810500" y="6349519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3983B-87ED-3B18-807C-1FD5ABC49039}"/>
              </a:ext>
            </a:extLst>
          </p:cNvPr>
          <p:cNvSpPr txBox="1"/>
          <p:nvPr/>
        </p:nvSpPr>
        <p:spPr>
          <a:xfrm>
            <a:off x="8985250" y="965200"/>
            <a:ext cx="29718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u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REVENUE: $162K BEHIND</a:t>
            </a:r>
          </a:p>
          <a:p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Lower project Per </a:t>
            </a:r>
            <a:r>
              <a:rPr lang="en-US" sz="1200" dirty="0" err="1">
                <a:solidFill>
                  <a:srgbClr val="767171"/>
                </a:solidFill>
                <a:latin typeface="Raleway" pitchFamily="2" charset="0"/>
              </a:rPr>
              <a:t>Pupill</a:t>
            </a:r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 Total funding due to lower student count at 10/01.</a:t>
            </a:r>
          </a:p>
          <a:p>
            <a:endParaRPr lang="en-US" sz="12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v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EXPENSES: $194K AHEAD</a:t>
            </a:r>
          </a:p>
          <a:p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Salaries expense variance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602C7-378D-7216-FA9A-0AF608C6CAD3}"/>
              </a:ext>
            </a:extLst>
          </p:cNvPr>
          <p:cNvSpPr txBox="1"/>
          <p:nvPr/>
        </p:nvSpPr>
        <p:spPr>
          <a:xfrm>
            <a:off x="8985250" y="2167473"/>
            <a:ext cx="309499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Wingdings 2" panose="05020102010507070707" pitchFamily="18" charset="2"/>
              </a:rPr>
              <a:t>w</a:t>
            </a:r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NET INCOME: $31K ahead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591B-6DA4-ED72-9712-C8738EC468DE}"/>
              </a:ext>
            </a:extLst>
          </p:cNvPr>
          <p:cNvSpPr txBox="1"/>
          <p:nvPr/>
        </p:nvSpPr>
        <p:spPr>
          <a:xfrm>
            <a:off x="8985250" y="2569527"/>
            <a:ext cx="300482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x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CASH ADJ:$194K BEHIND</a:t>
            </a:r>
          </a:p>
          <a:p>
            <a:r>
              <a:rPr lang="en-US" sz="1200" dirty="0">
                <a:solidFill>
                  <a:srgbClr val="767171"/>
                </a:solidFill>
                <a:latin typeface="Raleway" pitchFamily="2" charset="0"/>
              </a:rPr>
              <a:t>Primarily due accrued salaries and benefits paid at beginning of the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26C00-E569-C6D5-6B30-3F7513ACCFA1}"/>
              </a:ext>
            </a:extLst>
          </p:cNvPr>
          <p:cNvSpPr txBox="1"/>
          <p:nvPr/>
        </p:nvSpPr>
        <p:spPr>
          <a:xfrm>
            <a:off x="8985250" y="3156247"/>
            <a:ext cx="300482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y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NET CHANGE IN CASH: </a:t>
            </a:r>
          </a:p>
          <a:p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    $162K BEHIND</a:t>
            </a:r>
          </a:p>
        </p:txBody>
      </p:sp>
    </p:spTree>
    <p:extLst>
      <p:ext uri="{BB962C8B-B14F-4D97-AF65-F5344CB8AC3E}">
        <p14:creationId xmlns:p14="http://schemas.microsoft.com/office/powerpoint/2010/main" val="354676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C2E7C-90E6-F31F-C1A7-D038F3A442D6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Monthly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CE683B-5BE0-1929-A2D6-A5B3051AA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97069"/>
              </p:ext>
            </p:extLst>
          </p:nvPr>
        </p:nvGraphicFramePr>
        <p:xfrm>
          <a:off x="1057910" y="168910"/>
          <a:ext cx="10911837" cy="6554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91833">
                  <a:extLst>
                    <a:ext uri="{9D8B030D-6E8A-4147-A177-3AD203B41FA5}">
                      <a16:colId xmlns:a16="http://schemas.microsoft.com/office/drawing/2014/main" val="3865166830"/>
                    </a:ext>
                  </a:extLst>
                </a:gridCol>
                <a:gridCol w="726536">
                  <a:extLst>
                    <a:ext uri="{9D8B030D-6E8A-4147-A177-3AD203B41FA5}">
                      <a16:colId xmlns:a16="http://schemas.microsoft.com/office/drawing/2014/main" val="3624343499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3905612056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45983214"/>
                    </a:ext>
                  </a:extLst>
                </a:gridCol>
                <a:gridCol w="650119">
                  <a:extLst>
                    <a:ext uri="{9D8B030D-6E8A-4147-A177-3AD203B41FA5}">
                      <a16:colId xmlns:a16="http://schemas.microsoft.com/office/drawing/2014/main" val="4154162487"/>
                    </a:ext>
                  </a:extLst>
                </a:gridCol>
                <a:gridCol w="228112">
                  <a:extLst>
                    <a:ext uri="{9D8B030D-6E8A-4147-A177-3AD203B41FA5}">
                      <a16:colId xmlns:a16="http://schemas.microsoft.com/office/drawing/2014/main" val="2972195448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3713363286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1541521856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2845272550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667639805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1997065131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1547384675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2460477836"/>
                    </a:ext>
                  </a:extLst>
                </a:gridCol>
                <a:gridCol w="570279">
                  <a:extLst>
                    <a:ext uri="{9D8B030D-6E8A-4147-A177-3AD203B41FA5}">
                      <a16:colId xmlns:a16="http://schemas.microsoft.com/office/drawing/2014/main" val="2863988673"/>
                    </a:ext>
                  </a:extLst>
                </a:gridCol>
                <a:gridCol w="228112">
                  <a:extLst>
                    <a:ext uri="{9D8B030D-6E8A-4147-A177-3AD203B41FA5}">
                      <a16:colId xmlns:a16="http://schemas.microsoft.com/office/drawing/2014/main" val="3136450139"/>
                    </a:ext>
                  </a:extLst>
                </a:gridCol>
                <a:gridCol w="684335">
                  <a:extLst>
                    <a:ext uri="{9D8B030D-6E8A-4147-A177-3AD203B41FA5}">
                      <a16:colId xmlns:a16="http://schemas.microsoft.com/office/drawing/2014/main" val="546926830"/>
                    </a:ext>
                  </a:extLst>
                </a:gridCol>
              </a:tblGrid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7213331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Income Statement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Jul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Aug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Nov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Dec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Apr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8773544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7590152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370,907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380,907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374,715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370,907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356,469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4,349,188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23868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25,949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213,054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95,230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255,725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2,380,031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1773043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100,000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04668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21,412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14,178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2,887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95,677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9127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370,946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428,368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601,947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469,025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631,826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6,924,896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3573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585980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44,568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183,567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260,810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257,333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276,684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755,573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3,438,638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4737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48,690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51,452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48,515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74,793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796,100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335082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35,761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17,309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17,231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16,329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13,448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194,211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16118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37,855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42,728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32,612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12,167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20,048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285,742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0076214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102,195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102,465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121,129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112,890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1,366,867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5039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86,811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80,519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44,783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73,193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810,986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33533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355,881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478,040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525,664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520,427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1,045,595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6,892,544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1451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355,881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478,040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525,664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520,427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566,705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1,045,595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6,892,544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17908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15,064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-49,672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76,283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-51,402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65,121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-413,769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32,352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1013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-21,271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10,616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-277,528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-259,714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44,295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-193,537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575269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-6,206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-39,056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-201,245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-311,116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109,416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-369,474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-161,185</a:t>
                      </a:r>
                      <a:endParaRPr lang="en-US" sz="900" b="1" i="0" u="none" strike="noStrike" dirty="0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2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4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1288</Words>
  <Application>Microsoft Office PowerPoint</Application>
  <PresentationFormat>Widescreen</PresentationFormat>
  <Paragraphs>632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Wingdings 2</vt:lpstr>
      <vt:lpstr>Calibri Light</vt:lpstr>
      <vt:lpstr>Calibri</vt:lpstr>
      <vt:lpstr>Raleway</vt:lpstr>
      <vt:lpstr>Raleway ExtraBold</vt:lpstr>
      <vt:lpstr>Wingdings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Jethro</dc:creator>
  <cp:lastModifiedBy>Jethro</cp:lastModifiedBy>
  <cp:revision>6</cp:revision>
  <dcterms:created xsi:type="dcterms:W3CDTF">2022-11-23T18:40:56Z</dcterms:created>
  <dcterms:modified xsi:type="dcterms:W3CDTF">2022-11-23T19:09:27Z</dcterms:modified>
</cp:coreProperties>
</file>