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y="5143500" cx="9144000"/>
  <p:notesSz cx="6858000" cy="9144000"/>
  <p:embeddedFontLst>
    <p:embeddedFont>
      <p:font typeface="Roboto Slab"/>
      <p:regular r:id="rId23"/>
      <p:bold r:id="rId24"/>
    </p:embeddedFont>
    <p:embeddedFont>
      <p:font typeface="Raleway"/>
      <p:regular r:id="rId25"/>
      <p:bold r:id="rId26"/>
      <p:italic r:id="rId27"/>
      <p:boldItalic r:id="rId28"/>
    </p:embeddedFont>
    <p:embeddedFont>
      <p:font typeface="Roboto"/>
      <p:regular r:id="rId29"/>
      <p:bold r:id="rId30"/>
      <p:italic r:id="rId31"/>
      <p:boldItalic r:id="rId32"/>
    </p:embeddedFont>
    <p:embeddedFont>
      <p:font typeface="Lato"/>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725">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Jenny Carreno"/>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9754E08-C530-43B2-A4D0-5E9EA955AF5C}">
  <a:tblStyle styleId="{F9754E08-C530-43B2-A4D0-5E9EA955AF5C}"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725"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font" Target="fonts/RobotoSlab-bold.fntdata"/><Relationship Id="rId23" Type="http://schemas.openxmlformats.org/officeDocument/2006/relationships/font" Target="fonts/RobotoSlab-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Raleway-bold.fntdata"/><Relationship Id="rId25" Type="http://schemas.openxmlformats.org/officeDocument/2006/relationships/font" Target="fonts/Raleway-regular.fntdata"/><Relationship Id="rId28" Type="http://schemas.openxmlformats.org/officeDocument/2006/relationships/font" Target="fonts/Raleway-boldItalic.fntdata"/><Relationship Id="rId27" Type="http://schemas.openxmlformats.org/officeDocument/2006/relationships/font" Target="fonts/Raleway-italic.fntdata"/><Relationship Id="rId5" Type="http://schemas.openxmlformats.org/officeDocument/2006/relationships/commentAuthors" Target="commentAuthors.xml"/><Relationship Id="rId6" Type="http://schemas.openxmlformats.org/officeDocument/2006/relationships/slideMaster" Target="slideMasters/slideMaster1.xml"/><Relationship Id="rId29" Type="http://schemas.openxmlformats.org/officeDocument/2006/relationships/font" Target="fonts/Roboto-regular.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slide" Target="slides/slide4.xml"/><Relationship Id="rId33" Type="http://schemas.openxmlformats.org/officeDocument/2006/relationships/font" Target="fonts/Lato-regular.fntdata"/><Relationship Id="rId10" Type="http://schemas.openxmlformats.org/officeDocument/2006/relationships/slide" Target="slides/slide3.xml"/><Relationship Id="rId32" Type="http://schemas.openxmlformats.org/officeDocument/2006/relationships/font" Target="fonts/Roboto-boldItalic.fntdata"/><Relationship Id="rId13" Type="http://schemas.openxmlformats.org/officeDocument/2006/relationships/slide" Target="slides/slide6.xml"/><Relationship Id="rId35" Type="http://schemas.openxmlformats.org/officeDocument/2006/relationships/font" Target="fonts/Lato-italic.fntdata"/><Relationship Id="rId12" Type="http://schemas.openxmlformats.org/officeDocument/2006/relationships/slide" Target="slides/slide5.xml"/><Relationship Id="rId34" Type="http://schemas.openxmlformats.org/officeDocument/2006/relationships/font" Target="fonts/Lato-bold.fntdata"/><Relationship Id="rId15" Type="http://schemas.openxmlformats.org/officeDocument/2006/relationships/slide" Target="slides/slide8.xml"/><Relationship Id="rId14" Type="http://schemas.openxmlformats.org/officeDocument/2006/relationships/slide" Target="slides/slide7.xml"/><Relationship Id="rId36" Type="http://schemas.openxmlformats.org/officeDocument/2006/relationships/font" Target="fonts/Lato-boldItalic.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2-11-09T18:27:24.878">
    <p:pos x="244" y="2695"/>
    <p:text>@kayonna.armstrong@ihsnola.org please include percentages for this and last month when you,are making the comparison in decrease.  Include strategies that you have implemented to decrease the infractions
_Assigned to Kayonna Armstrong_</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9307d4e932_1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9307d4e932_1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18c67a9007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18c67a9007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861eb6e5c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1861eb6e5c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9307d4e932_1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9307d4e932_1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935f16ab97_0_2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935f16ab97_0_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935f16ab97_0_4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935f16ab97_0_4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9307d4e932_1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9307d4e932_1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9307d4e932_1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9307d4e932_1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187a5e25320_3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187a5e25320_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87a5e25320_3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87a5e25320_3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859553b4c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859553b4c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fe1b60682a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fe1b60682a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9307d4e932_1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9307d4e932_1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9307d4e932_1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9307d4e932_1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comments" Target="../comments/comment1.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5.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2" name="Shape 62"/>
        <p:cNvGrpSpPr/>
        <p:nvPr/>
      </p:nvGrpSpPr>
      <p:grpSpPr>
        <a:xfrm>
          <a:off x="0" y="0"/>
          <a:ext cx="0" cy="0"/>
          <a:chOff x="0" y="0"/>
          <a:chExt cx="0" cy="0"/>
        </a:xfrm>
      </p:grpSpPr>
      <p:sp>
        <p:nvSpPr>
          <p:cNvPr id="63" name="Google Shape;63;p13"/>
          <p:cNvSpPr txBox="1"/>
          <p:nvPr>
            <p:ph type="ctrTitle"/>
          </p:nvPr>
        </p:nvSpPr>
        <p:spPr>
          <a:xfrm>
            <a:off x="1527227" y="1188925"/>
            <a:ext cx="5783400" cy="1457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Academics Report</a:t>
            </a:r>
            <a:endParaRPr/>
          </a:p>
        </p:txBody>
      </p:sp>
      <p:sp>
        <p:nvSpPr>
          <p:cNvPr id="64" name="Google Shape;64;p13"/>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700"/>
              <a:t>October</a:t>
            </a:r>
            <a:r>
              <a:rPr lang="en" sz="2700"/>
              <a:t> 2022</a:t>
            </a:r>
            <a:endParaRPr sz="27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2"/>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Remediation</a:t>
            </a:r>
            <a:endParaRPr/>
          </a:p>
        </p:txBody>
      </p:sp>
      <p:sp>
        <p:nvSpPr>
          <p:cNvPr id="136" name="Google Shape;136;p22"/>
          <p:cNvSpPr txBox="1"/>
          <p:nvPr/>
        </p:nvSpPr>
        <p:spPr>
          <a:xfrm>
            <a:off x="4605200" y="3733400"/>
            <a:ext cx="4139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chemeClr val="dk1"/>
              </a:solidFill>
              <a:latin typeface="Lato"/>
              <a:ea typeface="Lato"/>
              <a:cs typeface="Lato"/>
              <a:sym typeface="Lato"/>
            </a:endParaRPr>
          </a:p>
        </p:txBody>
      </p:sp>
      <p:pic>
        <p:nvPicPr>
          <p:cNvPr id="137" name="Google Shape;137;p22"/>
          <p:cNvPicPr preferRelativeResize="0"/>
          <p:nvPr/>
        </p:nvPicPr>
        <p:blipFill>
          <a:blip r:embed="rId3">
            <a:alphaModFix/>
          </a:blip>
          <a:stretch>
            <a:fillRect/>
          </a:stretch>
        </p:blipFill>
        <p:spPr>
          <a:xfrm>
            <a:off x="128425" y="1296525"/>
            <a:ext cx="4370000" cy="2188190"/>
          </a:xfrm>
          <a:prstGeom prst="rect">
            <a:avLst/>
          </a:prstGeom>
          <a:noFill/>
          <a:ln>
            <a:noFill/>
          </a:ln>
        </p:spPr>
      </p:pic>
      <p:pic>
        <p:nvPicPr>
          <p:cNvPr id="138" name="Google Shape;138;p22"/>
          <p:cNvPicPr preferRelativeResize="0"/>
          <p:nvPr/>
        </p:nvPicPr>
        <p:blipFill>
          <a:blip r:embed="rId4">
            <a:alphaModFix/>
          </a:blip>
          <a:stretch>
            <a:fillRect/>
          </a:stretch>
        </p:blipFill>
        <p:spPr>
          <a:xfrm>
            <a:off x="4650825" y="1296525"/>
            <a:ext cx="4340774" cy="2167209"/>
          </a:xfrm>
          <a:prstGeom prst="rect">
            <a:avLst/>
          </a:prstGeom>
          <a:noFill/>
          <a:ln>
            <a:noFill/>
          </a:ln>
        </p:spPr>
      </p:pic>
      <p:sp>
        <p:nvSpPr>
          <p:cNvPr id="139" name="Google Shape;139;p22"/>
          <p:cNvSpPr txBox="1"/>
          <p:nvPr/>
        </p:nvSpPr>
        <p:spPr>
          <a:xfrm>
            <a:off x="227800" y="3752725"/>
            <a:ext cx="8680500" cy="615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There has been an increase in the number of ELA I and US History students receiving regular LEAP remediation services this year; a decline in ELA II students receiving remediation.</a:t>
            </a:r>
            <a:endParaRPr>
              <a:solidFill>
                <a:schemeClr val="dk1"/>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3"/>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Culture</a:t>
            </a:r>
            <a:endParaRPr/>
          </a:p>
        </p:txBody>
      </p:sp>
      <p:sp>
        <p:nvSpPr>
          <p:cNvPr id="145" name="Google Shape;145;p23"/>
          <p:cNvSpPr txBox="1"/>
          <p:nvPr>
            <p:ph idx="1" type="body"/>
          </p:nvPr>
        </p:nvSpPr>
        <p:spPr>
          <a:xfrm>
            <a:off x="387900" y="4123299"/>
            <a:ext cx="8368200" cy="870600"/>
          </a:xfrm>
          <a:prstGeom prst="rect">
            <a:avLst/>
          </a:prstGeom>
        </p:spPr>
        <p:txBody>
          <a:bodyPr anchorCtr="0" anchor="t" bIns="91425" lIns="91425" spcFirstLastPara="1" rIns="91425" wrap="square" tIns="91425">
            <a:normAutofit fontScale="25000" lnSpcReduction="20000"/>
          </a:bodyPr>
          <a:lstStyle/>
          <a:p>
            <a:pPr indent="0" lvl="0" marL="0" rtl="0" algn="ctr">
              <a:lnSpc>
                <a:spcPct val="105000"/>
              </a:lnSpc>
              <a:spcBef>
                <a:spcPts val="0"/>
              </a:spcBef>
              <a:spcAft>
                <a:spcPts val="0"/>
              </a:spcAft>
              <a:buClr>
                <a:srgbClr val="000000"/>
              </a:buClr>
              <a:buSzPts val="89"/>
              <a:buFont typeface="Arial"/>
              <a:buNone/>
            </a:pPr>
            <a:r>
              <a:rPr lang="en" sz="4800"/>
              <a:t>For the month of October, there has been an decrease in OSS for Possession of Vape Pens and other Infractions such as inappropriate language, pepper spray, etc. There has been a decrease in participating or instigating a fight, and willful disobedience. There has been an increase in skipping.</a:t>
            </a:r>
            <a:endParaRPr sz="4800"/>
          </a:p>
          <a:p>
            <a:pPr indent="0" lvl="0" marL="0" rtl="0" algn="l">
              <a:spcBef>
                <a:spcPts val="1200"/>
              </a:spcBef>
              <a:spcAft>
                <a:spcPts val="1200"/>
              </a:spcAft>
              <a:buNone/>
            </a:pPr>
            <a:r>
              <a:rPr lang="en"/>
              <a:t> </a:t>
            </a:r>
            <a:endParaRPr/>
          </a:p>
        </p:txBody>
      </p:sp>
      <p:pic>
        <p:nvPicPr>
          <p:cNvPr id="146" name="Google Shape;146;p23" title="Points scored"/>
          <p:cNvPicPr preferRelativeResize="0"/>
          <p:nvPr/>
        </p:nvPicPr>
        <p:blipFill>
          <a:blip r:embed="rId3">
            <a:alphaModFix/>
          </a:blip>
          <a:stretch>
            <a:fillRect/>
          </a:stretch>
        </p:blipFill>
        <p:spPr>
          <a:xfrm>
            <a:off x="2107250" y="340075"/>
            <a:ext cx="6118425" cy="37832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Culture</a:t>
            </a:r>
            <a:endParaRPr/>
          </a:p>
        </p:txBody>
      </p:sp>
      <p:sp>
        <p:nvSpPr>
          <p:cNvPr id="152" name="Google Shape;152;p24"/>
          <p:cNvSpPr txBox="1"/>
          <p:nvPr>
            <p:ph idx="1" type="body"/>
          </p:nvPr>
        </p:nvSpPr>
        <p:spPr>
          <a:xfrm>
            <a:off x="387900" y="4279175"/>
            <a:ext cx="8368200" cy="884700"/>
          </a:xfrm>
          <a:prstGeom prst="rect">
            <a:avLst/>
          </a:prstGeom>
        </p:spPr>
        <p:txBody>
          <a:bodyPr anchorCtr="0" anchor="t" bIns="91425" lIns="91425" spcFirstLastPara="1" rIns="91425" wrap="square" tIns="91425">
            <a:normAutofit fontScale="25000"/>
          </a:bodyPr>
          <a:lstStyle/>
          <a:p>
            <a:pPr indent="0" lvl="0" marL="0" rtl="0" algn="ctr">
              <a:lnSpc>
                <a:spcPct val="105000"/>
              </a:lnSpc>
              <a:spcBef>
                <a:spcPts val="0"/>
              </a:spcBef>
              <a:spcAft>
                <a:spcPts val="0"/>
              </a:spcAft>
              <a:buNone/>
            </a:pPr>
            <a:r>
              <a:rPr lang="en" sz="4800"/>
              <a:t>For the month of October, there has been a decrease in ISS for Willful Disobedience and other Infractions such as inappropriate language, pepper spray, etc. There has also been a decrease in Skipping.</a:t>
            </a:r>
            <a:endParaRPr sz="4800"/>
          </a:p>
          <a:p>
            <a:pPr indent="0" lvl="0" marL="0" rtl="0" algn="l">
              <a:spcBef>
                <a:spcPts val="1200"/>
              </a:spcBef>
              <a:spcAft>
                <a:spcPts val="1200"/>
              </a:spcAft>
              <a:buNone/>
            </a:pPr>
            <a:r>
              <a:t/>
            </a:r>
            <a:endParaRPr/>
          </a:p>
        </p:txBody>
      </p:sp>
      <p:pic>
        <p:nvPicPr>
          <p:cNvPr id="153" name="Google Shape;153;p24" title="Points scored"/>
          <p:cNvPicPr preferRelativeResize="0"/>
          <p:nvPr/>
        </p:nvPicPr>
        <p:blipFill>
          <a:blip r:embed="rId4">
            <a:alphaModFix/>
          </a:blip>
          <a:stretch>
            <a:fillRect/>
          </a:stretch>
        </p:blipFill>
        <p:spPr>
          <a:xfrm>
            <a:off x="2026225" y="339500"/>
            <a:ext cx="6233925" cy="38546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Social Work</a:t>
            </a:r>
            <a:endParaRPr/>
          </a:p>
        </p:txBody>
      </p:sp>
      <p:sp>
        <p:nvSpPr>
          <p:cNvPr id="159" name="Google Shape;159;p25"/>
          <p:cNvSpPr txBox="1"/>
          <p:nvPr>
            <p:ph idx="1" type="body"/>
          </p:nvPr>
        </p:nvSpPr>
        <p:spPr>
          <a:xfrm>
            <a:off x="387900" y="1258125"/>
            <a:ext cx="3552900" cy="3626400"/>
          </a:xfrm>
          <a:prstGeom prst="rect">
            <a:avLst/>
          </a:prstGeom>
        </p:spPr>
        <p:txBody>
          <a:bodyPr anchorCtr="0" anchor="t" bIns="91425" lIns="91425" spcFirstLastPara="1" rIns="91425" wrap="square" tIns="91425">
            <a:normAutofit lnSpcReduction="20000"/>
          </a:bodyPr>
          <a:lstStyle/>
          <a:p>
            <a:pPr indent="-317500" lvl="0" marL="457200" rtl="0" algn="l">
              <a:spcBef>
                <a:spcPts val="0"/>
              </a:spcBef>
              <a:spcAft>
                <a:spcPts val="0"/>
              </a:spcAft>
              <a:buSzPts val="1400"/>
              <a:buChar char="➢"/>
            </a:pPr>
            <a:r>
              <a:rPr lang="en"/>
              <a:t>Truancy numbers are not accurate due the the </a:t>
            </a:r>
            <a:r>
              <a:rPr lang="en"/>
              <a:t>challenges of</a:t>
            </a:r>
            <a:r>
              <a:rPr lang="en"/>
              <a:t> reports not being able to specify absent days vs absent blocks.</a:t>
            </a:r>
            <a:endParaRPr/>
          </a:p>
          <a:p>
            <a:pPr indent="-317500" lvl="0" marL="457200" rtl="0" algn="l">
              <a:spcBef>
                <a:spcPts val="0"/>
              </a:spcBef>
              <a:spcAft>
                <a:spcPts val="0"/>
              </a:spcAft>
              <a:buSzPts val="1400"/>
              <a:buChar char="➢"/>
            </a:pPr>
            <a:r>
              <a:rPr lang="en"/>
              <a:t>Mental health 1:1 visits are increasing as a result of </a:t>
            </a:r>
            <a:r>
              <a:rPr lang="en"/>
              <a:t>absenteeism</a:t>
            </a:r>
            <a:r>
              <a:rPr lang="en"/>
              <a:t>, grade decline, and </a:t>
            </a:r>
            <a:r>
              <a:rPr lang="en"/>
              <a:t>dysfunctional</a:t>
            </a:r>
            <a:r>
              <a:rPr lang="en"/>
              <a:t> home life among the student body.</a:t>
            </a:r>
            <a:endParaRPr/>
          </a:p>
          <a:p>
            <a:pPr indent="-317500" lvl="0" marL="457200" rtl="0" algn="l">
              <a:spcBef>
                <a:spcPts val="0"/>
              </a:spcBef>
              <a:spcAft>
                <a:spcPts val="0"/>
              </a:spcAft>
              <a:buSzPts val="1400"/>
              <a:buChar char="➢"/>
            </a:pPr>
            <a:r>
              <a:rPr lang="en"/>
              <a:t>Mediations are stable as a result of culture addressing </a:t>
            </a:r>
            <a:r>
              <a:rPr lang="en"/>
              <a:t>behavioral</a:t>
            </a:r>
            <a:r>
              <a:rPr lang="en"/>
              <a:t> concerns in a timely manner.</a:t>
            </a:r>
            <a:endParaRPr/>
          </a:p>
          <a:p>
            <a:pPr indent="-317500" lvl="0" marL="457200" rtl="0" algn="l">
              <a:spcBef>
                <a:spcPts val="0"/>
              </a:spcBef>
              <a:spcAft>
                <a:spcPts val="0"/>
              </a:spcAft>
              <a:buSzPts val="1400"/>
              <a:buChar char="➢"/>
            </a:pPr>
            <a:r>
              <a:rPr lang="en"/>
              <a:t>Overall, student visits have </a:t>
            </a:r>
            <a:r>
              <a:rPr lang="en"/>
              <a:t>increase</a:t>
            </a:r>
            <a:r>
              <a:rPr lang="en"/>
              <a:t> due to the support and acceptance students feeling in the SW department.</a:t>
            </a:r>
            <a:endParaRPr/>
          </a:p>
        </p:txBody>
      </p:sp>
      <p:sp>
        <p:nvSpPr>
          <p:cNvPr id="160" name="Google Shape;160;p25"/>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61" name="Google Shape;161;p25"/>
          <p:cNvPicPr preferRelativeResize="0"/>
          <p:nvPr/>
        </p:nvPicPr>
        <p:blipFill>
          <a:blip r:embed="rId3">
            <a:alphaModFix/>
          </a:blip>
          <a:stretch>
            <a:fillRect/>
          </a:stretch>
        </p:blipFill>
        <p:spPr>
          <a:xfrm>
            <a:off x="4162900" y="458025"/>
            <a:ext cx="4773474" cy="4110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6"/>
          <p:cNvSpPr txBox="1"/>
          <p:nvPr>
            <p:ph type="title"/>
          </p:nvPr>
        </p:nvSpPr>
        <p:spPr>
          <a:xfrm>
            <a:off x="79350" y="4827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Counseling -Dual Enrollment</a:t>
            </a:r>
            <a:endParaRPr/>
          </a:p>
        </p:txBody>
      </p:sp>
      <p:sp>
        <p:nvSpPr>
          <p:cNvPr id="167" name="Google Shape;167;p26"/>
          <p:cNvSpPr txBox="1"/>
          <p:nvPr>
            <p:ph idx="1" type="body"/>
          </p:nvPr>
        </p:nvSpPr>
        <p:spPr>
          <a:xfrm>
            <a:off x="79350" y="837325"/>
            <a:ext cx="6040800" cy="4306200"/>
          </a:xfrm>
          <a:prstGeom prst="rect">
            <a:avLst/>
          </a:prstGeom>
        </p:spPr>
        <p:txBody>
          <a:bodyPr anchorCtr="0" anchor="t" bIns="91425" lIns="91425" spcFirstLastPara="1" rIns="91425" wrap="square" tIns="91425">
            <a:normAutofit/>
          </a:bodyPr>
          <a:lstStyle/>
          <a:p>
            <a:pPr indent="-361950" lvl="0" marL="457200" rtl="0" algn="l">
              <a:spcBef>
                <a:spcPts val="0"/>
              </a:spcBef>
              <a:spcAft>
                <a:spcPts val="0"/>
              </a:spcAft>
              <a:buSzPts val="2100"/>
              <a:buChar char="●"/>
            </a:pPr>
            <a:r>
              <a:rPr lang="en" sz="2100"/>
              <a:t>Students who are enrolled in the dual enrollment courses for Fall 2022 is working to complete online assignments and </a:t>
            </a:r>
            <a:r>
              <a:rPr lang="en" sz="2100"/>
              <a:t>their</a:t>
            </a:r>
            <a:r>
              <a:rPr lang="en" sz="2100"/>
              <a:t> Mid-Term exam. </a:t>
            </a:r>
            <a:endParaRPr sz="2100"/>
          </a:p>
          <a:p>
            <a:pPr indent="-361950" lvl="0" marL="457200" rtl="0" algn="l">
              <a:spcBef>
                <a:spcPts val="0"/>
              </a:spcBef>
              <a:spcAft>
                <a:spcPts val="0"/>
              </a:spcAft>
              <a:buSzPts val="2100"/>
              <a:buChar char="●"/>
            </a:pPr>
            <a:r>
              <a:rPr lang="en" sz="2100"/>
              <a:t>The Fall semester will end  prior to the December break. </a:t>
            </a:r>
            <a:endParaRPr sz="2100"/>
          </a:p>
          <a:p>
            <a:pPr indent="-361950" lvl="0" marL="457200" rtl="0" algn="l">
              <a:spcBef>
                <a:spcPts val="0"/>
              </a:spcBef>
              <a:spcAft>
                <a:spcPts val="0"/>
              </a:spcAft>
              <a:buSzPts val="2100"/>
              <a:buChar char="●"/>
            </a:pPr>
            <a:r>
              <a:rPr lang="en" sz="2100"/>
              <a:t>Students will begin the registration process for the Spring semester to enroll in the dual enrollment courses. </a:t>
            </a:r>
            <a:endParaRPr sz="2100"/>
          </a:p>
          <a:p>
            <a:pPr indent="-361950" lvl="0" marL="457200" rtl="0" algn="l">
              <a:spcBef>
                <a:spcPts val="0"/>
              </a:spcBef>
              <a:spcAft>
                <a:spcPts val="0"/>
              </a:spcAft>
              <a:buSzPts val="2100"/>
              <a:buChar char="●"/>
            </a:pPr>
            <a:r>
              <a:rPr lang="en" sz="2100"/>
              <a:t>Students are working to earn three carnegie units for each college course. </a:t>
            </a:r>
            <a:endParaRPr sz="2100"/>
          </a:p>
        </p:txBody>
      </p:sp>
      <p:pic>
        <p:nvPicPr>
          <p:cNvPr id="168" name="Google Shape;168;p26"/>
          <p:cNvPicPr preferRelativeResize="0"/>
          <p:nvPr/>
        </p:nvPicPr>
        <p:blipFill>
          <a:blip r:embed="rId3">
            <a:alphaModFix/>
          </a:blip>
          <a:stretch>
            <a:fillRect/>
          </a:stretch>
        </p:blipFill>
        <p:spPr>
          <a:xfrm>
            <a:off x="6332525" y="48275"/>
            <a:ext cx="2718900" cy="2661539"/>
          </a:xfrm>
          <a:prstGeom prst="rect">
            <a:avLst/>
          </a:prstGeom>
          <a:noFill/>
          <a:ln>
            <a:noFill/>
          </a:ln>
        </p:spPr>
      </p:pic>
      <p:pic>
        <p:nvPicPr>
          <p:cNvPr id="169" name="Google Shape;169;p26"/>
          <p:cNvPicPr preferRelativeResize="0"/>
          <p:nvPr/>
        </p:nvPicPr>
        <p:blipFill>
          <a:blip r:embed="rId4">
            <a:alphaModFix/>
          </a:blip>
          <a:stretch>
            <a:fillRect/>
          </a:stretch>
        </p:blipFill>
        <p:spPr>
          <a:xfrm>
            <a:off x="6272700" y="2862214"/>
            <a:ext cx="2718900" cy="198295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7"/>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Counseling- Assessment </a:t>
            </a:r>
            <a:endParaRPr/>
          </a:p>
        </p:txBody>
      </p:sp>
      <p:sp>
        <p:nvSpPr>
          <p:cNvPr id="175" name="Google Shape;175;p27"/>
          <p:cNvSpPr txBox="1"/>
          <p:nvPr>
            <p:ph idx="1" type="body"/>
          </p:nvPr>
        </p:nvSpPr>
        <p:spPr>
          <a:xfrm>
            <a:off x="0" y="1255975"/>
            <a:ext cx="6419400" cy="3688200"/>
          </a:xfrm>
          <a:prstGeom prst="rect">
            <a:avLst/>
          </a:prstGeom>
        </p:spPr>
        <p:txBody>
          <a:bodyPr anchorCtr="0" anchor="t" bIns="91425" lIns="91425" spcFirstLastPara="1" rIns="91425" wrap="square" tIns="91425">
            <a:normAutofit fontScale="92500" lnSpcReduction="10000"/>
          </a:bodyPr>
          <a:lstStyle/>
          <a:p>
            <a:pPr indent="-363696" lvl="0" marL="457200" rtl="0" algn="l">
              <a:spcBef>
                <a:spcPts val="0"/>
              </a:spcBef>
              <a:spcAft>
                <a:spcPts val="0"/>
              </a:spcAft>
              <a:buSzPct val="100000"/>
              <a:buChar char="●"/>
            </a:pPr>
            <a:r>
              <a:rPr lang="en" sz="2300"/>
              <a:t>We had a great number of students to submit their ACT registration for the October test date.</a:t>
            </a:r>
            <a:endParaRPr sz="2300"/>
          </a:p>
          <a:p>
            <a:pPr indent="-363696" lvl="0" marL="457200" rtl="0" algn="l">
              <a:spcBef>
                <a:spcPts val="0"/>
              </a:spcBef>
              <a:spcAft>
                <a:spcPts val="0"/>
              </a:spcAft>
              <a:buSzPct val="100000"/>
              <a:buChar char="●"/>
            </a:pPr>
            <a:r>
              <a:rPr lang="en" sz="2300"/>
              <a:t>ACT District Testing deadlines are approaching to submit request for accommodations for testers.</a:t>
            </a:r>
            <a:endParaRPr sz="2300"/>
          </a:p>
          <a:p>
            <a:pPr indent="-363696" lvl="0" marL="457200" rtl="0" algn="l">
              <a:spcBef>
                <a:spcPts val="0"/>
              </a:spcBef>
              <a:spcAft>
                <a:spcPts val="0"/>
              </a:spcAft>
              <a:buSzPct val="100000"/>
              <a:buChar char="●"/>
            </a:pPr>
            <a:r>
              <a:rPr lang="en" sz="2300"/>
              <a:t>Seniors are encouraged to register for the December test date for SAT and ACT.</a:t>
            </a:r>
            <a:endParaRPr sz="2300"/>
          </a:p>
          <a:p>
            <a:pPr indent="-363696" lvl="0" marL="457200" rtl="0" algn="l">
              <a:spcBef>
                <a:spcPts val="0"/>
              </a:spcBef>
              <a:spcAft>
                <a:spcPts val="0"/>
              </a:spcAft>
              <a:buSzPct val="100000"/>
              <a:buChar char="●"/>
            </a:pPr>
            <a:r>
              <a:rPr lang="en" sz="2300"/>
              <a:t>Collegiate partners are reviewing test scores to consider applicants for scholarship offers and admissions. </a:t>
            </a:r>
            <a:endParaRPr sz="2300"/>
          </a:p>
        </p:txBody>
      </p:sp>
      <p:pic>
        <p:nvPicPr>
          <p:cNvPr id="176" name="Google Shape;176;p27"/>
          <p:cNvPicPr preferRelativeResize="0"/>
          <p:nvPr/>
        </p:nvPicPr>
        <p:blipFill>
          <a:blip r:embed="rId3">
            <a:alphaModFix/>
          </a:blip>
          <a:stretch>
            <a:fillRect/>
          </a:stretch>
        </p:blipFill>
        <p:spPr>
          <a:xfrm>
            <a:off x="6240000" y="-99650"/>
            <a:ext cx="2815175" cy="3030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4"/>
          <p:cNvSpPr txBox="1"/>
          <p:nvPr>
            <p:ph type="title"/>
          </p:nvPr>
        </p:nvSpPr>
        <p:spPr>
          <a:xfrm>
            <a:off x="508775" y="3725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IHSNO Enrollment</a:t>
            </a:r>
            <a:endParaRPr/>
          </a:p>
        </p:txBody>
      </p:sp>
      <p:graphicFrame>
        <p:nvGraphicFramePr>
          <p:cNvPr id="70" name="Google Shape;70;p14"/>
          <p:cNvGraphicFramePr/>
          <p:nvPr/>
        </p:nvGraphicFramePr>
        <p:xfrm>
          <a:off x="946250" y="1260075"/>
          <a:ext cx="3000000" cy="3000000"/>
        </p:xfrm>
        <a:graphic>
          <a:graphicData uri="http://schemas.openxmlformats.org/drawingml/2006/table">
            <a:tbl>
              <a:tblPr>
                <a:noFill/>
                <a:tableStyleId>{F9754E08-C530-43B2-A4D0-5E9EA955AF5C}</a:tableStyleId>
              </a:tblPr>
              <a:tblGrid>
                <a:gridCol w="694200"/>
                <a:gridCol w="519475"/>
                <a:gridCol w="541000"/>
                <a:gridCol w="337150"/>
                <a:gridCol w="634050"/>
                <a:gridCol w="511025"/>
              </a:tblGrid>
              <a:tr h="739950">
                <a:tc>
                  <a:txBody>
                    <a:bodyPr/>
                    <a:lstStyle/>
                    <a:p>
                      <a:pPr indent="0" lvl="0" marL="0" rtl="0" algn="ctr">
                        <a:lnSpc>
                          <a:spcPct val="115000"/>
                        </a:lnSpc>
                        <a:spcBef>
                          <a:spcPts val="1200"/>
                        </a:spcBef>
                        <a:spcAft>
                          <a:spcPts val="0"/>
                        </a:spcAft>
                        <a:buNone/>
                      </a:pPr>
                      <a:r>
                        <a:rPr b="1" lang="en" sz="1200">
                          <a:solidFill>
                            <a:srgbClr val="FFFFFF"/>
                          </a:solidFill>
                        </a:rPr>
                        <a:t>Enrollment</a:t>
                      </a:r>
                      <a:endParaRPr b="1" sz="1200">
                        <a:solidFill>
                          <a:srgbClr val="FFFFFF"/>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rgbClr val="FFFFFF"/>
                          </a:solidFill>
                        </a:rPr>
                        <a:t>Sep</a:t>
                      </a:r>
                      <a:endParaRPr b="1" sz="1200">
                        <a:solidFill>
                          <a:srgbClr val="FFFFFF"/>
                        </a:solidFill>
                      </a:endParaRPr>
                    </a:p>
                    <a:p>
                      <a:pPr indent="0" lvl="0" marL="0" rtl="0" algn="ctr">
                        <a:spcBef>
                          <a:spcPts val="0"/>
                        </a:spcBef>
                        <a:spcAft>
                          <a:spcPts val="0"/>
                        </a:spcAft>
                        <a:buNone/>
                      </a:pPr>
                      <a:r>
                        <a:rPr b="1" lang="en" sz="1200">
                          <a:solidFill>
                            <a:srgbClr val="FFFFFF"/>
                          </a:solidFill>
                        </a:rPr>
                        <a:t>2021</a:t>
                      </a:r>
                      <a:endParaRPr b="1" sz="1200">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t/>
                      </a:r>
                      <a:endParaRPr b="1" sz="1200">
                        <a:solidFill>
                          <a:srgbClr val="FFFFFF"/>
                        </a:solidFill>
                      </a:endParaRPr>
                    </a:p>
                    <a:p>
                      <a:pPr indent="0" lvl="0" marL="0" rtl="0" algn="ctr">
                        <a:lnSpc>
                          <a:spcPct val="100000"/>
                        </a:lnSpc>
                        <a:spcBef>
                          <a:spcPts val="0"/>
                        </a:spcBef>
                        <a:spcAft>
                          <a:spcPts val="0"/>
                        </a:spcAft>
                        <a:buNone/>
                      </a:pPr>
                      <a:r>
                        <a:rPr b="1" lang="en" sz="1200">
                          <a:solidFill>
                            <a:srgbClr val="FFFFFF"/>
                          </a:solidFill>
                        </a:rPr>
                        <a:t>Oct</a:t>
                      </a:r>
                      <a:endParaRPr b="1" sz="1200">
                        <a:solidFill>
                          <a:srgbClr val="FFFFFF"/>
                        </a:solidFill>
                      </a:endParaRPr>
                    </a:p>
                    <a:p>
                      <a:pPr indent="0" lvl="0" marL="0" rtl="0" algn="ctr">
                        <a:lnSpc>
                          <a:spcPct val="100000"/>
                        </a:lnSpc>
                        <a:spcBef>
                          <a:spcPts val="0"/>
                        </a:spcBef>
                        <a:spcAft>
                          <a:spcPts val="0"/>
                        </a:spcAft>
                        <a:buNone/>
                      </a:pPr>
                      <a:r>
                        <a:rPr b="1" lang="en" sz="1200">
                          <a:solidFill>
                            <a:srgbClr val="FFFFFF"/>
                          </a:solidFill>
                        </a:rPr>
                        <a:t>2021</a:t>
                      </a:r>
                      <a:endParaRPr b="1" sz="1200">
                        <a:solidFill>
                          <a:srgbClr val="FFFFFF"/>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 sz="1200">
                          <a:solidFill>
                            <a:srgbClr val="FFFFFF"/>
                          </a:solidFill>
                        </a:rPr>
                        <a:t> </a:t>
                      </a:r>
                      <a:endParaRPr b="1" sz="1200">
                        <a:solidFill>
                          <a:srgbClr val="FFFFFF"/>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BFBFBF"/>
                    </a:solidFill>
                  </a:tcPr>
                </a:tc>
                <a:tc>
                  <a:txBody>
                    <a:bodyPr/>
                    <a:lstStyle/>
                    <a:p>
                      <a:pPr indent="0" lvl="0" marL="0" rtl="0" algn="ctr">
                        <a:spcBef>
                          <a:spcPts val="0"/>
                        </a:spcBef>
                        <a:spcAft>
                          <a:spcPts val="0"/>
                        </a:spcAft>
                        <a:buNone/>
                      </a:pPr>
                      <a:r>
                        <a:rPr b="1" lang="en" sz="1200">
                          <a:solidFill>
                            <a:srgbClr val="FFFFFF"/>
                          </a:solidFill>
                        </a:rPr>
                        <a:t>Sep</a:t>
                      </a:r>
                      <a:endParaRPr b="1" sz="1200">
                        <a:solidFill>
                          <a:srgbClr val="FFFFFF"/>
                        </a:solidFill>
                      </a:endParaRPr>
                    </a:p>
                    <a:p>
                      <a:pPr indent="0" lvl="0" marL="0" rtl="0" algn="ctr">
                        <a:spcBef>
                          <a:spcPts val="0"/>
                        </a:spcBef>
                        <a:spcAft>
                          <a:spcPts val="0"/>
                        </a:spcAft>
                        <a:buNone/>
                      </a:pPr>
                      <a:r>
                        <a:rPr b="1" lang="en" sz="1200">
                          <a:solidFill>
                            <a:srgbClr val="FFFFFF"/>
                          </a:solidFill>
                        </a:rPr>
                        <a:t>2022</a:t>
                      </a:r>
                      <a:endParaRPr b="1" sz="1200">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rgbClr val="FFFFFF"/>
                          </a:solidFill>
                        </a:rPr>
                        <a:t>Oct</a:t>
                      </a:r>
                      <a:endParaRPr b="1" sz="1200">
                        <a:solidFill>
                          <a:srgbClr val="FFFFFF"/>
                        </a:solidFill>
                      </a:endParaRPr>
                    </a:p>
                    <a:p>
                      <a:pPr indent="0" lvl="0" marL="0" rtl="0" algn="ctr">
                        <a:spcBef>
                          <a:spcPts val="0"/>
                        </a:spcBef>
                        <a:spcAft>
                          <a:spcPts val="0"/>
                        </a:spcAft>
                        <a:buNone/>
                      </a:pPr>
                      <a:r>
                        <a:rPr b="1" lang="en" sz="1200">
                          <a:solidFill>
                            <a:srgbClr val="FFFFFF"/>
                          </a:solidFill>
                        </a:rPr>
                        <a:t>2022</a:t>
                      </a:r>
                      <a:endParaRPr b="1" sz="1200">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67225">
                <a:tc>
                  <a:txBody>
                    <a:bodyPr/>
                    <a:lstStyle/>
                    <a:p>
                      <a:pPr indent="0" lvl="0" marL="0" rtl="0" algn="ctr">
                        <a:lnSpc>
                          <a:spcPct val="115000"/>
                        </a:lnSpc>
                        <a:spcBef>
                          <a:spcPts val="1200"/>
                        </a:spcBef>
                        <a:spcAft>
                          <a:spcPts val="0"/>
                        </a:spcAft>
                        <a:buNone/>
                      </a:pPr>
                      <a:r>
                        <a:rPr b="1" lang="en" sz="1100">
                          <a:solidFill>
                            <a:srgbClr val="FFFFFF"/>
                          </a:solidFill>
                        </a:rPr>
                        <a:t>9</a:t>
                      </a:r>
                      <a:r>
                        <a:rPr b="1" baseline="30000" lang="en" sz="1100">
                          <a:solidFill>
                            <a:srgbClr val="FFFFFF"/>
                          </a:solidFill>
                        </a:rPr>
                        <a:t>th</a:t>
                      </a:r>
                      <a:endParaRPr b="1" baseline="30000" sz="1100">
                        <a:solidFill>
                          <a:srgbClr val="FFFFFF"/>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rgbClr val="FFFFFF"/>
                          </a:solidFill>
                        </a:rPr>
                        <a:t>141</a:t>
                      </a:r>
                      <a:endParaRPr b="1" sz="1200">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rgbClr val="FFFFFF"/>
                          </a:solidFill>
                        </a:rPr>
                        <a:t>145</a:t>
                      </a:r>
                      <a:endParaRPr b="1" sz="1200">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
                          <a:solidFill>
                            <a:srgbClr val="FFFFFF"/>
                          </a:solidFill>
                        </a:rPr>
                        <a:t> </a:t>
                      </a:r>
                      <a:endParaRPr b="1">
                        <a:solidFill>
                          <a:srgbClr val="FFFFFF"/>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BFBFBF"/>
                    </a:solidFill>
                  </a:tcPr>
                </a:tc>
                <a:tc>
                  <a:txBody>
                    <a:bodyPr/>
                    <a:lstStyle/>
                    <a:p>
                      <a:pPr indent="0" lvl="0" marL="0" rtl="0" algn="ctr">
                        <a:spcBef>
                          <a:spcPts val="0"/>
                        </a:spcBef>
                        <a:spcAft>
                          <a:spcPts val="0"/>
                        </a:spcAft>
                        <a:buNone/>
                      </a:pPr>
                      <a:r>
                        <a:rPr b="1" lang="en" sz="1200">
                          <a:solidFill>
                            <a:srgbClr val="FFFFFF"/>
                          </a:solidFill>
                        </a:rPr>
                        <a:t>102</a:t>
                      </a:r>
                      <a:endParaRPr b="1" sz="1200">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rgbClr val="FFFFFF"/>
                          </a:solidFill>
                        </a:rPr>
                        <a:t>101</a:t>
                      </a:r>
                      <a:endParaRPr b="1" sz="1200">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67225">
                <a:tc>
                  <a:txBody>
                    <a:bodyPr/>
                    <a:lstStyle/>
                    <a:p>
                      <a:pPr indent="0" lvl="0" marL="0" rtl="0" algn="ctr">
                        <a:lnSpc>
                          <a:spcPct val="115000"/>
                        </a:lnSpc>
                        <a:spcBef>
                          <a:spcPts val="1200"/>
                        </a:spcBef>
                        <a:spcAft>
                          <a:spcPts val="0"/>
                        </a:spcAft>
                        <a:buNone/>
                      </a:pPr>
                      <a:r>
                        <a:rPr b="1" lang="en" sz="1100">
                          <a:solidFill>
                            <a:srgbClr val="FFFFFF"/>
                          </a:solidFill>
                        </a:rPr>
                        <a:t>10</a:t>
                      </a:r>
                      <a:r>
                        <a:rPr b="1" baseline="30000" lang="en" sz="1100">
                          <a:solidFill>
                            <a:srgbClr val="FFFFFF"/>
                          </a:solidFill>
                        </a:rPr>
                        <a:t>th</a:t>
                      </a:r>
                      <a:endParaRPr b="1" baseline="30000" sz="1100">
                        <a:solidFill>
                          <a:srgbClr val="FFFFFF"/>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rgbClr val="FFFFFF"/>
                          </a:solidFill>
                        </a:rPr>
                        <a:t>8</a:t>
                      </a:r>
                      <a:r>
                        <a:rPr b="1" lang="en" sz="1200">
                          <a:solidFill>
                            <a:srgbClr val="FFFFFF"/>
                          </a:solidFill>
                        </a:rPr>
                        <a:t>8</a:t>
                      </a:r>
                      <a:endParaRPr b="1" sz="1200">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rgbClr val="FFFFFF"/>
                          </a:solidFill>
                        </a:rPr>
                        <a:t>8</a:t>
                      </a:r>
                      <a:r>
                        <a:rPr b="1" lang="en" sz="1200">
                          <a:solidFill>
                            <a:srgbClr val="FFFFFF"/>
                          </a:solidFill>
                        </a:rPr>
                        <a:t>9</a:t>
                      </a:r>
                      <a:endParaRPr b="1" sz="1200">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
                          <a:solidFill>
                            <a:srgbClr val="FFFFFF"/>
                          </a:solidFill>
                        </a:rPr>
                        <a:t> </a:t>
                      </a:r>
                      <a:endParaRPr b="1">
                        <a:solidFill>
                          <a:srgbClr val="FFFFFF"/>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BFBFBF"/>
                    </a:solidFill>
                  </a:tcPr>
                </a:tc>
                <a:tc>
                  <a:txBody>
                    <a:bodyPr/>
                    <a:lstStyle/>
                    <a:p>
                      <a:pPr indent="0" lvl="0" marL="0" rtl="0" algn="ctr">
                        <a:spcBef>
                          <a:spcPts val="0"/>
                        </a:spcBef>
                        <a:spcAft>
                          <a:spcPts val="0"/>
                        </a:spcAft>
                        <a:buNone/>
                      </a:pPr>
                      <a:r>
                        <a:rPr b="1" lang="en" sz="1200">
                          <a:solidFill>
                            <a:srgbClr val="FFFFFF"/>
                          </a:solidFill>
                        </a:rPr>
                        <a:t>126</a:t>
                      </a:r>
                      <a:endParaRPr b="1" sz="1200">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rgbClr val="FFFFFF"/>
                          </a:solidFill>
                        </a:rPr>
                        <a:t>124</a:t>
                      </a:r>
                      <a:endParaRPr b="1" sz="1200">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67225">
                <a:tc>
                  <a:txBody>
                    <a:bodyPr/>
                    <a:lstStyle/>
                    <a:p>
                      <a:pPr indent="0" lvl="0" marL="0" rtl="0" algn="ctr">
                        <a:lnSpc>
                          <a:spcPct val="115000"/>
                        </a:lnSpc>
                        <a:spcBef>
                          <a:spcPts val="1200"/>
                        </a:spcBef>
                        <a:spcAft>
                          <a:spcPts val="0"/>
                        </a:spcAft>
                        <a:buNone/>
                      </a:pPr>
                      <a:r>
                        <a:rPr b="1" lang="en" sz="1100">
                          <a:solidFill>
                            <a:srgbClr val="FFFFFF"/>
                          </a:solidFill>
                        </a:rPr>
                        <a:t>11</a:t>
                      </a:r>
                      <a:r>
                        <a:rPr b="1" baseline="30000" lang="en" sz="1100">
                          <a:solidFill>
                            <a:srgbClr val="FFFFFF"/>
                          </a:solidFill>
                        </a:rPr>
                        <a:t>th</a:t>
                      </a:r>
                      <a:endParaRPr b="1" baseline="30000" sz="1100">
                        <a:solidFill>
                          <a:srgbClr val="FFFFFF"/>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rgbClr val="FFFFFF"/>
                          </a:solidFill>
                        </a:rPr>
                        <a:t>64</a:t>
                      </a:r>
                      <a:endParaRPr b="1" sz="1200">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rgbClr val="FFFFFF"/>
                          </a:solidFill>
                        </a:rPr>
                        <a:t>67</a:t>
                      </a:r>
                      <a:endParaRPr b="1" sz="1200">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
                          <a:solidFill>
                            <a:srgbClr val="FFFFFF"/>
                          </a:solidFill>
                        </a:rPr>
                        <a:t> </a:t>
                      </a:r>
                      <a:endParaRPr b="1">
                        <a:solidFill>
                          <a:srgbClr val="FFFFFF"/>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BFBFBF"/>
                    </a:solidFill>
                  </a:tcPr>
                </a:tc>
                <a:tc>
                  <a:txBody>
                    <a:bodyPr/>
                    <a:lstStyle/>
                    <a:p>
                      <a:pPr indent="0" lvl="0" marL="0" rtl="0" algn="ctr">
                        <a:spcBef>
                          <a:spcPts val="0"/>
                        </a:spcBef>
                        <a:spcAft>
                          <a:spcPts val="0"/>
                        </a:spcAft>
                        <a:buNone/>
                      </a:pPr>
                      <a:r>
                        <a:rPr b="1" lang="en" sz="1200">
                          <a:solidFill>
                            <a:srgbClr val="FFFFFF"/>
                          </a:solidFill>
                        </a:rPr>
                        <a:t>77</a:t>
                      </a:r>
                      <a:endParaRPr b="1" sz="1200">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rgbClr val="FFFFFF"/>
                          </a:solidFill>
                        </a:rPr>
                        <a:t>79</a:t>
                      </a:r>
                      <a:endParaRPr b="1" sz="1200">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67225">
                <a:tc>
                  <a:txBody>
                    <a:bodyPr/>
                    <a:lstStyle/>
                    <a:p>
                      <a:pPr indent="0" lvl="0" marL="0" rtl="0" algn="ctr">
                        <a:lnSpc>
                          <a:spcPct val="115000"/>
                        </a:lnSpc>
                        <a:spcBef>
                          <a:spcPts val="1200"/>
                        </a:spcBef>
                        <a:spcAft>
                          <a:spcPts val="0"/>
                        </a:spcAft>
                        <a:buNone/>
                      </a:pPr>
                      <a:r>
                        <a:rPr b="1" lang="en" sz="1100">
                          <a:solidFill>
                            <a:srgbClr val="FFFFFF"/>
                          </a:solidFill>
                        </a:rPr>
                        <a:t>12</a:t>
                      </a:r>
                      <a:r>
                        <a:rPr b="1" baseline="30000" lang="en" sz="1100">
                          <a:solidFill>
                            <a:srgbClr val="FFFFFF"/>
                          </a:solidFill>
                        </a:rPr>
                        <a:t>th</a:t>
                      </a:r>
                      <a:endParaRPr b="1" baseline="30000" sz="1100">
                        <a:solidFill>
                          <a:srgbClr val="FFFFFF"/>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rgbClr val="FFFFFF"/>
                          </a:solidFill>
                        </a:rPr>
                        <a:t>86</a:t>
                      </a:r>
                      <a:endParaRPr b="1" sz="1200">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rgbClr val="FFFFFF"/>
                          </a:solidFill>
                        </a:rPr>
                        <a:t>8</a:t>
                      </a:r>
                      <a:r>
                        <a:rPr b="1" lang="en" sz="1200">
                          <a:solidFill>
                            <a:srgbClr val="FFFFFF"/>
                          </a:solidFill>
                        </a:rPr>
                        <a:t>2</a:t>
                      </a:r>
                      <a:endParaRPr b="1" sz="1200">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
                          <a:solidFill>
                            <a:srgbClr val="FFFFFF"/>
                          </a:solidFill>
                        </a:rPr>
                        <a:t> </a:t>
                      </a:r>
                      <a:endParaRPr b="1">
                        <a:solidFill>
                          <a:srgbClr val="FFFFFF"/>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BFBFBF"/>
                    </a:solidFill>
                  </a:tcPr>
                </a:tc>
                <a:tc>
                  <a:txBody>
                    <a:bodyPr/>
                    <a:lstStyle/>
                    <a:p>
                      <a:pPr indent="0" lvl="0" marL="0" rtl="0" algn="ctr">
                        <a:spcBef>
                          <a:spcPts val="0"/>
                        </a:spcBef>
                        <a:spcAft>
                          <a:spcPts val="0"/>
                        </a:spcAft>
                        <a:buNone/>
                      </a:pPr>
                      <a:r>
                        <a:rPr b="1" lang="en" sz="1200">
                          <a:solidFill>
                            <a:srgbClr val="FFFFFF"/>
                          </a:solidFill>
                        </a:rPr>
                        <a:t>82</a:t>
                      </a:r>
                      <a:endParaRPr b="1" sz="1200">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rgbClr val="FFFFFF"/>
                          </a:solidFill>
                        </a:rPr>
                        <a:t>82</a:t>
                      </a:r>
                      <a:endParaRPr b="1" sz="1200">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637625">
                <a:tc>
                  <a:txBody>
                    <a:bodyPr/>
                    <a:lstStyle/>
                    <a:p>
                      <a:pPr indent="0" lvl="0" marL="0" rtl="0" algn="ctr">
                        <a:lnSpc>
                          <a:spcPct val="115000"/>
                        </a:lnSpc>
                        <a:spcBef>
                          <a:spcPts val="1200"/>
                        </a:spcBef>
                        <a:spcAft>
                          <a:spcPts val="0"/>
                        </a:spcAft>
                        <a:buNone/>
                      </a:pPr>
                      <a:r>
                        <a:rPr b="1" lang="en"/>
                        <a:t>Total</a:t>
                      </a:r>
                      <a:endParaRPr b="1"/>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CCCCCC"/>
                    </a:solidFill>
                  </a:tcPr>
                </a:tc>
                <a:tc>
                  <a:txBody>
                    <a:bodyPr/>
                    <a:lstStyle/>
                    <a:p>
                      <a:pPr indent="0" lvl="0" marL="0" rtl="0" algn="ctr">
                        <a:lnSpc>
                          <a:spcPct val="115000"/>
                        </a:lnSpc>
                        <a:spcBef>
                          <a:spcPts val="1200"/>
                        </a:spcBef>
                        <a:spcAft>
                          <a:spcPts val="0"/>
                        </a:spcAft>
                        <a:buNone/>
                      </a:pPr>
                      <a:r>
                        <a:rPr b="1" lang="en"/>
                        <a:t>382</a:t>
                      </a:r>
                      <a:endParaRPr b="1"/>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BFBFBF"/>
                    </a:solidFill>
                  </a:tcPr>
                </a:tc>
                <a:tc>
                  <a:txBody>
                    <a:bodyPr/>
                    <a:lstStyle/>
                    <a:p>
                      <a:pPr indent="0" lvl="0" marL="0" rtl="0" algn="ctr">
                        <a:lnSpc>
                          <a:spcPct val="115000"/>
                        </a:lnSpc>
                        <a:spcBef>
                          <a:spcPts val="1200"/>
                        </a:spcBef>
                        <a:spcAft>
                          <a:spcPts val="0"/>
                        </a:spcAft>
                        <a:buNone/>
                      </a:pPr>
                      <a:r>
                        <a:rPr b="1" lang="en"/>
                        <a:t>383</a:t>
                      </a:r>
                      <a:endParaRPr b="1"/>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BFBFBF"/>
                    </a:solidFill>
                  </a:tcPr>
                </a:tc>
                <a:tc>
                  <a:txBody>
                    <a:bodyPr/>
                    <a:lstStyle/>
                    <a:p>
                      <a:pPr indent="0" lvl="0" marL="0" rtl="0" algn="ctr">
                        <a:lnSpc>
                          <a:spcPct val="115000"/>
                        </a:lnSpc>
                        <a:spcBef>
                          <a:spcPts val="1200"/>
                        </a:spcBef>
                        <a:spcAft>
                          <a:spcPts val="0"/>
                        </a:spcAft>
                        <a:buNone/>
                      </a:pPr>
                      <a:r>
                        <a:rPr b="1" lang="en"/>
                        <a:t> </a:t>
                      </a:r>
                      <a:endParaRPr b="1"/>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BFBFBF"/>
                    </a:solidFill>
                  </a:tcPr>
                </a:tc>
                <a:tc>
                  <a:txBody>
                    <a:bodyPr/>
                    <a:lstStyle/>
                    <a:p>
                      <a:pPr indent="0" lvl="0" marL="0" rtl="0" algn="ctr">
                        <a:spcBef>
                          <a:spcPts val="0"/>
                        </a:spcBef>
                        <a:spcAft>
                          <a:spcPts val="0"/>
                        </a:spcAft>
                        <a:buNone/>
                      </a:pPr>
                      <a:r>
                        <a:rPr b="1" lang="en"/>
                        <a:t>387</a:t>
                      </a:r>
                      <a:endParaRPr b="1"/>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BFBFBF"/>
                    </a:solidFill>
                  </a:tcPr>
                </a:tc>
                <a:tc>
                  <a:txBody>
                    <a:bodyPr/>
                    <a:lstStyle/>
                    <a:p>
                      <a:pPr indent="0" lvl="0" marL="0" rtl="0" algn="ctr">
                        <a:spcBef>
                          <a:spcPts val="0"/>
                        </a:spcBef>
                        <a:spcAft>
                          <a:spcPts val="0"/>
                        </a:spcAft>
                        <a:buNone/>
                      </a:pPr>
                      <a:r>
                        <a:rPr b="1" lang="en"/>
                        <a:t>386</a:t>
                      </a:r>
                      <a:endParaRPr b="1"/>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BFBFBF"/>
                    </a:solidFill>
                  </a:tcPr>
                </a:tc>
              </a:tr>
            </a:tbl>
          </a:graphicData>
        </a:graphic>
      </p:graphicFrame>
      <p:sp>
        <p:nvSpPr>
          <p:cNvPr id="71" name="Google Shape;71;p14"/>
          <p:cNvSpPr txBox="1"/>
          <p:nvPr/>
        </p:nvSpPr>
        <p:spPr>
          <a:xfrm>
            <a:off x="5188475" y="1260075"/>
            <a:ext cx="3000000" cy="341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latin typeface="Roboto"/>
                <a:ea typeface="Roboto"/>
                <a:cs typeface="Roboto"/>
                <a:sym typeface="Roboto"/>
              </a:rPr>
              <a:t>This month’s data shows the comparison between last year’s enrollment and the current year during the same months. Last year’s enrollment for the month of September was 382.  This year’s enrollment for September was 387, a gain of five (5) enrollees for the month of September.  Last year’s enrollment for the month of October was 383.  This year’s enrollment for October is 386, a gain of three (3) enrollees for the month of October.  </a:t>
            </a:r>
            <a:endParaRPr b="1">
              <a:solidFill>
                <a:schemeClr val="dk1"/>
              </a:solidFill>
              <a:latin typeface="Roboto"/>
              <a:ea typeface="Roboto"/>
              <a:cs typeface="Roboto"/>
              <a:sym typeface="Roboto"/>
            </a:endParaRPr>
          </a:p>
          <a:p>
            <a:pPr indent="0" lvl="0" marL="0" rtl="0" algn="l">
              <a:spcBef>
                <a:spcPts val="0"/>
              </a:spcBef>
              <a:spcAft>
                <a:spcPts val="0"/>
              </a:spcAft>
              <a:buNone/>
            </a:pPr>
            <a:r>
              <a:t/>
            </a:r>
            <a:endParaRPr b="1">
              <a:solidFill>
                <a:schemeClr val="dk1"/>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2700"/>
              <a:t>International Baccalaureate</a:t>
            </a:r>
            <a:endParaRPr sz="2700"/>
          </a:p>
        </p:txBody>
      </p:sp>
      <p:pic>
        <p:nvPicPr>
          <p:cNvPr id="77" name="Google Shape;77;p15"/>
          <p:cNvPicPr preferRelativeResize="0"/>
          <p:nvPr/>
        </p:nvPicPr>
        <p:blipFill>
          <a:blip r:embed="rId3">
            <a:alphaModFix/>
          </a:blip>
          <a:stretch>
            <a:fillRect/>
          </a:stretch>
        </p:blipFill>
        <p:spPr>
          <a:xfrm>
            <a:off x="152400" y="1296525"/>
            <a:ext cx="4514850" cy="3581400"/>
          </a:xfrm>
          <a:prstGeom prst="rect">
            <a:avLst/>
          </a:prstGeom>
          <a:noFill/>
          <a:ln>
            <a:noFill/>
          </a:ln>
        </p:spPr>
      </p:pic>
      <p:sp>
        <p:nvSpPr>
          <p:cNvPr id="78" name="Google Shape;78;p15"/>
          <p:cNvSpPr txBox="1"/>
          <p:nvPr/>
        </p:nvSpPr>
        <p:spPr>
          <a:xfrm>
            <a:off x="5603000" y="1024325"/>
            <a:ext cx="2388000" cy="41868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Clr>
                <a:schemeClr val="dk1"/>
              </a:buClr>
              <a:buSzPts val="2000"/>
              <a:buFont typeface="Roboto"/>
              <a:buChar char="●"/>
            </a:pPr>
            <a:r>
              <a:rPr lang="en" sz="2000">
                <a:solidFill>
                  <a:schemeClr val="dk1"/>
                </a:solidFill>
                <a:latin typeface="Roboto"/>
                <a:ea typeface="Roboto"/>
                <a:cs typeface="Roboto"/>
                <a:sym typeface="Roboto"/>
              </a:rPr>
              <a:t>IB First Quarter Celebration pizza party with 28 diploma </a:t>
            </a:r>
            <a:r>
              <a:rPr lang="en" sz="2000">
                <a:solidFill>
                  <a:schemeClr val="dk1"/>
                </a:solidFill>
                <a:latin typeface="Roboto"/>
                <a:ea typeface="Roboto"/>
                <a:cs typeface="Roboto"/>
                <a:sym typeface="Roboto"/>
              </a:rPr>
              <a:t>candidates </a:t>
            </a:r>
            <a:endParaRPr sz="2000">
              <a:solidFill>
                <a:schemeClr val="dk1"/>
              </a:solidFill>
              <a:latin typeface="Roboto"/>
              <a:ea typeface="Roboto"/>
              <a:cs typeface="Roboto"/>
              <a:sym typeface="Roboto"/>
            </a:endParaRPr>
          </a:p>
          <a:p>
            <a:pPr indent="0" lvl="0" marL="457200" rtl="0" algn="l">
              <a:spcBef>
                <a:spcPts val="0"/>
              </a:spcBef>
              <a:spcAft>
                <a:spcPts val="0"/>
              </a:spcAft>
              <a:buNone/>
            </a:pPr>
            <a:r>
              <a:t/>
            </a:r>
            <a:endParaRPr sz="2000">
              <a:solidFill>
                <a:schemeClr val="dk1"/>
              </a:solidFill>
              <a:latin typeface="Roboto"/>
              <a:ea typeface="Roboto"/>
              <a:cs typeface="Roboto"/>
              <a:sym typeface="Roboto"/>
            </a:endParaRPr>
          </a:p>
          <a:p>
            <a:pPr indent="-355600" lvl="0" marL="457200" rtl="0" algn="l">
              <a:spcBef>
                <a:spcPts val="0"/>
              </a:spcBef>
              <a:spcAft>
                <a:spcPts val="0"/>
              </a:spcAft>
              <a:buClr>
                <a:schemeClr val="dk1"/>
              </a:buClr>
              <a:buSzPts val="2000"/>
              <a:buFont typeface="Roboto"/>
              <a:buChar char="●"/>
            </a:pPr>
            <a:r>
              <a:rPr lang="en" sz="2000">
                <a:solidFill>
                  <a:schemeClr val="dk1"/>
                </a:solidFill>
                <a:latin typeface="Roboto"/>
                <a:ea typeface="Roboto"/>
                <a:cs typeface="Roboto"/>
                <a:sym typeface="Roboto"/>
              </a:rPr>
              <a:t>DP Evaluation moving toward December 15 Preliminary Review Deadline</a:t>
            </a:r>
            <a:endParaRPr sz="2000">
              <a:solidFill>
                <a:schemeClr val="dk1"/>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6"/>
          <p:cNvSpPr txBox="1"/>
          <p:nvPr>
            <p:ph type="title"/>
          </p:nvPr>
        </p:nvSpPr>
        <p:spPr>
          <a:xfrm>
            <a:off x="387900" y="458025"/>
            <a:ext cx="8368200" cy="6861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t/>
            </a:r>
            <a:endParaRPr b="1" sz="2600">
              <a:solidFill>
                <a:srgbClr val="1A1A1A"/>
              </a:solidFill>
              <a:latin typeface="Raleway"/>
              <a:ea typeface="Raleway"/>
              <a:cs typeface="Raleway"/>
              <a:sym typeface="Raleway"/>
            </a:endParaRPr>
          </a:p>
          <a:p>
            <a:pPr indent="0" lvl="0" marL="0" rtl="0" algn="l">
              <a:spcBef>
                <a:spcPts val="0"/>
              </a:spcBef>
              <a:spcAft>
                <a:spcPts val="0"/>
              </a:spcAft>
              <a:buNone/>
            </a:pPr>
            <a:r>
              <a:rPr lang="en"/>
              <a:t>Staff Development (Sept to Oct)</a:t>
            </a:r>
            <a:endParaRPr/>
          </a:p>
        </p:txBody>
      </p:sp>
      <p:sp>
        <p:nvSpPr>
          <p:cNvPr id="84" name="Google Shape;84;p16"/>
          <p:cNvSpPr txBox="1"/>
          <p:nvPr/>
        </p:nvSpPr>
        <p:spPr>
          <a:xfrm>
            <a:off x="1579225" y="4939650"/>
            <a:ext cx="7338000" cy="85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85" name="Google Shape;85;p16"/>
          <p:cNvSpPr txBox="1"/>
          <p:nvPr/>
        </p:nvSpPr>
        <p:spPr>
          <a:xfrm>
            <a:off x="910520" y="2398868"/>
            <a:ext cx="7338000" cy="85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86" name="Google Shape;86;p16"/>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87" name="Google Shape;87;p16"/>
          <p:cNvSpPr txBox="1"/>
          <p:nvPr>
            <p:ph idx="2" type="body"/>
          </p:nvPr>
        </p:nvSpPr>
        <p:spPr>
          <a:xfrm>
            <a:off x="5635325" y="1232250"/>
            <a:ext cx="3120900" cy="3707400"/>
          </a:xfrm>
          <a:prstGeom prst="rect">
            <a:avLst/>
          </a:prstGeom>
        </p:spPr>
        <p:txBody>
          <a:bodyPr anchorCtr="0" anchor="t" bIns="91425" lIns="91425" spcFirstLastPara="1" rIns="91425" wrap="square" tIns="91425">
            <a:normAutofit fontScale="92500" lnSpcReduction="10000"/>
          </a:bodyPr>
          <a:lstStyle/>
          <a:p>
            <a:pPr indent="-310832" lvl="0" marL="457200" rtl="0" algn="l">
              <a:spcBef>
                <a:spcPts val="0"/>
              </a:spcBef>
              <a:spcAft>
                <a:spcPts val="0"/>
              </a:spcAft>
              <a:buSzPct val="100000"/>
              <a:buChar char="●"/>
            </a:pPr>
            <a:r>
              <a:rPr lang="en"/>
              <a:t>Observations are </a:t>
            </a:r>
            <a:r>
              <a:rPr lang="en"/>
              <a:t>usually a collective effort and the bus service disruption called for a lot of planning meetings which affected the number of team members who were able to regularly observe.</a:t>
            </a:r>
            <a:endParaRPr/>
          </a:p>
          <a:p>
            <a:pPr indent="-310832" lvl="0" marL="457200" rtl="0" algn="l">
              <a:spcBef>
                <a:spcPts val="0"/>
              </a:spcBef>
              <a:spcAft>
                <a:spcPts val="0"/>
              </a:spcAft>
              <a:buSzPct val="100000"/>
              <a:buChar char="●"/>
            </a:pPr>
            <a:r>
              <a:rPr lang="en"/>
              <a:t>Instructional Coaching spent September doing the pre-meeting work for the </a:t>
            </a:r>
            <a:r>
              <a:rPr lang="en"/>
              <a:t>actually</a:t>
            </a:r>
            <a:r>
              <a:rPr lang="en"/>
              <a:t> October </a:t>
            </a:r>
            <a:r>
              <a:rPr lang="en"/>
              <a:t>coaching cycle.</a:t>
            </a:r>
            <a:endParaRPr/>
          </a:p>
          <a:p>
            <a:pPr indent="-310832" lvl="0" marL="457200" rtl="0" algn="l">
              <a:spcBef>
                <a:spcPts val="0"/>
              </a:spcBef>
              <a:spcAft>
                <a:spcPts val="0"/>
              </a:spcAft>
              <a:buSzPct val="100000"/>
              <a:buChar char="●"/>
            </a:pPr>
            <a:r>
              <a:rPr lang="en"/>
              <a:t>Professional development hours dropped as a result of the schedule change shifting PDs to the morning and reducing the allotted time to roughly 80 minutes.</a:t>
            </a:r>
            <a:endParaRPr/>
          </a:p>
        </p:txBody>
      </p:sp>
      <p:pic>
        <p:nvPicPr>
          <p:cNvPr id="88" name="Google Shape;88;p16" title="Chart"/>
          <p:cNvPicPr preferRelativeResize="0"/>
          <p:nvPr/>
        </p:nvPicPr>
        <p:blipFill>
          <a:blip r:embed="rId3">
            <a:alphaModFix/>
          </a:blip>
          <a:stretch>
            <a:fillRect/>
          </a:stretch>
        </p:blipFill>
        <p:spPr>
          <a:xfrm>
            <a:off x="387900" y="1432450"/>
            <a:ext cx="5188086" cy="320796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7"/>
          <p:cNvSpPr txBox="1"/>
          <p:nvPr>
            <p:ph type="title"/>
          </p:nvPr>
        </p:nvSpPr>
        <p:spPr>
          <a:xfrm>
            <a:off x="387900" y="458025"/>
            <a:ext cx="8368200" cy="6861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t/>
            </a:r>
            <a:endParaRPr b="1" sz="2600">
              <a:solidFill>
                <a:srgbClr val="1A1A1A"/>
              </a:solidFill>
              <a:latin typeface="Raleway"/>
              <a:ea typeface="Raleway"/>
              <a:cs typeface="Raleway"/>
              <a:sym typeface="Raleway"/>
            </a:endParaRPr>
          </a:p>
          <a:p>
            <a:pPr indent="0" lvl="0" marL="0" rtl="0" algn="l">
              <a:spcBef>
                <a:spcPts val="0"/>
              </a:spcBef>
              <a:spcAft>
                <a:spcPts val="0"/>
              </a:spcAft>
              <a:buNone/>
            </a:pPr>
            <a:r>
              <a:rPr lang="en"/>
              <a:t>Staff Development (Oct ‘21 and Oct ‘22)</a:t>
            </a:r>
            <a:endParaRPr/>
          </a:p>
        </p:txBody>
      </p:sp>
      <p:sp>
        <p:nvSpPr>
          <p:cNvPr id="94" name="Google Shape;94;p17"/>
          <p:cNvSpPr txBox="1"/>
          <p:nvPr/>
        </p:nvSpPr>
        <p:spPr>
          <a:xfrm>
            <a:off x="1579225" y="4939650"/>
            <a:ext cx="7338000" cy="85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95" name="Google Shape;95;p17"/>
          <p:cNvSpPr txBox="1"/>
          <p:nvPr/>
        </p:nvSpPr>
        <p:spPr>
          <a:xfrm>
            <a:off x="910520" y="2398868"/>
            <a:ext cx="7338000" cy="85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96" name="Google Shape;96;p17"/>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97" name="Google Shape;97;p17"/>
          <p:cNvSpPr txBox="1"/>
          <p:nvPr>
            <p:ph idx="2" type="body"/>
          </p:nvPr>
        </p:nvSpPr>
        <p:spPr>
          <a:xfrm>
            <a:off x="5673675" y="1232250"/>
            <a:ext cx="3120900" cy="3707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317500" lvl="0" marL="457200" rtl="0" algn="l">
              <a:spcBef>
                <a:spcPts val="1200"/>
              </a:spcBef>
              <a:spcAft>
                <a:spcPts val="0"/>
              </a:spcAft>
              <a:buSzPts val="1400"/>
              <a:buChar char="●"/>
            </a:pPr>
            <a:r>
              <a:rPr lang="en"/>
              <a:t>There is a bigger first-year </a:t>
            </a:r>
            <a:r>
              <a:rPr lang="en"/>
              <a:t>cohort this year than last year which accounts for the difference in coaching occurrences</a:t>
            </a:r>
            <a:endParaRPr/>
          </a:p>
          <a:p>
            <a:pPr indent="-317500" lvl="0" marL="457200" rtl="0" algn="l">
              <a:spcBef>
                <a:spcPts val="0"/>
              </a:spcBef>
              <a:spcAft>
                <a:spcPts val="0"/>
              </a:spcAft>
              <a:buSzPts val="1400"/>
              <a:buChar char="●"/>
            </a:pPr>
            <a:r>
              <a:rPr lang="en"/>
              <a:t>PD hours difference is, again, due to the shift in allotted time for weekly PD</a:t>
            </a:r>
            <a:endParaRPr/>
          </a:p>
        </p:txBody>
      </p:sp>
      <p:pic>
        <p:nvPicPr>
          <p:cNvPr id="98" name="Google Shape;98;p17" title="Chart"/>
          <p:cNvPicPr preferRelativeResize="0"/>
          <p:nvPr/>
        </p:nvPicPr>
        <p:blipFill>
          <a:blip r:embed="rId3">
            <a:alphaModFix/>
          </a:blip>
          <a:stretch>
            <a:fillRect/>
          </a:stretch>
        </p:blipFill>
        <p:spPr>
          <a:xfrm>
            <a:off x="387904" y="1395075"/>
            <a:ext cx="5326626" cy="32936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8"/>
          <p:cNvSpPr txBox="1"/>
          <p:nvPr>
            <p:ph type="title"/>
          </p:nvPr>
        </p:nvSpPr>
        <p:spPr>
          <a:xfrm>
            <a:off x="387900" y="2294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ESL- Month to Month Comparison	</a:t>
            </a:r>
            <a:endParaRPr/>
          </a:p>
        </p:txBody>
      </p:sp>
      <p:sp>
        <p:nvSpPr>
          <p:cNvPr id="104" name="Google Shape;104;p18"/>
          <p:cNvSpPr txBox="1"/>
          <p:nvPr>
            <p:ph idx="1" type="body"/>
          </p:nvPr>
        </p:nvSpPr>
        <p:spPr>
          <a:xfrm>
            <a:off x="179375" y="855175"/>
            <a:ext cx="2386200" cy="40740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lang="en"/>
              <a:t>9th- Two new arrivers and four withdraws.</a:t>
            </a:r>
            <a:endParaRPr/>
          </a:p>
          <a:p>
            <a:pPr indent="0" lvl="0" marL="0" rtl="0" algn="l">
              <a:spcBef>
                <a:spcPts val="1200"/>
              </a:spcBef>
              <a:spcAft>
                <a:spcPts val="0"/>
              </a:spcAft>
              <a:buNone/>
            </a:pPr>
            <a:r>
              <a:rPr lang="en"/>
              <a:t>10th- One student promoted to 11th grade based on foreign transcript evaluation.</a:t>
            </a:r>
            <a:endParaRPr/>
          </a:p>
          <a:p>
            <a:pPr indent="0" lvl="0" marL="0" rtl="0" algn="l">
              <a:spcBef>
                <a:spcPts val="1200"/>
              </a:spcBef>
              <a:spcAft>
                <a:spcPts val="0"/>
              </a:spcAft>
              <a:buNone/>
            </a:pPr>
            <a:r>
              <a:rPr lang="en"/>
              <a:t>11th- Student mentioned before promoted from 10th, one student demoted from 12th (no show), one new arriver.</a:t>
            </a:r>
            <a:endParaRPr/>
          </a:p>
          <a:p>
            <a:pPr indent="0" lvl="0" marL="0" rtl="0" algn="l">
              <a:spcBef>
                <a:spcPts val="1200"/>
              </a:spcBef>
              <a:spcAft>
                <a:spcPts val="1200"/>
              </a:spcAft>
              <a:buNone/>
            </a:pPr>
            <a:r>
              <a:rPr lang="en"/>
              <a:t>12th- Student mentioned before demoted from 12th </a:t>
            </a:r>
            <a:endParaRPr/>
          </a:p>
        </p:txBody>
      </p:sp>
      <p:pic>
        <p:nvPicPr>
          <p:cNvPr id="105" name="Google Shape;105;p18" title="Chart"/>
          <p:cNvPicPr preferRelativeResize="0"/>
          <p:nvPr/>
        </p:nvPicPr>
        <p:blipFill>
          <a:blip r:embed="rId3">
            <a:alphaModFix/>
          </a:blip>
          <a:stretch>
            <a:fillRect/>
          </a:stretch>
        </p:blipFill>
        <p:spPr>
          <a:xfrm>
            <a:off x="2677100" y="966450"/>
            <a:ext cx="6314499" cy="39044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9"/>
          <p:cNvSpPr txBox="1"/>
          <p:nvPr>
            <p:ph type="title"/>
          </p:nvPr>
        </p:nvSpPr>
        <p:spPr>
          <a:xfrm>
            <a:off x="387900" y="1321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ESL- Year to Year Comparison</a:t>
            </a:r>
            <a:endParaRPr/>
          </a:p>
        </p:txBody>
      </p:sp>
      <p:sp>
        <p:nvSpPr>
          <p:cNvPr id="111" name="Google Shape;111;p19"/>
          <p:cNvSpPr txBox="1"/>
          <p:nvPr>
            <p:ph idx="1" type="body"/>
          </p:nvPr>
        </p:nvSpPr>
        <p:spPr>
          <a:xfrm>
            <a:off x="235500" y="957731"/>
            <a:ext cx="2190000" cy="39228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1200"/>
              </a:spcAft>
              <a:buNone/>
            </a:pPr>
            <a:r>
              <a:rPr lang="en"/>
              <a:t>We are currently at a 26% increase in EL enrollment from last year. Our EL population is 25% of our total population. Previously our EL </a:t>
            </a:r>
            <a:r>
              <a:rPr lang="en"/>
              <a:t>population</a:t>
            </a:r>
            <a:r>
              <a:rPr lang="en"/>
              <a:t> has been between 10-18%. We are showing an increase on trend with increasing EL populations in Louisiana and other states nationwide.</a:t>
            </a:r>
            <a:endParaRPr/>
          </a:p>
        </p:txBody>
      </p:sp>
      <p:pic>
        <p:nvPicPr>
          <p:cNvPr id="112" name="Google Shape;112;p19" title="Chart"/>
          <p:cNvPicPr preferRelativeResize="0"/>
          <p:nvPr/>
        </p:nvPicPr>
        <p:blipFill>
          <a:blip r:embed="rId3">
            <a:alphaModFix/>
          </a:blip>
          <a:stretch>
            <a:fillRect/>
          </a:stretch>
        </p:blipFill>
        <p:spPr>
          <a:xfrm>
            <a:off x="2577900" y="1000544"/>
            <a:ext cx="6489900" cy="401290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0"/>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Special Education</a:t>
            </a:r>
            <a:endParaRPr/>
          </a:p>
        </p:txBody>
      </p:sp>
      <p:sp>
        <p:nvSpPr>
          <p:cNvPr id="118" name="Google Shape;118;p20"/>
          <p:cNvSpPr txBox="1"/>
          <p:nvPr/>
        </p:nvSpPr>
        <p:spPr>
          <a:xfrm>
            <a:off x="283900" y="4100225"/>
            <a:ext cx="8707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Lato"/>
                <a:ea typeface="Lato"/>
                <a:cs typeface="Lato"/>
                <a:sym typeface="Lato"/>
              </a:rPr>
              <a:t>For the month of October no data changed, 23 students </a:t>
            </a:r>
            <a:r>
              <a:rPr lang="en">
                <a:solidFill>
                  <a:schemeClr val="dk1"/>
                </a:solidFill>
                <a:latin typeface="Lato"/>
                <a:ea typeface="Lato"/>
                <a:cs typeface="Lato"/>
                <a:sym typeface="Lato"/>
              </a:rPr>
              <a:t>remain</a:t>
            </a:r>
            <a:r>
              <a:rPr lang="en">
                <a:solidFill>
                  <a:schemeClr val="dk1"/>
                </a:solidFill>
                <a:latin typeface="Lato"/>
                <a:ea typeface="Lato"/>
                <a:cs typeface="Lato"/>
                <a:sym typeface="Lato"/>
              </a:rPr>
              <a:t> with an IEP and 22 receive outside services. </a:t>
            </a:r>
            <a:endParaRPr>
              <a:solidFill>
                <a:schemeClr val="dk1"/>
              </a:solidFill>
              <a:latin typeface="Lato"/>
              <a:ea typeface="Lato"/>
              <a:cs typeface="Lato"/>
              <a:sym typeface="Lato"/>
            </a:endParaRPr>
          </a:p>
        </p:txBody>
      </p:sp>
      <p:pic>
        <p:nvPicPr>
          <p:cNvPr id="119" name="Google Shape;119;p20" title="Chart"/>
          <p:cNvPicPr preferRelativeResize="0"/>
          <p:nvPr/>
        </p:nvPicPr>
        <p:blipFill>
          <a:blip r:embed="rId3">
            <a:alphaModFix/>
          </a:blip>
          <a:stretch>
            <a:fillRect/>
          </a:stretch>
        </p:blipFill>
        <p:spPr>
          <a:xfrm>
            <a:off x="152400" y="1296525"/>
            <a:ext cx="4291512" cy="2651301"/>
          </a:xfrm>
          <a:prstGeom prst="rect">
            <a:avLst/>
          </a:prstGeom>
          <a:noFill/>
          <a:ln>
            <a:noFill/>
          </a:ln>
        </p:spPr>
      </p:pic>
      <p:pic>
        <p:nvPicPr>
          <p:cNvPr id="120" name="Google Shape;120;p20" title="Chart"/>
          <p:cNvPicPr preferRelativeResize="0"/>
          <p:nvPr/>
        </p:nvPicPr>
        <p:blipFill>
          <a:blip r:embed="rId4">
            <a:alphaModFix/>
          </a:blip>
          <a:stretch>
            <a:fillRect/>
          </a:stretch>
        </p:blipFill>
        <p:spPr>
          <a:xfrm>
            <a:off x="4596312" y="1296525"/>
            <a:ext cx="4299406" cy="2651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1"/>
          <p:cNvSpPr txBox="1"/>
          <p:nvPr>
            <p:ph type="title"/>
          </p:nvPr>
        </p:nvSpPr>
        <p:spPr>
          <a:xfrm>
            <a:off x="387900" y="67150"/>
            <a:ext cx="8368200" cy="7143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t/>
            </a:r>
            <a:endParaRPr b="1" sz="2600">
              <a:solidFill>
                <a:srgbClr val="1A1A1A"/>
              </a:solidFill>
              <a:latin typeface="Raleway"/>
              <a:ea typeface="Raleway"/>
              <a:cs typeface="Raleway"/>
              <a:sym typeface="Raleway"/>
            </a:endParaRPr>
          </a:p>
          <a:p>
            <a:pPr indent="0" lvl="0" marL="0" rtl="0" algn="l">
              <a:spcBef>
                <a:spcPts val="0"/>
              </a:spcBef>
              <a:spcAft>
                <a:spcPts val="0"/>
              </a:spcAft>
              <a:buNone/>
            </a:pPr>
            <a:r>
              <a:rPr lang="en"/>
              <a:t>Staff Development</a:t>
            </a:r>
            <a:endParaRPr/>
          </a:p>
        </p:txBody>
      </p:sp>
      <p:sp>
        <p:nvSpPr>
          <p:cNvPr id="126" name="Google Shape;126;p21"/>
          <p:cNvSpPr txBox="1"/>
          <p:nvPr/>
        </p:nvSpPr>
        <p:spPr>
          <a:xfrm>
            <a:off x="1579225" y="4939650"/>
            <a:ext cx="7338000" cy="85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127" name="Google Shape;127;p21"/>
          <p:cNvSpPr txBox="1"/>
          <p:nvPr/>
        </p:nvSpPr>
        <p:spPr>
          <a:xfrm>
            <a:off x="910520" y="2398868"/>
            <a:ext cx="7338000" cy="85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pic>
        <p:nvPicPr>
          <p:cNvPr id="128" name="Google Shape;128;p21"/>
          <p:cNvPicPr preferRelativeResize="0"/>
          <p:nvPr/>
        </p:nvPicPr>
        <p:blipFill>
          <a:blip r:embed="rId3">
            <a:alphaModFix/>
          </a:blip>
          <a:stretch>
            <a:fillRect/>
          </a:stretch>
        </p:blipFill>
        <p:spPr>
          <a:xfrm>
            <a:off x="275775" y="1006650"/>
            <a:ext cx="3855090" cy="2455525"/>
          </a:xfrm>
          <a:prstGeom prst="rect">
            <a:avLst/>
          </a:prstGeom>
          <a:noFill/>
          <a:ln>
            <a:noFill/>
          </a:ln>
        </p:spPr>
      </p:pic>
      <p:sp>
        <p:nvSpPr>
          <p:cNvPr id="129" name="Google Shape;129;p21"/>
          <p:cNvSpPr txBox="1"/>
          <p:nvPr/>
        </p:nvSpPr>
        <p:spPr>
          <a:xfrm>
            <a:off x="311725" y="3728750"/>
            <a:ext cx="8240400" cy="8313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There are more members in the new teacher cohort this; more observations/instructional coaching is needed</a:t>
            </a:r>
            <a:endParaRPr>
              <a:solidFill>
                <a:schemeClr val="dk1"/>
              </a:solidFill>
              <a:latin typeface="Roboto"/>
              <a:ea typeface="Roboto"/>
              <a:cs typeface="Roboto"/>
              <a:sym typeface="Roboto"/>
            </a:endParaRPr>
          </a:p>
          <a:p>
            <a:pPr indent="-317500" lvl="0" marL="457200" rtl="0" algn="l">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There was less PD hours as teachers were given a records day</a:t>
            </a:r>
            <a:endParaRPr>
              <a:solidFill>
                <a:schemeClr val="dk1"/>
              </a:solidFill>
              <a:latin typeface="Roboto"/>
              <a:ea typeface="Roboto"/>
              <a:cs typeface="Roboto"/>
              <a:sym typeface="Roboto"/>
            </a:endParaRPr>
          </a:p>
        </p:txBody>
      </p:sp>
      <p:pic>
        <p:nvPicPr>
          <p:cNvPr id="130" name="Google Shape;130;p21"/>
          <p:cNvPicPr preferRelativeResize="0"/>
          <p:nvPr/>
        </p:nvPicPr>
        <p:blipFill>
          <a:blip r:embed="rId4">
            <a:alphaModFix/>
          </a:blip>
          <a:stretch>
            <a:fillRect/>
          </a:stretch>
        </p:blipFill>
        <p:spPr>
          <a:xfrm>
            <a:off x="4465195" y="1006650"/>
            <a:ext cx="4290905" cy="24555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