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4" r:id="rId7"/>
    <p:sldId id="265" r:id="rId8"/>
    <p:sldId id="266" r:id="rId9"/>
    <p:sldId id="267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Raleway" pitchFamily="2" charset="0"/>
      <p:regular r:id="rId17"/>
      <p:bold r:id="rId18"/>
      <p:italic r:id="rId19"/>
      <p:boldItalic r:id="rId20"/>
    </p:embeddedFont>
    <p:embeddedFont>
      <p:font typeface="Raleway" pitchFamily="2" charset="0"/>
      <p:regular r:id="rId17"/>
      <p:bold r:id="rId18"/>
      <p:italic r:id="rId19"/>
      <p:boldItalic r:id="rId20"/>
    </p:embeddedFont>
    <p:embeddedFont>
      <p:font typeface="Raleway ExtraBold" pitchFamily="2" charset="0"/>
      <p:bold r:id="rId21"/>
      <p:boldItalic r:id="rId22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.shortcut-targets-by-id\10DSiPprduJbw7_yUy2SZzlOAkN9ALtjC\International%20High%20School%20of%20New%20Orleans\Monthly%20Financials\FY23\2022-09\IHSNO%20-%20FRT23%20LA%20-%20Sept%20Release%20v3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74045177208125E-2"/>
          <c:y val="4.6729938225402431E-2"/>
          <c:w val="0.8589292952812585"/>
          <c:h val="0.75756341781486547"/>
        </c:manualLayout>
      </c:layout>
      <c:lineChart>
        <c:grouping val="standard"/>
        <c:varyColors val="0"/>
        <c:ser>
          <c:idx val="1"/>
          <c:order val="1"/>
          <c:tx>
            <c:strRef>
              <c:f>GraphData!$A$25</c:f>
              <c:strCache>
                <c:ptCount val="1"/>
                <c:pt idx="0">
                  <c:v>Budget Cash</c:v>
                </c:pt>
              </c:strCache>
            </c:strRef>
          </c:tx>
          <c:spPr>
            <a:ln w="31750" cap="rnd">
              <a:solidFill>
                <a:srgbClr val="FFE699"/>
              </a:solidFill>
              <a:round/>
            </a:ln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c:spPr>
          <c:marker>
            <c:symbol val="circle"/>
            <c:size val="18"/>
            <c:spPr>
              <a:solidFill>
                <a:schemeClr val="accent4">
                  <a:lumMod val="20000"/>
                  <a:lumOff val="80000"/>
                </a:schemeClr>
              </a:solidFill>
              <a:ln w="31750">
                <a:solidFill>
                  <a:srgbClr val="FFE699"/>
                </a:solidFill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</c:marker>
          <c:dPt>
            <c:idx val="0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124-4440-8371-100BCCD6DF75}"/>
              </c:ext>
            </c:extLst>
          </c:dPt>
          <c:dPt>
            <c:idx val="1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124-4440-8371-100BCCD6DF75}"/>
              </c:ext>
            </c:extLst>
          </c:dPt>
          <c:dPt>
            <c:idx val="2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124-4440-8371-100BCCD6DF75}"/>
              </c:ext>
            </c:extLst>
          </c:dPt>
          <c:dPt>
            <c:idx val="3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124-4440-8371-100BCCD6DF75}"/>
              </c:ext>
            </c:extLst>
          </c:dPt>
          <c:dPt>
            <c:idx val="4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124-4440-8371-100BCCD6DF75}"/>
              </c:ext>
            </c:extLst>
          </c:dPt>
          <c:dPt>
            <c:idx val="5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124-4440-8371-100BCCD6DF75}"/>
              </c:ext>
            </c:extLst>
          </c:dPt>
          <c:dPt>
            <c:idx val="6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124-4440-8371-100BCCD6DF75}"/>
              </c:ext>
            </c:extLst>
          </c:dPt>
          <c:dPt>
            <c:idx val="7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124-4440-8371-100BCCD6DF75}"/>
              </c:ext>
            </c:extLst>
          </c:dPt>
          <c:dPt>
            <c:idx val="8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124-4440-8371-100BCCD6DF75}"/>
              </c:ext>
            </c:extLst>
          </c:dPt>
          <c:dPt>
            <c:idx val="9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124-4440-8371-100BCCD6DF75}"/>
              </c:ext>
            </c:extLst>
          </c:dPt>
          <c:dPt>
            <c:idx val="10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124-4440-8371-100BCCD6DF75}"/>
              </c:ext>
            </c:extLst>
          </c:dPt>
          <c:dPt>
            <c:idx val="11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124-4440-8371-100BCCD6DF75}"/>
              </c:ext>
            </c:extLst>
          </c:dPt>
          <c:dPt>
            <c:idx val="12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A124-4440-8371-100BCCD6DF75}"/>
              </c:ext>
            </c:extLst>
          </c:dPt>
          <c:cat>
            <c:strRef>
              <c:f>GraphData!$B$23:$N$23</c:f>
              <c:strCache>
                <c:ptCount val="13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  <c:pt idx="12">
                  <c:v>Jun</c:v>
                </c:pt>
              </c:strCache>
            </c:strRef>
          </c:cat>
          <c:val>
            <c:numRef>
              <c:f>GraphData!$B$25:$N$25</c:f>
              <c:numCache>
                <c:formatCode>[&gt;999999]\ "$"#.##,," M";"$"#," K"</c:formatCode>
                <c:ptCount val="13"/>
                <c:pt idx="0">
                  <c:v>1026512.319730425</c:v>
                </c:pt>
                <c:pt idx="1">
                  <c:v>992762.31139709149</c:v>
                </c:pt>
                <c:pt idx="2">
                  <c:v>969906.853063758</c:v>
                </c:pt>
                <c:pt idx="3">
                  <c:v>947051.39473042451</c:v>
                </c:pt>
                <c:pt idx="4">
                  <c:v>995740.9363970909</c:v>
                </c:pt>
                <c:pt idx="5">
                  <c:v>972885.47806375741</c:v>
                </c:pt>
                <c:pt idx="6">
                  <c:v>1021575.0197304238</c:v>
                </c:pt>
                <c:pt idx="7">
                  <c:v>998719.56139709032</c:v>
                </c:pt>
                <c:pt idx="8">
                  <c:v>975864.10306375683</c:v>
                </c:pt>
                <c:pt idx="9">
                  <c:v>1024553.6447304232</c:v>
                </c:pt>
                <c:pt idx="10">
                  <c:v>1001698.1863970897</c:v>
                </c:pt>
                <c:pt idx="11">
                  <c:v>978842.72806375625</c:v>
                </c:pt>
                <c:pt idx="12">
                  <c:v>1027532.2697304226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A124-4440-8371-100BCCD6DF75}"/>
            </c:ext>
          </c:extLst>
        </c:ser>
        <c:ser>
          <c:idx val="0"/>
          <c:order val="0"/>
          <c:tx>
            <c:strRef>
              <c:f>GraphData!$A$24</c:f>
              <c:strCache>
                <c:ptCount val="1"/>
                <c:pt idx="0">
                  <c:v>Forecast Cash</c:v>
                </c:pt>
              </c:strCache>
            </c:strRef>
          </c:tx>
          <c:spPr>
            <a:ln w="44450" cmpd="sng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0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A124-4440-8371-100BCCD6DF75}"/>
              </c:ext>
            </c:extLst>
          </c:dPt>
          <c:dPt>
            <c:idx val="1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A124-4440-8371-100BCCD6DF75}"/>
              </c:ext>
            </c:extLst>
          </c:dPt>
          <c:dPt>
            <c:idx val="2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A124-4440-8371-100BCCD6DF75}"/>
              </c:ext>
            </c:extLst>
          </c:dPt>
          <c:dPt>
            <c:idx val="3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A124-4440-8371-100BCCD6DF75}"/>
              </c:ext>
            </c:extLst>
          </c:dPt>
          <c:dPt>
            <c:idx val="4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A124-4440-8371-100BCCD6DF75}"/>
              </c:ext>
            </c:extLst>
          </c:dPt>
          <c:dPt>
            <c:idx val="5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A124-4440-8371-100BCCD6DF75}"/>
              </c:ext>
            </c:extLst>
          </c:dPt>
          <c:dPt>
            <c:idx val="6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A124-4440-8371-100BCCD6DF75}"/>
              </c:ext>
            </c:extLst>
          </c:dPt>
          <c:dPt>
            <c:idx val="7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A124-4440-8371-100BCCD6DF75}"/>
              </c:ext>
            </c:extLst>
          </c:dPt>
          <c:dPt>
            <c:idx val="8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A124-4440-8371-100BCCD6DF75}"/>
              </c:ext>
            </c:extLst>
          </c:dPt>
          <c:dPt>
            <c:idx val="9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ap="rnd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A124-4440-8371-100BCCD6DF75}"/>
              </c:ext>
            </c:extLst>
          </c:dPt>
          <c:dPt>
            <c:idx val="10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ap="rnd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A124-4440-8371-100BCCD6DF75}"/>
              </c:ext>
            </c:extLst>
          </c:dPt>
          <c:dPt>
            <c:idx val="11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ap="rnd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2-A124-4440-8371-100BCCD6DF75}"/>
              </c:ext>
            </c:extLst>
          </c:dPt>
          <c:dPt>
            <c:idx val="12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ap="rnd" cmpd="sng">
                <a:solidFill>
                  <a:srgbClr val="404040"/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A124-4440-8371-100BCCD6DF75}"/>
              </c:ext>
            </c:extLst>
          </c:dPt>
          <c:cat>
            <c:strRef>
              <c:f>GraphData!$B$23:$N$23</c:f>
              <c:strCache>
                <c:ptCount val="13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  <c:pt idx="12">
                  <c:v>Jun</c:v>
                </c:pt>
              </c:strCache>
            </c:strRef>
          </c:cat>
          <c:val>
            <c:numRef>
              <c:f>GraphData!$B$24:$N$24</c:f>
              <c:numCache>
                <c:formatCode>[&gt;999999]\ "$"#.##,," M";"$"#," K"</c:formatCode>
                <c:ptCount val="13"/>
                <c:pt idx="0">
                  <c:v>1066568.1000000001</c:v>
                </c:pt>
                <c:pt idx="1">
                  <c:v>1060361.77</c:v>
                </c:pt>
                <c:pt idx="2">
                  <c:v>1021305.76</c:v>
                </c:pt>
                <c:pt idx="3">
                  <c:v>820060.52</c:v>
                </c:pt>
                <c:pt idx="4">
                  <c:v>824445.26593025215</c:v>
                </c:pt>
                <c:pt idx="5">
                  <c:v>828830.01186050428</c:v>
                </c:pt>
                <c:pt idx="6">
                  <c:v>833214.75779075641</c:v>
                </c:pt>
                <c:pt idx="7">
                  <c:v>837599.50372100854</c:v>
                </c:pt>
                <c:pt idx="8">
                  <c:v>841984.24965126067</c:v>
                </c:pt>
                <c:pt idx="9">
                  <c:v>846368.99558151281</c:v>
                </c:pt>
                <c:pt idx="10">
                  <c:v>850753.74151176494</c:v>
                </c:pt>
                <c:pt idx="11">
                  <c:v>855138.48744201707</c:v>
                </c:pt>
                <c:pt idx="12">
                  <c:v>859523.2333722692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A124-4440-8371-100BCCD6D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318512"/>
        <c:axId val="356324000"/>
      </c:lineChart>
      <c:catAx>
        <c:axId val="356318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CCCCCC"/>
                </a:solidFill>
                <a:latin typeface="Raleway" panose="020B0503030101060003" pitchFamily="34" charset="0"/>
              </a:defRPr>
            </a:pPr>
            <a:endParaRPr lang="en-US"/>
          </a:p>
        </c:txPr>
        <c:crossAx val="356324000"/>
        <c:crosses val="autoZero"/>
        <c:auto val="1"/>
        <c:lblAlgn val="ctr"/>
        <c:lblOffset val="100"/>
        <c:noMultiLvlLbl val="0"/>
      </c:catAx>
      <c:valAx>
        <c:axId val="3563240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[&gt;999999]\ &quot;$&quot;#.##0,,&quot;m&quot;;&quot;$&quot;#,&quot;k&quot;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>
                <a:solidFill>
                  <a:srgbClr val="CCCCCC"/>
                </a:solidFill>
                <a:latin typeface="Raleway" panose="020B0503030101060003" pitchFamily="34" charset="0"/>
                <a:cs typeface="Arial" pitchFamily="34" charset="0"/>
              </a:defRPr>
            </a:pPr>
            <a:endParaRPr lang="en-US"/>
          </a:p>
        </c:txPr>
        <c:crossAx val="356318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323190997992091"/>
          <c:y val="0.90832490045208225"/>
          <c:w val="0.3968253968253968"/>
          <c:h val="8.9748063886186946E-2"/>
        </c:manualLayout>
      </c:layout>
      <c:overlay val="0"/>
      <c:txPr>
        <a:bodyPr/>
        <a:lstStyle/>
        <a:p>
          <a:pPr>
            <a:defRPr sz="1200" b="1">
              <a:solidFill>
                <a:srgbClr val="A6A6A6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0CE7-C9C6-74FB-A00C-9A556B45E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8BFDE-A581-74F4-3974-64997BB2C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388AE-F696-400D-9002-BE461547A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6FB-A92B-4DC4-87A0-C7015825A60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61F40-F352-E151-CA58-0A9304A1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46AD4-5420-0463-67A9-6B95B33A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ADF6-2E17-4D70-8D4A-EFD90A6C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4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266FBB-9FEE-341C-F726-B90F3809E190}"/>
              </a:ext>
            </a:extLst>
          </p:cNvPr>
          <p:cNvSpPr txBox="1"/>
          <p:nvPr userDrawn="1"/>
        </p:nvSpPr>
        <p:spPr>
          <a:xfrm>
            <a:off x="28194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F09F1A-C373-ED3E-0DD5-4B7C19E98F76}"/>
              </a:ext>
            </a:extLst>
          </p:cNvPr>
          <p:cNvSpPr txBox="1"/>
          <p:nvPr userDrawn="1"/>
        </p:nvSpPr>
        <p:spPr>
          <a:xfrm>
            <a:off x="67623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852DA2C9-57D8-4B86-9B38-27EB644ED84D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375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2FC0-AABB-A58E-3851-E6FAA3BD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55EC1-4055-2AB2-C82C-637CA331F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FE94-ADFE-CF8C-E9F6-D2FA30D4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6FB-A92B-4DC4-87A0-C7015825A60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4CE64-5118-D729-DFEC-71EC526A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C914C-0FF6-2C7B-C092-FF7C37A6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ADF6-2E17-4D70-8D4A-EFD90A6C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9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|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A2B711-0B4C-534A-A507-CCA8955734DA}"/>
              </a:ext>
            </a:extLst>
          </p:cNvPr>
          <p:cNvSpPr/>
          <p:nvPr userDrawn="1"/>
        </p:nvSpPr>
        <p:spPr>
          <a:xfrm>
            <a:off x="0" y="0"/>
            <a:ext cx="12192000" cy="839470"/>
          </a:xfrm>
          <a:prstGeom prst="rect">
            <a:avLst/>
          </a:prstGeom>
          <a:solidFill>
            <a:srgbClr val="01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dOpsBlue">
            <a:extLst>
              <a:ext uri="{FF2B5EF4-FFF2-40B4-BE49-F238E27FC236}">
                <a16:creationId xmlns:a16="http://schemas.microsoft.com/office/drawing/2014/main" id="{00000000-0008-0000-2200-00002F000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092" y="115570"/>
            <a:ext cx="1821008" cy="580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E0FB4C-2C10-626D-D4A1-E08B7D954C03}"/>
              </a:ext>
            </a:extLst>
          </p:cNvPr>
          <p:cNvSpPr txBox="1"/>
          <p:nvPr userDrawn="1"/>
        </p:nvSpPr>
        <p:spPr>
          <a:xfrm>
            <a:off x="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97474-856D-DD8E-2511-AE57867DB689}"/>
              </a:ext>
            </a:extLst>
          </p:cNvPr>
          <p:cNvSpPr txBox="1"/>
          <p:nvPr userDrawn="1"/>
        </p:nvSpPr>
        <p:spPr>
          <a:xfrm>
            <a:off x="39429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7636DD0D-28BE-4843-8433-6BDF792FED3A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8993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618C74-8D49-253B-7313-D9350186AE86}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rgbClr val="00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003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D79FC-61AC-4CE4-D36F-5A0F35EFA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BECAE-2620-2884-78AF-36A612FD6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242C-DD3E-FF53-F7C2-8ED30558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6FB-A92B-4DC4-87A0-C7015825A60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7C788-38CF-49DD-E6E0-89A649D5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24442-C9BD-982C-FD0E-9E824ADB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ADF6-2E17-4D70-8D4A-EFD90A6C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1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409E8ED-06FE-AE5F-82CD-5B8D8D00B3FD}"/>
              </a:ext>
            </a:extLst>
          </p:cNvPr>
          <p:cNvSpPr txBox="1"/>
          <p:nvPr userDrawn="1"/>
        </p:nvSpPr>
        <p:spPr>
          <a:xfrm>
            <a:off x="1127252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F82D2-D18A-6C86-C080-35C38EF893AA}"/>
              </a:ext>
            </a:extLst>
          </p:cNvPr>
          <p:cNvSpPr txBox="1"/>
          <p:nvPr userDrawn="1"/>
        </p:nvSpPr>
        <p:spPr>
          <a:xfrm>
            <a:off x="1166681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FB9D8D2F-A41B-4948-A31D-C4A25E2EFC3D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8112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C200-ACB4-0654-DD7E-B13AD9DC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17FE1-AFA4-B423-E1EC-35CDFD221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94FFC-5319-6629-C7C5-2FF8612E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6FB-A92B-4DC4-87A0-C7015825A60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2EDC2-39D7-3146-40A1-AB9FD252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0058D-4DD1-9FF6-68C9-1A5DADA5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ADF6-2E17-4D70-8D4A-EFD90A6C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0B799-9F75-D2CB-E781-CC58F90F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828DB-F169-695F-31A8-E4AF67779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51AF1-EC5A-B9AB-EF70-D272C4A9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6FB-A92B-4DC4-87A0-C7015825A60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1BC02-CEF1-CFD0-A82F-26807685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AC961-AEA3-C1AE-0308-C51E8F8F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ADF6-2E17-4D70-8D4A-EFD90A6C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0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0F866-04BF-5203-2930-4C1E0C25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A3277-EA92-26A9-4AB3-1EB341F0D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8F0AD-FBA1-48EE-FFB3-D8FD0A875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CE39B-DBB5-CE3C-1969-78301CC5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6FB-A92B-4DC4-87A0-C7015825A60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0A1BC-5EE7-6C2F-AC63-B9FA09F7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FA90E-ED12-13E1-08F8-B4E318D4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ADF6-2E17-4D70-8D4A-EFD90A6C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7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25D5-289C-B394-F8A3-33251B27C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CCC32-2829-7C9A-0216-FF0C414AB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4AED5-129B-6055-5CF0-CF8CE68BB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DD485-E13F-78F5-9A50-D99B2CCA5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E66908-D014-F2EE-D401-CC701795B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6B95DB-3ED4-CF3C-87DF-13F59688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6FB-A92B-4DC4-87A0-C7015825A60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90C5DB-F8D3-5CC5-AD56-94351222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142ED-1E37-D19F-BC30-FB77697E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ADF6-2E17-4D70-8D4A-EFD90A6C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5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1828-4F29-AF88-2084-A851AEFB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94F38-BC87-6F19-6D40-40927B11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6FB-A92B-4DC4-87A0-C7015825A60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5E258-8FF8-B9B4-FF84-14940106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2BA20-5640-15D4-F96B-6E01FA73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ADF6-2E17-4D70-8D4A-EFD90A6C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0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0F0566-2DD7-7ED5-2073-F122AA3A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6FB-A92B-4DC4-87A0-C7015825A60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8AB98-F340-D7DF-3271-C390740E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B9110-1E5D-C91B-5E85-CB4C1F05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ADF6-2E17-4D70-8D4A-EFD90A6C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4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6AA4-A08E-73C5-03AA-9E4D5ECF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059FF-617F-C57B-5719-FF9684500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A22A7-0878-EFF4-7681-2C0002BFF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8ACAE-1F1E-6DAB-CF7C-58BA1EFF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6FB-A92B-4DC4-87A0-C7015825A60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8F044-847C-CE56-A62C-74E43E0C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C40F4-7D0B-7B7D-5334-86FD5FF2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ADF6-2E17-4D70-8D4A-EFD90A6C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9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E6B2-E330-66A5-9E5E-CC31672D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00A52-88AF-BBD1-49B5-14DE3BAE0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9AB9E-6380-A5E2-4555-C6909A4A2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629A1-7E8C-3E3B-7A7F-9505D29AC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6FB-A92B-4DC4-87A0-C7015825A60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ADB7-0508-50A8-AB02-45119153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26A13-E789-C7A1-F9D9-54836059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ADF6-2E17-4D70-8D4A-EFD90A6C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4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9E680-DDD6-B183-A2E2-DA8CE4AD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B7813-014C-402B-FB54-B2D5FBF1D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2CD9-6269-3785-FF09-0146366A7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E66FB-A92B-4DC4-87A0-C7015825A60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35056-A20D-4DCE-660C-760196EAC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94545-B3D0-C6CF-2F0B-B34F3018E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6ADF6-2E17-4D70-8D4A-EFD90A6C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8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60" r:id="rId12"/>
    <p:sldLayoutId id="2147483661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247A59-D0CB-D6B6-ED6F-B226F32AB6B0}"/>
              </a:ext>
            </a:extLst>
          </p:cNvPr>
          <p:cNvSpPr txBox="1"/>
          <p:nvPr/>
        </p:nvSpPr>
        <p:spPr>
          <a:xfrm>
            <a:off x="0" y="5326380"/>
            <a:ext cx="919734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000" b="1">
                <a:solidFill>
                  <a:srgbClr val="0066B3"/>
                </a:solidFill>
                <a:latin typeface="Raleway ExtraBold" pitchFamily="2" charset="0"/>
              </a:rPr>
              <a:t>September 2022 Financials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679C24-B14A-230C-6CC8-28086CD7989F}"/>
              </a:ext>
            </a:extLst>
          </p:cNvPr>
          <p:cNvSpPr/>
          <p:nvPr/>
        </p:nvSpPr>
        <p:spPr>
          <a:xfrm>
            <a:off x="9197340" y="0"/>
            <a:ext cx="2994660" cy="6870700"/>
          </a:xfrm>
          <a:prstGeom prst="rect">
            <a:avLst/>
          </a:prstGeom>
          <a:solidFill>
            <a:srgbClr val="00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C925C-A402-0983-6335-D25D8976EDE0}"/>
              </a:ext>
            </a:extLst>
          </p:cNvPr>
          <p:cNvSpPr txBox="1"/>
          <p:nvPr/>
        </p:nvSpPr>
        <p:spPr>
          <a:xfrm>
            <a:off x="9640570" y="4992741"/>
            <a:ext cx="2108200" cy="261610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100">
                <a:solidFill>
                  <a:srgbClr val="BDD7EE"/>
                </a:solidFill>
                <a:latin typeface="Raleway" pitchFamily="2" charset="0"/>
              </a:rPr>
              <a:t>PREPARED  </a:t>
            </a:r>
            <a:r>
              <a:rPr lang="en-US" sz="1100" b="1">
                <a:solidFill>
                  <a:srgbClr val="FFFFFF"/>
                </a:solidFill>
                <a:latin typeface="Raleway" pitchFamily="2" charset="0"/>
              </a:rPr>
              <a:t>OCT'22</a:t>
            </a:r>
            <a:r>
              <a:rPr lang="en-US" sz="1100">
                <a:solidFill>
                  <a:srgbClr val="BDD7EE"/>
                </a:solidFill>
                <a:latin typeface="Raleway" pitchFamily="2" charset="0"/>
              </a:rPr>
              <a:t>  BY</a:t>
            </a:r>
          </a:p>
        </p:txBody>
      </p:sp>
      <p:pic>
        <p:nvPicPr>
          <p:cNvPr id="5" name="EdOpsBlue">
            <a:extLst>
              <a:ext uri="{FF2B5EF4-FFF2-40B4-BE49-F238E27FC236}">
                <a16:creationId xmlns:a16="http://schemas.microsoft.com/office/drawing/2014/main" id="{00000000-0008-0000-2200-00002F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459" y="5321300"/>
            <a:ext cx="2494422" cy="795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2200-000012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97" y="1007389"/>
            <a:ext cx="6140713" cy="38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6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B3241-71A9-DD0C-208D-550D77E2ABC8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E9A07-0326-5E7E-8B42-F6815CE495F6}"/>
              </a:ext>
            </a:extLst>
          </p:cNvPr>
          <p:cNvSpPr txBox="1"/>
          <p:nvPr/>
        </p:nvSpPr>
        <p:spPr>
          <a:xfrm>
            <a:off x="219710" y="1085850"/>
            <a:ext cx="10515600" cy="22393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Executive Summary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Key Performance Indicators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Forecast Overview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Cash Forecast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Forecast History</a:t>
            </a:r>
          </a:p>
        </p:txBody>
      </p:sp>
    </p:spTree>
    <p:extLst>
      <p:ext uri="{BB962C8B-B14F-4D97-AF65-F5344CB8AC3E}">
        <p14:creationId xmlns:p14="http://schemas.microsoft.com/office/powerpoint/2010/main" val="398500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CBCA6C-4637-EABF-B6DB-40A4556C1AF4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Executive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EDC13-B3C8-3942-FDE1-65F9AA780D67}"/>
              </a:ext>
            </a:extLst>
          </p:cNvPr>
          <p:cNvSpPr txBox="1"/>
          <p:nvPr/>
        </p:nvSpPr>
        <p:spPr>
          <a:xfrm>
            <a:off x="219710" y="1085850"/>
            <a:ext cx="10515600" cy="39670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of September 30, 2022, the cash balance in the checking account is $740,060.52 and $80,000.00 in the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Anybill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clearing account for a total cash and cash equivalents balance of $820,060.52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MFP for September 2022 is $370,907.00 based on a student count of 389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reserve balance as of September 30, 2022, is $ 478,241.00 or 10.3 % of General Fund Expenses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 the end of the month there were 3 receivables totaling $22,472.31 and 18 accounts payable totaling $211,896.72 with most items being paid after September 30,2022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endParaRPr lang="en-US" sz="2200" b="1" dirty="0">
              <a:solidFill>
                <a:srgbClr val="767171"/>
              </a:solidFill>
              <a:latin typeface="Raleway" pitchFamily="2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</a:pPr>
            <a:endParaRPr lang="en-US" sz="2200" b="1" dirty="0">
              <a:solidFill>
                <a:srgbClr val="76717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0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7CA530-0AEB-FC23-BAF1-F2BD27611755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Key Performance Indicators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7F9DD-2FDA-C957-B48A-44C572EC97F9}"/>
              </a:ext>
            </a:extLst>
          </p:cNvPr>
          <p:cNvSpPr txBox="1"/>
          <p:nvPr/>
        </p:nvSpPr>
        <p:spPr>
          <a:xfrm>
            <a:off x="1901727" y="1128441"/>
            <a:ext cx="30734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latin typeface="Raleway" pitchFamily="2" charset="0"/>
              </a:rPr>
              <a:t>Days of Cash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0566A5-7EAB-ADD1-3BB9-AE85FD34C520}"/>
              </a:ext>
            </a:extLst>
          </p:cNvPr>
          <p:cNvSpPr txBox="1"/>
          <p:nvPr/>
        </p:nvSpPr>
        <p:spPr>
          <a:xfrm>
            <a:off x="1901727" y="1473881"/>
            <a:ext cx="255651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Raleway" pitchFamily="2" charset="0"/>
              </a:rPr>
              <a:t>Cash balance at year-end divided by average daily 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05D88-BDF4-63BF-BB62-74B4C6DBFDE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01727" y="2214291"/>
            <a:ext cx="2556510" cy="3061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89EC6-1089-9AE0-47E3-ACD9941A3061}"/>
              </a:ext>
            </a:extLst>
          </p:cNvPr>
          <p:cNvSpPr txBox="1"/>
          <p:nvPr/>
        </p:nvSpPr>
        <p:spPr>
          <a:xfrm>
            <a:off x="1901727" y="5365161"/>
            <a:ext cx="308864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>
                <a:solidFill>
                  <a:srgbClr val="3B3838"/>
                </a:solidFill>
                <a:latin typeface="Raleway" pitchFamily="2" charset="0"/>
              </a:rPr>
              <a:t>45 DAYS OF CASH AT YEAR'S 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54E8F-9246-DF0E-49B5-5FFDE49FBD13}"/>
              </a:ext>
            </a:extLst>
          </p:cNvPr>
          <p:cNvSpPr txBox="1"/>
          <p:nvPr/>
        </p:nvSpPr>
        <p:spPr>
          <a:xfrm>
            <a:off x="1901727" y="5622971"/>
            <a:ext cx="27432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dirty="0">
                <a:solidFill>
                  <a:srgbClr val="3B3838"/>
                </a:solidFill>
                <a:latin typeface="Raleway" pitchFamily="2" charset="0"/>
              </a:rPr>
              <a:t>The school will end the year with 45 days of cash. High risk according to LAPCS is &lt;30 Days, medium risk is between 30 and 60 days, and low risk is &gt;60 days of cash on hand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B222C-112B-BF1D-D1BF-780BC52586F3}"/>
              </a:ext>
            </a:extLst>
          </p:cNvPr>
          <p:cNvSpPr txBox="1"/>
          <p:nvPr/>
        </p:nvSpPr>
        <p:spPr>
          <a:xfrm>
            <a:off x="4724937" y="840740"/>
            <a:ext cx="3048000" cy="6017260"/>
          </a:xfrm>
          <a:prstGeom prst="rect">
            <a:avLst/>
          </a:prstGeom>
          <a:solidFill>
            <a:srgbClr val="D9D9D9">
              <a:alpha val="20000"/>
            </a:srgbClr>
          </a:solidFill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F657B-D280-9B55-E06C-CDC6CE9DF5AE}"/>
              </a:ext>
            </a:extLst>
          </p:cNvPr>
          <p:cNvSpPr txBox="1"/>
          <p:nvPr/>
        </p:nvSpPr>
        <p:spPr>
          <a:xfrm>
            <a:off x="4911627" y="1128441"/>
            <a:ext cx="30734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latin typeface="Raleway" pitchFamily="2" charset="0"/>
              </a:rPr>
              <a:t>Gross Margin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9B05F0-866F-C4B4-5ED6-A613447D1758}"/>
              </a:ext>
            </a:extLst>
          </p:cNvPr>
          <p:cNvSpPr txBox="1"/>
          <p:nvPr/>
        </p:nvSpPr>
        <p:spPr>
          <a:xfrm>
            <a:off x="4911627" y="1473881"/>
            <a:ext cx="255651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Raleway" pitchFamily="2" charset="0"/>
              </a:rPr>
              <a:t>Revenue less expenses, divided by revenue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11873-F3DA-D5A1-F4D8-C25E5A91150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11627" y="2214291"/>
            <a:ext cx="2556510" cy="3061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BD1464-82AB-BB5F-26E9-7A8EAC0667A6}"/>
              </a:ext>
            </a:extLst>
          </p:cNvPr>
          <p:cNvSpPr txBox="1"/>
          <p:nvPr/>
        </p:nvSpPr>
        <p:spPr>
          <a:xfrm>
            <a:off x="4911627" y="5365161"/>
            <a:ext cx="308864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>
                <a:solidFill>
                  <a:srgbClr val="3B3838"/>
                </a:solidFill>
                <a:latin typeface="Raleway" pitchFamily="2" charset="0"/>
              </a:rPr>
              <a:t>0.1% GROSS MARGIN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D6BAC-5C88-0BF5-B01F-A1123377A196}"/>
              </a:ext>
            </a:extLst>
          </p:cNvPr>
          <p:cNvSpPr txBox="1"/>
          <p:nvPr/>
        </p:nvSpPr>
        <p:spPr>
          <a:xfrm>
            <a:off x="4911627" y="5622971"/>
            <a:ext cx="274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3B3838"/>
                </a:solidFill>
                <a:latin typeface="Raleway" pitchFamily="2" charset="0"/>
              </a:rPr>
              <a:t>The forecasted net income is $6k, which is $5k above the budget. It yields a 0.1% gross margin.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2A88AB-7516-875D-0133-44BFF38C8B66}"/>
              </a:ext>
            </a:extLst>
          </p:cNvPr>
          <p:cNvSpPr txBox="1"/>
          <p:nvPr/>
        </p:nvSpPr>
        <p:spPr>
          <a:xfrm>
            <a:off x="7921527" y="1128441"/>
            <a:ext cx="30734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latin typeface="Raleway" pitchFamily="2" charset="0"/>
              </a:rPr>
              <a:t>Fund Balance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391A5-804D-817F-3ECA-E51029E3AD38}"/>
              </a:ext>
            </a:extLst>
          </p:cNvPr>
          <p:cNvSpPr txBox="1"/>
          <p:nvPr/>
        </p:nvSpPr>
        <p:spPr>
          <a:xfrm>
            <a:off x="7921527" y="1473881"/>
            <a:ext cx="255651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Raleway" pitchFamily="2" charset="0"/>
              </a:rPr>
              <a:t>Forecasted Ending Fund Balance / Total Expenses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32927A-F368-43C3-34AC-D137E9D83FFA}"/>
              </a:ext>
            </a:extLst>
          </p:cNvPr>
          <p:cNvSpPr txBox="1"/>
          <p:nvPr/>
        </p:nvSpPr>
        <p:spPr>
          <a:xfrm>
            <a:off x="7921527" y="5365161"/>
            <a:ext cx="308864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>
                <a:solidFill>
                  <a:srgbClr val="3B3838"/>
                </a:solidFill>
                <a:latin typeface="Raleway" pitchFamily="2" charset="0"/>
              </a:rPr>
              <a:t>14.98% AT YEAR'S END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E40179-3E69-C6B5-17B8-596980417FC1}"/>
              </a:ext>
            </a:extLst>
          </p:cNvPr>
          <p:cNvSpPr txBox="1"/>
          <p:nvPr/>
        </p:nvSpPr>
        <p:spPr>
          <a:xfrm>
            <a:off x="7921527" y="5622971"/>
            <a:ext cx="27432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3B3838"/>
                </a:solidFill>
                <a:latin typeface="Raleway" pitchFamily="2" charset="0"/>
              </a:rPr>
              <a:t>The school is projected to end the year with a fund balance of $1,044,295. Last year's fund balance was $1,037,949.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5BADB6-7824-F574-9265-767F4147F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229" y="1975120"/>
            <a:ext cx="2840982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0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8BCEAC-D570-E9CA-FCC7-9763A99F223E}"/>
              </a:ext>
            </a:extLst>
          </p:cNvPr>
          <p:cNvSpPr/>
          <p:nvPr/>
        </p:nvSpPr>
        <p:spPr>
          <a:xfrm>
            <a:off x="5326380" y="1296670"/>
            <a:ext cx="1680020" cy="4394200"/>
          </a:xfrm>
          <a:prstGeom prst="rect">
            <a:avLst/>
          </a:prstGeom>
          <a:solidFill>
            <a:srgbClr val="C9C9C9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2ED73D-9AF5-F927-FF8F-DF729D7E27D1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Cash Forecast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916048"/>
              </p:ext>
            </p:extLst>
          </p:nvPr>
        </p:nvGraphicFramePr>
        <p:xfrm>
          <a:off x="4602480" y="1423670"/>
          <a:ext cx="64008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FEC65072-A74D-CCD2-9D6D-D1303189E476}"/>
              </a:ext>
            </a:extLst>
          </p:cNvPr>
          <p:cNvSpPr/>
          <p:nvPr/>
        </p:nvSpPr>
        <p:spPr>
          <a:xfrm>
            <a:off x="10731500" y="2247900"/>
            <a:ext cx="158750" cy="6223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9C208-BC03-88B8-BCB4-EDCEB1279142}"/>
              </a:ext>
            </a:extLst>
          </p:cNvPr>
          <p:cNvSpPr txBox="1"/>
          <p:nvPr/>
        </p:nvSpPr>
        <p:spPr>
          <a:xfrm>
            <a:off x="10922000" y="2120900"/>
            <a:ext cx="952500" cy="6464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b="1">
                <a:solidFill>
                  <a:srgbClr val="FFC000"/>
                </a:solidFill>
                <a:latin typeface="raleway" pitchFamily="2" charset="0"/>
              </a:rPr>
              <a:t>$168k Loss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49DDA-50FE-F32F-4A19-4026E4468276}"/>
              </a:ext>
            </a:extLst>
          </p:cNvPr>
          <p:cNvSpPr txBox="1"/>
          <p:nvPr/>
        </p:nvSpPr>
        <p:spPr>
          <a:xfrm>
            <a:off x="143510" y="1210310"/>
            <a:ext cx="4086860" cy="255454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>
                <a:solidFill>
                  <a:srgbClr val="595959"/>
                </a:solidFill>
                <a:latin typeface="Raleway" pitchFamily="2" charset="0"/>
              </a:rPr>
              <a:t>45 Days of Cash</a:t>
            </a:r>
          </a:p>
          <a:p>
            <a:r>
              <a:rPr lang="en-US" sz="3200" b="1">
                <a:solidFill>
                  <a:srgbClr val="595959"/>
                </a:solidFill>
                <a:latin typeface="Raleway" pitchFamily="2" charset="0"/>
              </a:rPr>
              <a:t>at year’s end</a:t>
            </a:r>
          </a:p>
          <a:p>
            <a:endParaRPr lang="en-US" sz="1600">
              <a:solidFill>
                <a:srgbClr val="767171"/>
              </a:solidFill>
              <a:latin typeface="Raleway" pitchFamily="2" charset="0"/>
            </a:endParaRPr>
          </a:p>
          <a:p>
            <a:r>
              <a:rPr lang="en-US" sz="1600">
                <a:solidFill>
                  <a:srgbClr val="767171"/>
                </a:solidFill>
                <a:latin typeface="Raleway" pitchFamily="2" charset="0"/>
              </a:rPr>
              <a:t>We forecast the school’s year ending cash balance as </a:t>
            </a:r>
            <a:r>
              <a:rPr lang="en-US" sz="1600" b="1">
                <a:solidFill>
                  <a:srgbClr val="595959"/>
                </a:solidFill>
                <a:latin typeface="Raleway" pitchFamily="2" charset="0"/>
              </a:rPr>
              <a:t>$860k</a:t>
            </a:r>
            <a:r>
              <a:rPr lang="en-US" sz="1600">
                <a:solidFill>
                  <a:srgbClr val="767171"/>
                </a:solidFill>
                <a:latin typeface="Raleway" pitchFamily="2" charset="0"/>
              </a:rPr>
              <a:t>, </a:t>
            </a:r>
            <a:r>
              <a:rPr lang="en-US" sz="1600" b="1">
                <a:solidFill>
                  <a:srgbClr val="FFC000"/>
                </a:solidFill>
                <a:latin typeface="Raleway" pitchFamily="2" charset="0"/>
              </a:rPr>
              <a:t>$168k</a:t>
            </a:r>
            <a:r>
              <a:rPr lang="en-US" sz="1600">
                <a:solidFill>
                  <a:srgbClr val="767171"/>
                </a:solidFill>
                <a:latin typeface="Raleway" pitchFamily="2" charset="0"/>
              </a:rPr>
              <a:t> below budget.</a:t>
            </a:r>
          </a:p>
          <a:p>
            <a:endParaRPr lang="en-US" sz="1600">
              <a:solidFill>
                <a:srgbClr val="767171"/>
              </a:solidFill>
              <a:latin typeface="Raleway" pitchFamily="2" charset="0"/>
            </a:endParaRPr>
          </a:p>
          <a:p>
            <a:r>
              <a:rPr lang="en-US" sz="1600">
                <a:solidFill>
                  <a:srgbClr val="767171"/>
                </a:solidFill>
                <a:latin typeface="Raleway" pitchFamily="2" charset="0"/>
              </a:rPr>
              <a:t>&lt;Enter data here&gt;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40FD5E-7E95-10AE-4FBF-E89E63E496E0}"/>
              </a:ext>
            </a:extLst>
          </p:cNvPr>
          <p:cNvCxnSpPr/>
          <p:nvPr/>
        </p:nvCxnSpPr>
        <p:spPr>
          <a:xfrm>
            <a:off x="5326380" y="1296670"/>
            <a:ext cx="168002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45B0ECB-49B7-6C1A-1E05-84990DE8F666}"/>
              </a:ext>
            </a:extLst>
          </p:cNvPr>
          <p:cNvSpPr txBox="1"/>
          <p:nvPr/>
        </p:nvSpPr>
        <p:spPr>
          <a:xfrm>
            <a:off x="6053900" y="1334770"/>
            <a:ext cx="1016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1400" b="1">
                <a:solidFill>
                  <a:srgbClr val="000000"/>
                </a:solidFill>
                <a:latin typeface="Raleway" pitchFamily="2" charset="0"/>
              </a:rPr>
              <a:t>Actuals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F2A7AF-0781-CCD6-418F-5A9D53E4605E}"/>
              </a:ext>
            </a:extLst>
          </p:cNvPr>
          <p:cNvCxnSpPr/>
          <p:nvPr/>
        </p:nvCxnSpPr>
        <p:spPr>
          <a:xfrm>
            <a:off x="7073900" y="1296670"/>
            <a:ext cx="3924300" cy="0"/>
          </a:xfrm>
          <a:prstGeom prst="line">
            <a:avLst/>
          </a:prstGeom>
          <a:ln w="254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D3712C6-FD7C-BCB0-5D37-383EFCF7C5C9}"/>
              </a:ext>
            </a:extLst>
          </p:cNvPr>
          <p:cNvSpPr txBox="1"/>
          <p:nvPr/>
        </p:nvSpPr>
        <p:spPr>
          <a:xfrm>
            <a:off x="6997700" y="1334770"/>
            <a:ext cx="127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>
                <a:solidFill>
                  <a:srgbClr val="7F7F7F"/>
                </a:solidFill>
                <a:latin typeface="Raleway" pitchFamily="2" charset="0"/>
              </a:rPr>
              <a:t>Forecast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C42E9-4CD4-AD57-D89D-81817E5F769D}"/>
              </a:ext>
            </a:extLst>
          </p:cNvPr>
          <p:cNvSpPr txBox="1"/>
          <p:nvPr/>
        </p:nvSpPr>
        <p:spPr>
          <a:xfrm>
            <a:off x="10482394" y="3001963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Raleway" pitchFamily="2" charset="0"/>
              </a:rPr>
              <a:t>$860k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9129F5-3CE0-2513-353A-F847818609DC}"/>
              </a:ext>
            </a:extLst>
          </p:cNvPr>
          <p:cNvCxnSpPr/>
          <p:nvPr/>
        </p:nvCxnSpPr>
        <p:spPr>
          <a:xfrm>
            <a:off x="10604500" y="2806700"/>
            <a:ext cx="266700" cy="2667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0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estions">
            <a:extLst>
              <a:ext uri="{FF2B5EF4-FFF2-40B4-BE49-F238E27FC236}">
                <a16:creationId xmlns:a16="http://schemas.microsoft.com/office/drawing/2014/main" id="{00000000-0008-0000-2200-000023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939800"/>
            <a:ext cx="590550" cy="568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32C781-4B2A-9AD1-FF0F-256F8826F3D4}"/>
              </a:ext>
            </a:extLst>
          </p:cNvPr>
          <p:cNvSpPr txBox="1"/>
          <p:nvPr/>
        </p:nvSpPr>
        <p:spPr>
          <a:xfrm>
            <a:off x="4070350" y="2630170"/>
            <a:ext cx="37973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0">
                <a:solidFill>
                  <a:srgbClr val="0066B3"/>
                </a:solidFill>
                <a:latin typeface="Raleway" pitchFamily="2" charset="0"/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3EF61-6517-8522-56CD-5A51923C918A}"/>
              </a:ext>
            </a:extLst>
          </p:cNvPr>
          <p:cNvSpPr txBox="1"/>
          <p:nvPr/>
        </p:nvSpPr>
        <p:spPr>
          <a:xfrm>
            <a:off x="3784600" y="3390900"/>
            <a:ext cx="4622800" cy="2634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Please contact your EdOps Finance Team: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Jethro Celestin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Jethro@ed-ops.com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202.746.5779</a:t>
            </a:r>
          </a:p>
          <a:p>
            <a:pPr algn="ctr">
              <a:lnSpc>
                <a:spcPct val="150000"/>
              </a:lnSpc>
            </a:pPr>
            <a:endParaRPr lang="en-US" sz="1600">
              <a:solidFill>
                <a:srgbClr val="0066B3"/>
              </a:solidFill>
              <a:latin typeface="Raleway" pitchFamily="2" charset="0"/>
            </a:endParaRPr>
          </a:p>
          <a:p>
            <a:pPr algn="ctr">
              <a:lnSpc>
                <a:spcPct val="150000"/>
              </a:lnSpc>
            </a:pPr>
            <a:endParaRPr lang="en-US" sz="1600">
              <a:solidFill>
                <a:srgbClr val="0066B3"/>
              </a:solidFill>
              <a:latin typeface="Raleway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© EdOps  2017-2023</a:t>
            </a:r>
          </a:p>
        </p:txBody>
      </p:sp>
    </p:spTree>
    <p:extLst>
      <p:ext uri="{BB962C8B-B14F-4D97-AF65-F5344CB8AC3E}">
        <p14:creationId xmlns:p14="http://schemas.microsoft.com/office/powerpoint/2010/main" val="378351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58B7A-FF38-9CFF-162A-631C3BB8F6AA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Annotated Financials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E1E55D-42F8-A1A8-9162-0452755FB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63747"/>
              </p:ext>
            </p:extLst>
          </p:nvPr>
        </p:nvGraphicFramePr>
        <p:xfrm>
          <a:off x="1057910" y="168910"/>
          <a:ext cx="7747002" cy="656336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37285">
                  <a:extLst>
                    <a:ext uri="{9D8B030D-6E8A-4147-A177-3AD203B41FA5}">
                      <a16:colId xmlns:a16="http://schemas.microsoft.com/office/drawing/2014/main" val="1185332387"/>
                    </a:ext>
                  </a:extLst>
                </a:gridCol>
                <a:gridCol w="821746">
                  <a:extLst>
                    <a:ext uri="{9D8B030D-6E8A-4147-A177-3AD203B41FA5}">
                      <a16:colId xmlns:a16="http://schemas.microsoft.com/office/drawing/2014/main" val="2698799278"/>
                    </a:ext>
                  </a:extLst>
                </a:gridCol>
                <a:gridCol w="794437">
                  <a:extLst>
                    <a:ext uri="{9D8B030D-6E8A-4147-A177-3AD203B41FA5}">
                      <a16:colId xmlns:a16="http://schemas.microsoft.com/office/drawing/2014/main" val="1942257902"/>
                    </a:ext>
                  </a:extLst>
                </a:gridCol>
                <a:gridCol w="676513">
                  <a:extLst>
                    <a:ext uri="{9D8B030D-6E8A-4147-A177-3AD203B41FA5}">
                      <a16:colId xmlns:a16="http://schemas.microsoft.com/office/drawing/2014/main" val="1418648529"/>
                    </a:ext>
                  </a:extLst>
                </a:gridCol>
                <a:gridCol w="234607">
                  <a:extLst>
                    <a:ext uri="{9D8B030D-6E8A-4147-A177-3AD203B41FA5}">
                      <a16:colId xmlns:a16="http://schemas.microsoft.com/office/drawing/2014/main" val="1159958744"/>
                    </a:ext>
                  </a:extLst>
                </a:gridCol>
                <a:gridCol w="124131">
                  <a:extLst>
                    <a:ext uri="{9D8B030D-6E8A-4147-A177-3AD203B41FA5}">
                      <a16:colId xmlns:a16="http://schemas.microsoft.com/office/drawing/2014/main" val="3204008322"/>
                    </a:ext>
                  </a:extLst>
                </a:gridCol>
                <a:gridCol w="814298">
                  <a:extLst>
                    <a:ext uri="{9D8B030D-6E8A-4147-A177-3AD203B41FA5}">
                      <a16:colId xmlns:a16="http://schemas.microsoft.com/office/drawing/2014/main" val="1087382825"/>
                    </a:ext>
                  </a:extLst>
                </a:gridCol>
                <a:gridCol w="866433">
                  <a:extLst>
                    <a:ext uri="{9D8B030D-6E8A-4147-A177-3AD203B41FA5}">
                      <a16:colId xmlns:a16="http://schemas.microsoft.com/office/drawing/2014/main" val="567090502"/>
                    </a:ext>
                  </a:extLst>
                </a:gridCol>
                <a:gridCol w="803126">
                  <a:extLst>
                    <a:ext uri="{9D8B030D-6E8A-4147-A177-3AD203B41FA5}">
                      <a16:colId xmlns:a16="http://schemas.microsoft.com/office/drawing/2014/main" val="1560075313"/>
                    </a:ext>
                  </a:extLst>
                </a:gridCol>
                <a:gridCol w="974426">
                  <a:extLst>
                    <a:ext uri="{9D8B030D-6E8A-4147-A177-3AD203B41FA5}">
                      <a16:colId xmlns:a16="http://schemas.microsoft.com/office/drawing/2014/main" val="3704065083"/>
                    </a:ext>
                  </a:extLst>
                </a:gridCol>
              </a:tblGrid>
              <a:tr h="199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Year-To-Date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Annual Forecast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extLst>
                  <a:ext uri="{0D108BD9-81ED-4DB2-BD59-A6C34878D82A}">
                    <a16:rowId xmlns:a16="http://schemas.microsoft.com/office/drawing/2014/main" val="3326462046"/>
                  </a:ext>
                </a:extLst>
              </a:tr>
              <a:tr h="227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Actual</a:t>
                      </a: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Budget</a:t>
                      </a: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Variance</a:t>
                      </a: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Forecast</a:t>
                      </a: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Budget</a:t>
                      </a: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Variance</a:t>
                      </a: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Remaining</a:t>
                      </a:r>
                    </a:p>
                  </a:txBody>
                  <a:tcPr marL="3641" marR="3641" marT="3641" marB="0" anchor="ctr"/>
                </a:tc>
                <a:extLst>
                  <a:ext uri="{0D108BD9-81ED-4DB2-BD59-A6C34878D82A}">
                    <a16:rowId xmlns:a16="http://schemas.microsoft.com/office/drawing/2014/main" val="95762752"/>
                  </a:ext>
                </a:extLst>
              </a:tr>
              <a:tr h="19935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Revenue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180327"/>
                  </a:ext>
                </a:extLst>
              </a:tr>
              <a:tr h="22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State and Local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1,126,529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1,115,605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10,924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4,411,197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4,462,420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(51,223)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3,284,668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extLst>
                  <a:ext uri="{0D108BD9-81ED-4DB2-BD59-A6C34878D82A}">
                    <a16:rowId xmlns:a16="http://schemas.microsoft.com/office/drawing/2014/main" val="1691017032"/>
                  </a:ext>
                </a:extLst>
              </a:tr>
              <a:tr h="33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Federal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19,000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515,044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(496,044)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2,372,297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2,379,040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(6,743)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2,353,297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8751"/>
                  </a:ext>
                </a:extLst>
              </a:tr>
              <a:tr h="22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Private Grants and Donations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100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37,500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(37,400)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100,000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150,000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(50,000)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99,900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extLst>
                  <a:ext uri="{0D108BD9-81ED-4DB2-BD59-A6C34878D82A}">
                    <a16:rowId xmlns:a16="http://schemas.microsoft.com/office/drawing/2014/main" val="923228003"/>
                  </a:ext>
                </a:extLst>
              </a:tr>
              <a:tr h="22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Earned Fees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35,629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23,950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11,679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94,924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95,800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(877)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59,295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490861"/>
                  </a:ext>
                </a:extLst>
              </a:tr>
              <a:tr h="33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Revenue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1,181,258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1,692,099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(510,841)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6,978,418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7,087,260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(108,842)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5,797,160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30409786"/>
                  </a:ext>
                </a:extLst>
              </a:tr>
              <a:tr h="1993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76594"/>
                  </a:ext>
                </a:extLst>
              </a:tr>
              <a:tr h="19935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Expenses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extLst>
                  <a:ext uri="{0D108BD9-81ED-4DB2-BD59-A6C34878D82A}">
                    <a16:rowId xmlns:a16="http://schemas.microsoft.com/office/drawing/2014/main" val="3469379908"/>
                  </a:ext>
                </a:extLst>
              </a:tr>
              <a:tr h="33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Salaries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503,607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921,500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417,893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3,551,438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3,686,000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134,562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3,047,832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8534"/>
                  </a:ext>
                </a:extLst>
              </a:tr>
              <a:tr h="22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Benefits and Taxes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149,241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199,025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49,784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785,306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796,100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10,794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636,065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extLst>
                  <a:ext uri="{0D108BD9-81ED-4DB2-BD59-A6C34878D82A}">
                    <a16:rowId xmlns:a16="http://schemas.microsoft.com/office/drawing/2014/main" val="1803866961"/>
                  </a:ext>
                </a:extLst>
              </a:tr>
              <a:tr h="22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Staff-Related Costs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70,301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56,053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(14,249)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243,185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224,211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(18,974)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172,883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131860"/>
                  </a:ext>
                </a:extLst>
              </a:tr>
              <a:tr h="19935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Rent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extLst>
                  <a:ext uri="{0D108BD9-81ED-4DB2-BD59-A6C34878D82A}">
                    <a16:rowId xmlns:a16="http://schemas.microsoft.com/office/drawing/2014/main" val="2847242393"/>
                  </a:ext>
                </a:extLst>
              </a:tr>
              <a:tr h="22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Occupancy Service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97,898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71,436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(26,462)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315,866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285,742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(30,123)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217,968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34287"/>
                  </a:ext>
                </a:extLst>
              </a:tr>
              <a:tr h="22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Direct Student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313,749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321,544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7,795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1,280,092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1,286,176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6,084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966,343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extLst>
                  <a:ext uri="{0D108BD9-81ED-4DB2-BD59-A6C34878D82A}">
                    <a16:rowId xmlns:a16="http://schemas.microsoft.com/office/drawing/2014/main" val="2851467955"/>
                  </a:ext>
                </a:extLst>
              </a:tr>
              <a:tr h="22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Office &amp; Business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206,569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202,003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(4,566)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796,184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808,011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11,827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589,615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93301"/>
                  </a:ext>
                </a:extLst>
              </a:tr>
              <a:tr h="33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Ordinary Expenses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1,341,365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1,771,560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430,195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6,972,072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7,086,240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114,169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5,630,707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511443"/>
                  </a:ext>
                </a:extLst>
              </a:tr>
              <a:tr h="22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Net Operating Income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(160,107)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(79,461)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(941,037)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6,346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1,020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(223,011)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166,453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556545"/>
                  </a:ext>
                </a:extLst>
              </a:tr>
              <a:tr h="19935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/>
                </a:tc>
                <a:extLst>
                  <a:ext uri="{0D108BD9-81ED-4DB2-BD59-A6C34878D82A}">
                    <a16:rowId xmlns:a16="http://schemas.microsoft.com/office/drawing/2014/main" val="2103459033"/>
                  </a:ext>
                </a:extLst>
              </a:tr>
              <a:tr h="19935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Extraordinary Expenses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04290"/>
                  </a:ext>
                </a:extLst>
              </a:tr>
              <a:tr h="19935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Capital Outlay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393797"/>
                  </a:ext>
                </a:extLst>
              </a:tr>
              <a:tr h="19935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Extraordinary Expenses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95416"/>
                  </a:ext>
                </a:extLst>
              </a:tr>
              <a:tr h="33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Expenses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1,341,365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1,771,560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430,195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6,972,072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7,086,240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114,169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5,630,707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983927"/>
                  </a:ext>
                </a:extLst>
              </a:tr>
              <a:tr h="22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Net Income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(160,107)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(79,461)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(80,646)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 6,346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  1,020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5,326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166,453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60674"/>
                  </a:ext>
                </a:extLst>
              </a:tr>
              <a:tr h="22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Cash Flow Adjustments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(86,400)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(86,400)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(213,391)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(213,391)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(126,991)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483859"/>
                  </a:ext>
                </a:extLst>
              </a:tr>
              <a:tr h="33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Change in Cash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(246,508)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(79,461)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(167,047)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(207,045)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  1,020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(208,065)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Raleway" pitchFamily="2" charset="0"/>
                        </a:rPr>
                        <a:t>      39,463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641" marR="3641" marT="3641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0830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00779A2-7B2D-B126-ED3B-63473B02C1BF}"/>
              </a:ext>
            </a:extLst>
          </p:cNvPr>
          <p:cNvSpPr txBox="1"/>
          <p:nvPr/>
        </p:nvSpPr>
        <p:spPr>
          <a:xfrm>
            <a:off x="7810500" y="1767360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6F66B-CE20-9681-4355-1E6048CA8A95}"/>
              </a:ext>
            </a:extLst>
          </p:cNvPr>
          <p:cNvSpPr txBox="1"/>
          <p:nvPr/>
        </p:nvSpPr>
        <p:spPr>
          <a:xfrm>
            <a:off x="7810500" y="5547432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203522-F48F-B2DE-F2E1-5A52E63CE1A2}"/>
              </a:ext>
            </a:extLst>
          </p:cNvPr>
          <p:cNvSpPr txBox="1"/>
          <p:nvPr/>
        </p:nvSpPr>
        <p:spPr>
          <a:xfrm>
            <a:off x="7810500" y="5886614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0F6D4-489B-F52B-4627-7A7B8AA051E5}"/>
              </a:ext>
            </a:extLst>
          </p:cNvPr>
          <p:cNvSpPr txBox="1"/>
          <p:nvPr/>
        </p:nvSpPr>
        <p:spPr>
          <a:xfrm>
            <a:off x="7810500" y="6114453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76C6F-3F4E-0EA2-C6D0-BA088C6C2B9E}"/>
              </a:ext>
            </a:extLst>
          </p:cNvPr>
          <p:cNvSpPr txBox="1"/>
          <p:nvPr/>
        </p:nvSpPr>
        <p:spPr>
          <a:xfrm>
            <a:off x="7810500" y="6342292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D36C41-5001-BDF7-AB7D-C56AC2027791}"/>
              </a:ext>
            </a:extLst>
          </p:cNvPr>
          <p:cNvSpPr txBox="1"/>
          <p:nvPr/>
        </p:nvSpPr>
        <p:spPr>
          <a:xfrm>
            <a:off x="8985250" y="965200"/>
            <a:ext cx="2971800" cy="113877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Wingdings 2" panose="05020102010507070707" pitchFamily="18" charset="2"/>
              </a:rPr>
              <a:t>u</a:t>
            </a:r>
            <a:r>
              <a:rPr lang="en-US" sz="1200" b="1" dirty="0">
                <a:solidFill>
                  <a:srgbClr val="000000"/>
                </a:solidFill>
                <a:latin typeface="Raleway" pitchFamily="2" charset="0"/>
              </a:rPr>
              <a:t> REVENUE: $109K BEHIND</a:t>
            </a:r>
          </a:p>
          <a:p>
            <a:r>
              <a:rPr lang="en-US" sz="1200" dirty="0">
                <a:solidFill>
                  <a:srgbClr val="767171"/>
                </a:solidFill>
                <a:latin typeface="Raleway" pitchFamily="2" charset="0"/>
              </a:rPr>
              <a:t>Enrollment shortfall expectation</a:t>
            </a:r>
          </a:p>
          <a:p>
            <a:endParaRPr lang="en-US" sz="1200" dirty="0">
              <a:solidFill>
                <a:srgbClr val="767171"/>
              </a:solidFill>
              <a:latin typeface="Raleway" pitchFamily="2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Wingdings 2" panose="05020102010507070707" pitchFamily="18" charset="2"/>
              </a:rPr>
              <a:t>v</a:t>
            </a:r>
            <a:r>
              <a:rPr lang="en-US" sz="1200" b="1" dirty="0">
                <a:solidFill>
                  <a:srgbClr val="000000"/>
                </a:solidFill>
                <a:latin typeface="Raleway" pitchFamily="2" charset="0"/>
              </a:rPr>
              <a:t> EXPENSES: $114K AHEAD</a:t>
            </a:r>
          </a:p>
          <a:p>
            <a:r>
              <a:rPr lang="en-US" sz="1200" dirty="0">
                <a:solidFill>
                  <a:srgbClr val="767171"/>
                </a:solidFill>
                <a:latin typeface="Raleway" pitchFamily="2" charset="0"/>
              </a:rPr>
              <a:t>Lower staff and student expenses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D68AC-C7B8-505F-08F2-5C95524A0EF6}"/>
              </a:ext>
            </a:extLst>
          </p:cNvPr>
          <p:cNvSpPr txBox="1"/>
          <p:nvPr/>
        </p:nvSpPr>
        <p:spPr>
          <a:xfrm>
            <a:off x="8985250" y="2167473"/>
            <a:ext cx="309499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Wingdings 2" panose="05020102010507070707" pitchFamily="18" charset="2"/>
              </a:rPr>
              <a:t>w</a:t>
            </a:r>
            <a:r>
              <a:rPr lang="en-US" sz="1200" b="1">
                <a:solidFill>
                  <a:srgbClr val="000000"/>
                </a:solidFill>
                <a:latin typeface="Raleway" pitchFamily="2" charset="0"/>
              </a:rPr>
              <a:t> NET INCOME: $5K ahead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AA04D-A3B5-C81B-E6CD-D4E84D1919CA}"/>
              </a:ext>
            </a:extLst>
          </p:cNvPr>
          <p:cNvSpPr txBox="1"/>
          <p:nvPr/>
        </p:nvSpPr>
        <p:spPr>
          <a:xfrm>
            <a:off x="8985250" y="2569527"/>
            <a:ext cx="300482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Wingdings 2" panose="05020102010507070707" pitchFamily="18" charset="2"/>
              </a:rPr>
              <a:t>x</a:t>
            </a:r>
            <a:r>
              <a:rPr lang="en-US" sz="1200" b="1" dirty="0">
                <a:solidFill>
                  <a:srgbClr val="000000"/>
                </a:solidFill>
                <a:latin typeface="Raleway" pitchFamily="2" charset="0"/>
              </a:rPr>
              <a:t> CASH ADJ:$213K BEHIND</a:t>
            </a:r>
          </a:p>
          <a:p>
            <a:r>
              <a:rPr lang="en-US" sz="1200" dirty="0">
                <a:solidFill>
                  <a:srgbClr val="767171"/>
                </a:solidFill>
                <a:latin typeface="Raleway" pitchFamily="2" charset="0"/>
              </a:rPr>
              <a:t>Primarily Driven by Federal Funds Reimbursement lag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AA99A5-22C4-AC84-0FED-B5627D2411C8}"/>
              </a:ext>
            </a:extLst>
          </p:cNvPr>
          <p:cNvSpPr txBox="1"/>
          <p:nvPr/>
        </p:nvSpPr>
        <p:spPr>
          <a:xfrm>
            <a:off x="8985250" y="3156247"/>
            <a:ext cx="300482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Wingdings 2" panose="05020102010507070707" pitchFamily="18" charset="2"/>
              </a:rPr>
              <a:t>y</a:t>
            </a:r>
            <a:r>
              <a:rPr lang="en-US" sz="1200" b="1">
                <a:solidFill>
                  <a:srgbClr val="000000"/>
                </a:solidFill>
                <a:latin typeface="Raleway" pitchFamily="2" charset="0"/>
              </a:rPr>
              <a:t> NET CHANGE IN CASH: </a:t>
            </a:r>
          </a:p>
          <a:p>
            <a:r>
              <a:rPr lang="en-US" sz="1200" b="1">
                <a:solidFill>
                  <a:srgbClr val="000000"/>
                </a:solidFill>
                <a:latin typeface="Raleway" pitchFamily="2" charset="0"/>
              </a:rPr>
              <a:t>     $208K BEHIND</a:t>
            </a:r>
          </a:p>
        </p:txBody>
      </p:sp>
    </p:spTree>
    <p:extLst>
      <p:ext uri="{BB962C8B-B14F-4D97-AF65-F5344CB8AC3E}">
        <p14:creationId xmlns:p14="http://schemas.microsoft.com/office/powerpoint/2010/main" val="116289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BD11B2-C79D-974C-FED2-6E734895363E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Monthly Financials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2766A6-2A2C-37DE-49C2-980008D1D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144099"/>
              </p:ext>
            </p:extLst>
          </p:nvPr>
        </p:nvGraphicFramePr>
        <p:xfrm>
          <a:off x="1057910" y="168910"/>
          <a:ext cx="10911840" cy="65544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34736">
                  <a:extLst>
                    <a:ext uri="{9D8B030D-6E8A-4147-A177-3AD203B41FA5}">
                      <a16:colId xmlns:a16="http://schemas.microsoft.com/office/drawing/2014/main" val="2896272968"/>
                    </a:ext>
                  </a:extLst>
                </a:gridCol>
                <a:gridCol w="729833">
                  <a:extLst>
                    <a:ext uri="{9D8B030D-6E8A-4147-A177-3AD203B41FA5}">
                      <a16:colId xmlns:a16="http://schemas.microsoft.com/office/drawing/2014/main" val="30821775"/>
                    </a:ext>
                  </a:extLst>
                </a:gridCol>
                <a:gridCol w="572867">
                  <a:extLst>
                    <a:ext uri="{9D8B030D-6E8A-4147-A177-3AD203B41FA5}">
                      <a16:colId xmlns:a16="http://schemas.microsoft.com/office/drawing/2014/main" val="606273320"/>
                    </a:ext>
                  </a:extLst>
                </a:gridCol>
                <a:gridCol w="572867">
                  <a:extLst>
                    <a:ext uri="{9D8B030D-6E8A-4147-A177-3AD203B41FA5}">
                      <a16:colId xmlns:a16="http://schemas.microsoft.com/office/drawing/2014/main" val="3480531508"/>
                    </a:ext>
                  </a:extLst>
                </a:gridCol>
                <a:gridCol w="229147">
                  <a:extLst>
                    <a:ext uri="{9D8B030D-6E8A-4147-A177-3AD203B41FA5}">
                      <a16:colId xmlns:a16="http://schemas.microsoft.com/office/drawing/2014/main" val="1731933008"/>
                    </a:ext>
                  </a:extLst>
                </a:gridCol>
                <a:gridCol w="572867">
                  <a:extLst>
                    <a:ext uri="{9D8B030D-6E8A-4147-A177-3AD203B41FA5}">
                      <a16:colId xmlns:a16="http://schemas.microsoft.com/office/drawing/2014/main" val="3114695893"/>
                    </a:ext>
                  </a:extLst>
                </a:gridCol>
                <a:gridCol w="572867">
                  <a:extLst>
                    <a:ext uri="{9D8B030D-6E8A-4147-A177-3AD203B41FA5}">
                      <a16:colId xmlns:a16="http://schemas.microsoft.com/office/drawing/2014/main" val="407552059"/>
                    </a:ext>
                  </a:extLst>
                </a:gridCol>
                <a:gridCol w="572867">
                  <a:extLst>
                    <a:ext uri="{9D8B030D-6E8A-4147-A177-3AD203B41FA5}">
                      <a16:colId xmlns:a16="http://schemas.microsoft.com/office/drawing/2014/main" val="3802077276"/>
                    </a:ext>
                  </a:extLst>
                </a:gridCol>
                <a:gridCol w="572867">
                  <a:extLst>
                    <a:ext uri="{9D8B030D-6E8A-4147-A177-3AD203B41FA5}">
                      <a16:colId xmlns:a16="http://schemas.microsoft.com/office/drawing/2014/main" val="673734274"/>
                    </a:ext>
                  </a:extLst>
                </a:gridCol>
                <a:gridCol w="572867">
                  <a:extLst>
                    <a:ext uri="{9D8B030D-6E8A-4147-A177-3AD203B41FA5}">
                      <a16:colId xmlns:a16="http://schemas.microsoft.com/office/drawing/2014/main" val="1231438810"/>
                    </a:ext>
                  </a:extLst>
                </a:gridCol>
                <a:gridCol w="572867">
                  <a:extLst>
                    <a:ext uri="{9D8B030D-6E8A-4147-A177-3AD203B41FA5}">
                      <a16:colId xmlns:a16="http://schemas.microsoft.com/office/drawing/2014/main" val="2730516576"/>
                    </a:ext>
                  </a:extLst>
                </a:gridCol>
                <a:gridCol w="572867">
                  <a:extLst>
                    <a:ext uri="{9D8B030D-6E8A-4147-A177-3AD203B41FA5}">
                      <a16:colId xmlns:a16="http://schemas.microsoft.com/office/drawing/2014/main" val="19981958"/>
                    </a:ext>
                  </a:extLst>
                </a:gridCol>
                <a:gridCol w="572867">
                  <a:extLst>
                    <a:ext uri="{9D8B030D-6E8A-4147-A177-3AD203B41FA5}">
                      <a16:colId xmlns:a16="http://schemas.microsoft.com/office/drawing/2014/main" val="456238886"/>
                    </a:ext>
                  </a:extLst>
                </a:gridCol>
                <a:gridCol w="572867">
                  <a:extLst>
                    <a:ext uri="{9D8B030D-6E8A-4147-A177-3AD203B41FA5}">
                      <a16:colId xmlns:a16="http://schemas.microsoft.com/office/drawing/2014/main" val="2305306485"/>
                    </a:ext>
                  </a:extLst>
                </a:gridCol>
                <a:gridCol w="229147">
                  <a:extLst>
                    <a:ext uri="{9D8B030D-6E8A-4147-A177-3AD203B41FA5}">
                      <a16:colId xmlns:a16="http://schemas.microsoft.com/office/drawing/2014/main" val="2554831502"/>
                    </a:ext>
                  </a:extLst>
                </a:gridCol>
                <a:gridCol w="687440">
                  <a:extLst>
                    <a:ext uri="{9D8B030D-6E8A-4147-A177-3AD203B41FA5}">
                      <a16:colId xmlns:a16="http://schemas.microsoft.com/office/drawing/2014/main" val="3673077055"/>
                    </a:ext>
                  </a:extLst>
                </a:gridCol>
              </a:tblGrid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Actual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Forecast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92449832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Income Statement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Jul</a:t>
                      </a: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Aug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Sep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Oct</a:t>
                      </a: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Nov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Dec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Jan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Feb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Mar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Apr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May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Jun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00858257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Revenue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0848376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State and Local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370,907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380,907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374,715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364,963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364,963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364,963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364,963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364,963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364,963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364,963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364,963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364,963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4,411,197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351950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Federal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9,500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9,500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261,477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261,477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261,477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261,477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261,477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261,477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261,477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261,477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261,477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2,372,297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61737890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Private Grants and Donations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100,000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425821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Earned Fees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21,412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14,178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6,588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6,588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6,588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6,588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6,588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6,588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6,588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6,588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6,588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94,924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033409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Revenue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370,946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411,919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398,393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644,129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644,129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644,129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644,129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644,129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644,129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644,129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644,129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644,129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6,978,418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712417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Expenses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9648121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Salaries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44,568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198,229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260,810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338,648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338,648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338,648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338,648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338,648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338,648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338,648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338,648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338,648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3,551,438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718366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Benefits and Taxes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48,690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51,452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49,099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70,674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70,674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70,674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70,674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70,674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70,674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70,674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70,674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70,674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785,306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5531575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Staff-Related Costs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35,761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17,309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17,231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19,209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19,209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19,209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19,209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19,209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19,209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19,209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19,209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19,209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243,185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40952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Occupancy Service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37,855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42,728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17,315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24,219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24,219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24,219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24,219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24,219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24,219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24,219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24,219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24,219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315,866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36503094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Direct Student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102,195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102,465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109,089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107,371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107,371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107,371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107,371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107,371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107,371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107,371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107,371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107,371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1,280,092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68017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Office &amp; Business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86,811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80,519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39,238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65,513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65,513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65,513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65,513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65,513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65,513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65,513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65,513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65,513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796,184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562240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Ordinary Expenses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355,881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492,702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492,782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6,972,072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06166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Expenses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355,881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492,702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492,782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625,634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6,972,072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451868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Net Income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15,064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-80,783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-94,389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18,495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18,495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18,495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18,495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18,495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18,495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18,495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18,495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18,495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6,346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919448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Cash Flow Adjustments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-21,271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41,727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-106,856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-14,110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-14,110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-14,110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-14,110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-14,110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-14,110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-14,110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-14,110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-14,110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-213,391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180036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Change in Cash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-6,206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-39,056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-201,245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4,385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4,385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4,385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4,385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4,385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4,385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4,385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4,385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4,385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Raleway" pitchFamily="2" charset="0"/>
                        </a:rPr>
                        <a:t>-207,045</a:t>
                      </a:r>
                      <a:endParaRPr lang="en-US" sz="900" b="1" i="0" u="none" strike="noStrike" dirty="0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36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12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119A42-9DE9-D681-3021-4077FFB35C7D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Balance Sheet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D97107-BA34-025F-4559-7683A72CF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991431"/>
              </p:ext>
            </p:extLst>
          </p:nvPr>
        </p:nvGraphicFramePr>
        <p:xfrm>
          <a:off x="1057910" y="374650"/>
          <a:ext cx="5759803" cy="61087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50474386"/>
                    </a:ext>
                  </a:extLst>
                </a:gridCol>
                <a:gridCol w="1592791">
                  <a:extLst>
                    <a:ext uri="{9D8B030D-6E8A-4147-A177-3AD203B41FA5}">
                      <a16:colId xmlns:a16="http://schemas.microsoft.com/office/drawing/2014/main" val="279975203"/>
                    </a:ext>
                  </a:extLst>
                </a:gridCol>
                <a:gridCol w="940506">
                  <a:extLst>
                    <a:ext uri="{9D8B030D-6E8A-4147-A177-3AD203B41FA5}">
                      <a16:colId xmlns:a16="http://schemas.microsoft.com/office/drawing/2014/main" val="4049765226"/>
                    </a:ext>
                  </a:extLst>
                </a:gridCol>
                <a:gridCol w="940506">
                  <a:extLst>
                    <a:ext uri="{9D8B030D-6E8A-4147-A177-3AD203B41FA5}">
                      <a16:colId xmlns:a16="http://schemas.microsoft.com/office/drawing/2014/main" val="2586797450"/>
                    </a:ext>
                  </a:extLst>
                </a:gridCol>
              </a:tblGrid>
              <a:tr h="244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Previous Year End</a:t>
                      </a: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Current</a:t>
                      </a: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Year End</a:t>
                      </a:r>
                    </a:p>
                  </a:txBody>
                  <a:tcPr marL="6002" marR="90028" marT="6002" marB="0" anchor="b"/>
                </a:tc>
                <a:extLst>
                  <a:ext uri="{0D108BD9-81ED-4DB2-BD59-A6C34878D82A}">
                    <a16:rowId xmlns:a16="http://schemas.microsoft.com/office/drawing/2014/main" val="3572734650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6/30/2022</a:t>
                      </a: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9/30/2022</a:t>
                      </a: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6/30/2023</a:t>
                      </a:r>
                    </a:p>
                  </a:txBody>
                  <a:tcPr marL="6002" marR="90028" marT="6002" marB="0" anchor="b"/>
                </a:tc>
                <a:extLst>
                  <a:ext uri="{0D108BD9-81ED-4DB2-BD59-A6C34878D82A}">
                    <a16:rowId xmlns:a16="http://schemas.microsoft.com/office/drawing/2014/main" val="360020226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Assets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extLst>
                  <a:ext uri="{0D108BD9-81ED-4DB2-BD59-A6C34878D82A}">
                    <a16:rowId xmlns:a16="http://schemas.microsoft.com/office/drawing/2014/main" val="3817040080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Current Assets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extLst>
                  <a:ext uri="{0D108BD9-81ED-4DB2-BD59-A6C34878D82A}">
                    <a16:rowId xmlns:a16="http://schemas.microsoft.com/office/drawing/2014/main" val="2558212199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Cash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1,066,568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820,061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859,523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417513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Accounts Receivable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332,816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84,618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342,816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309927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Current Assets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1,399,384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904,679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1,202,339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159160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Noncurrent Assets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extLst>
                  <a:ext uri="{0D108BD9-81ED-4DB2-BD59-A6C34878D82A}">
                    <a16:rowId xmlns:a16="http://schemas.microsoft.com/office/drawing/2014/main" val="2271164247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Operating Fixed Assets, Net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1,777,063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1,777,063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1,777,063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501830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Facilities, Net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-1,164,882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-1,164,882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-1,164,882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713714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Noncurrent Assets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612,181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612,181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612,181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852778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Assets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2,011,565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1,516,860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1,814,520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35399674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969248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Liabilities and Equity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2162446202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Liabilities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57491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Current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extLst>
                  <a:ext uri="{0D108BD9-81ED-4DB2-BD59-A6C34878D82A}">
                    <a16:rowId xmlns:a16="http://schemas.microsoft.com/office/drawing/2014/main" val="2098070529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Other Current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1,531,997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1,292,992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1,292,992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328229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Accounts Payable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479,569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383,975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515,182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359597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Current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2,011,565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1,676,967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1,808,174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688326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Long-Term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4297639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Liabilities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2,011,565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1,676,967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28570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extLst>
                  <a:ext uri="{0D108BD9-81ED-4DB2-BD59-A6C34878D82A}">
                    <a16:rowId xmlns:a16="http://schemas.microsoft.com/office/drawing/2014/main" val="3292189087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Equity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200738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Net Income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-160,107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6,346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485896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Equity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-160,107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6,346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0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17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1240</Words>
  <Application>Microsoft Office PowerPoint</Application>
  <PresentationFormat>Widescreen</PresentationFormat>
  <Paragraphs>610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Wingdings 2</vt:lpstr>
      <vt:lpstr>Calibri</vt:lpstr>
      <vt:lpstr>Raleway ExtraBold</vt:lpstr>
      <vt:lpstr>Calibri Light</vt:lpstr>
      <vt:lpstr>Wingdings</vt:lpstr>
      <vt:lpstr>Raleway</vt:lpstr>
      <vt:lpstr>Raleway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Jethro</dc:creator>
  <cp:lastModifiedBy>Jethro</cp:lastModifiedBy>
  <cp:revision>4</cp:revision>
  <dcterms:created xsi:type="dcterms:W3CDTF">2022-10-13T21:32:59Z</dcterms:created>
  <dcterms:modified xsi:type="dcterms:W3CDTF">2022-10-13T22:41:21Z</dcterms:modified>
</cp:coreProperties>
</file>