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Lato" panose="020F0502020204030203" pitchFamily="34" charset="0"/>
      <p:regular r:id="rId19"/>
      <p:bold r:id="rId20"/>
      <p:italic r:id="rId21"/>
      <p:boldItalic r:id="rId22"/>
    </p:embeddedFont>
    <p:embeddedFont>
      <p:font typeface="Raleway" pitchFamily="2" charset="0"/>
      <p:regular r:id="rId23"/>
      <p:bold r:id="rId24"/>
      <p:italic r:id="rId25"/>
      <p:boldItalic r:id="rId26"/>
    </p:embeddedFont>
    <p:embeddedFont>
      <p:font typeface="Roboto" panose="02000000000000000000" pitchFamily="2" charset="0"/>
      <p:regular r:id="rId27"/>
      <p:bold r:id="rId28"/>
      <p:italic r:id="rId29"/>
      <p:boldItalic r:id="rId30"/>
    </p:embeddedFont>
    <p:embeddedFont>
      <p:font typeface="Roboto Slab" panose="020B0604020202020204" charset="0"/>
      <p:regular r:id="rId31"/>
      <p:bold r:id="rId32"/>
    </p:embeddedFont>
    <p:embeddedFont>
      <p:font typeface="Trebuchet MS" panose="020B0603020202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2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0370907-C3AC-4874-B48F-C7FE6BA7B457}">
  <a:tblStyle styleId="{80370907-C3AC-4874-B48F-C7FE6BA7B4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B218E27-9CB1-427A-B6B2-14CB4EAEC46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93" y="82"/>
      </p:cViewPr>
      <p:guideLst>
        <p:guide orient="horz" pos="1725"/>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8c67a900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18c67a90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18c67a9007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18c67a900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5622b31fe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5622b31fe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9307d4e932_1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9307d4e932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45dff131cf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45dff131c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35f16ab97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35f16ab97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35f16ab97_0_4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35f16ab97_0_4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9307d4e932_1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9307d4e932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9307d4e932_1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9307d4e932_1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fe1b60682a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fe1b60682a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307d4e932_1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307d4e932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847585f2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1847585f2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9307d4e932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9307d4e932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9307d4e932_1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9307d4e932_1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307d4e932_1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307d4e932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527227" y="1188925"/>
            <a:ext cx="5783400" cy="1457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Academics Report</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700"/>
              <a:t>August 2022</a:t>
            </a:r>
            <a:endParaRPr sz="2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Culture</a:t>
            </a:r>
            <a:endParaRPr/>
          </a:p>
        </p:txBody>
      </p:sp>
      <p:sp>
        <p:nvSpPr>
          <p:cNvPr id="131" name="Google Shape;131;p22"/>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32" name="Google Shape;132;p22"/>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3" name="Google Shape;133;p22" title="Chart"/>
          <p:cNvPicPr preferRelativeResize="0"/>
          <p:nvPr/>
        </p:nvPicPr>
        <p:blipFill>
          <a:blip r:embed="rId3">
            <a:alphaModFix/>
          </a:blip>
          <a:stretch>
            <a:fillRect/>
          </a:stretch>
        </p:blipFill>
        <p:spPr>
          <a:xfrm>
            <a:off x="4756200" y="1489825"/>
            <a:ext cx="3999900" cy="3078899"/>
          </a:xfrm>
          <a:prstGeom prst="rect">
            <a:avLst/>
          </a:prstGeom>
          <a:noFill/>
          <a:ln>
            <a:noFill/>
          </a:ln>
        </p:spPr>
      </p:pic>
      <p:pic>
        <p:nvPicPr>
          <p:cNvPr id="134" name="Google Shape;134;p22" title="Chart"/>
          <p:cNvPicPr preferRelativeResize="0"/>
          <p:nvPr/>
        </p:nvPicPr>
        <p:blipFill>
          <a:blip r:embed="rId4">
            <a:alphaModFix/>
          </a:blip>
          <a:stretch>
            <a:fillRect/>
          </a:stretch>
        </p:blipFill>
        <p:spPr>
          <a:xfrm>
            <a:off x="387900" y="1489825"/>
            <a:ext cx="3999900" cy="3078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Culture</a:t>
            </a:r>
            <a:endParaRPr/>
          </a:p>
        </p:txBody>
      </p:sp>
      <p:sp>
        <p:nvSpPr>
          <p:cNvPr id="140" name="Google Shape;140;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The marked increase from last year’s number of incidents is in part due to the conducting of searches as student’s enter the school building. Items have been confiscated resulting in suspensions for possession of OTC medications, vapes, tasers, etc. These items until this school year have gone undetected if they were in the possession of the student. </a:t>
            </a:r>
            <a:endParaRPr/>
          </a:p>
          <a:p>
            <a:pPr marL="457200" lvl="0" indent="-342900" algn="l" rtl="0">
              <a:spcBef>
                <a:spcPts val="0"/>
              </a:spcBef>
              <a:spcAft>
                <a:spcPts val="0"/>
              </a:spcAft>
              <a:buSzPts val="1800"/>
              <a:buChar char="●"/>
            </a:pPr>
            <a:r>
              <a:rPr lang="en"/>
              <a:t>There should be a decrease in the number of incidents as student’s are aware of items not allowed to be carried on their person. </a:t>
            </a:r>
            <a:endParaRPr/>
          </a:p>
          <a:p>
            <a:pPr marL="457200" lvl="0" indent="-342900" algn="l" rtl="0">
              <a:spcBef>
                <a:spcPts val="0"/>
              </a:spcBef>
              <a:spcAft>
                <a:spcPts val="0"/>
              </a:spcAft>
              <a:buSzPts val="1800"/>
              <a:buChar char="●"/>
            </a:pPr>
            <a:r>
              <a:rPr lang="en"/>
              <a:t>Mediations between students have been the direct result of social media postings.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Athletics	</a:t>
            </a:r>
            <a:endParaRPr/>
          </a:p>
        </p:txBody>
      </p:sp>
      <p:sp>
        <p:nvSpPr>
          <p:cNvPr id="146" name="Google Shape;146;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Sports are underway at IHSNO. The following sports are available for students:</a:t>
            </a:r>
            <a:endParaRPr/>
          </a:p>
          <a:p>
            <a:pPr marL="457200" lvl="0" indent="-342900" algn="l" rtl="0">
              <a:spcBef>
                <a:spcPts val="1200"/>
              </a:spcBef>
              <a:spcAft>
                <a:spcPts val="0"/>
              </a:spcAft>
              <a:buSzPts val="1800"/>
              <a:buChar char="●"/>
            </a:pPr>
            <a:r>
              <a:rPr lang="en"/>
              <a:t>Girls Basketball - C. Moore, Head Coach</a:t>
            </a:r>
            <a:endParaRPr/>
          </a:p>
          <a:p>
            <a:pPr marL="457200" lvl="0" indent="-342900" algn="l" rtl="0">
              <a:spcBef>
                <a:spcPts val="0"/>
              </a:spcBef>
              <a:spcAft>
                <a:spcPts val="0"/>
              </a:spcAft>
              <a:buSzPts val="1800"/>
              <a:buChar char="●"/>
            </a:pPr>
            <a:r>
              <a:rPr lang="en"/>
              <a:t>Boys Basketball - K. Herbert, Head Coach</a:t>
            </a:r>
            <a:endParaRPr/>
          </a:p>
          <a:p>
            <a:pPr marL="457200" lvl="0" indent="-342900" algn="l" rtl="0">
              <a:spcBef>
                <a:spcPts val="0"/>
              </a:spcBef>
              <a:spcAft>
                <a:spcPts val="0"/>
              </a:spcAft>
              <a:buSzPts val="1800"/>
              <a:buChar char="●"/>
            </a:pPr>
            <a:r>
              <a:rPr lang="en"/>
              <a:t>Volleyball - C. Thomas, Head Coach</a:t>
            </a:r>
            <a:endParaRPr/>
          </a:p>
          <a:p>
            <a:pPr marL="457200" lvl="0" indent="-342900" algn="l" rtl="0">
              <a:spcBef>
                <a:spcPts val="0"/>
              </a:spcBef>
              <a:spcAft>
                <a:spcPts val="0"/>
              </a:spcAft>
              <a:buSzPts val="1800"/>
              <a:buChar char="●"/>
            </a:pPr>
            <a:r>
              <a:rPr lang="en"/>
              <a:t>Cross Country - K. Herbert, Head Coach</a:t>
            </a:r>
            <a:endParaRPr/>
          </a:p>
          <a:p>
            <a:pPr marL="457200" lvl="0" indent="-342900" algn="l" rtl="0">
              <a:spcBef>
                <a:spcPts val="0"/>
              </a:spcBef>
              <a:spcAft>
                <a:spcPts val="0"/>
              </a:spcAft>
              <a:buSzPts val="1800"/>
              <a:buChar char="●"/>
            </a:pPr>
            <a:r>
              <a:rPr lang="en"/>
              <a:t>Track &amp; Field - P. Recasner, Head Coach</a:t>
            </a:r>
            <a:endParaRPr/>
          </a:p>
          <a:p>
            <a:pPr marL="457200" lvl="0" indent="-342900" algn="l" rtl="0">
              <a:spcBef>
                <a:spcPts val="0"/>
              </a:spcBef>
              <a:spcAft>
                <a:spcPts val="0"/>
              </a:spcAft>
              <a:buSzPts val="1800"/>
              <a:buChar char="●"/>
            </a:pPr>
            <a:r>
              <a:rPr lang="en"/>
              <a:t>Dance - TBA</a:t>
            </a:r>
            <a:endParaRPr/>
          </a:p>
          <a:p>
            <a:pPr marL="457200" lvl="0" indent="-342900" algn="l" rtl="0">
              <a:spcBef>
                <a:spcPts val="0"/>
              </a:spcBef>
              <a:spcAft>
                <a:spcPts val="0"/>
              </a:spcAft>
              <a:buSzPts val="1800"/>
              <a:buChar char="●"/>
            </a:pPr>
            <a:r>
              <a:rPr lang="en"/>
              <a:t>Cheer - R. Stewart, Head Coach</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Social Work</a:t>
            </a:r>
            <a:endParaRPr/>
          </a:p>
        </p:txBody>
      </p:sp>
      <p:sp>
        <p:nvSpPr>
          <p:cNvPr id="152" name="Google Shape;152;p2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endParaRPr/>
          </a:p>
        </p:txBody>
      </p:sp>
      <p:sp>
        <p:nvSpPr>
          <p:cNvPr id="153" name="Google Shape;153;p25"/>
          <p:cNvSpPr txBox="1">
            <a:spLocks noGrp="1"/>
          </p:cNvSpPr>
          <p:nvPr>
            <p:ph type="body" idx="2"/>
          </p:nvPr>
        </p:nvSpPr>
        <p:spPr>
          <a:xfrm>
            <a:off x="4756200" y="328000"/>
            <a:ext cx="3999900" cy="4725600"/>
          </a:xfrm>
          <a:prstGeom prst="rect">
            <a:avLst/>
          </a:prstGeom>
        </p:spPr>
        <p:txBody>
          <a:bodyPr spcFirstLastPara="1" wrap="square" lIns="91425" tIns="91425" rIns="91425" bIns="91425" anchor="t" anchorCtr="0">
            <a:normAutofit fontScale="92500" lnSpcReduction="20000"/>
          </a:bodyPr>
          <a:lstStyle/>
          <a:p>
            <a:pPr marL="457200" lvl="0" indent="-310832" algn="l" rtl="0">
              <a:spcBef>
                <a:spcPts val="0"/>
              </a:spcBef>
              <a:spcAft>
                <a:spcPts val="0"/>
              </a:spcAft>
              <a:buSzPct val="100000"/>
              <a:buChar char="●"/>
            </a:pPr>
            <a:r>
              <a:rPr lang="en"/>
              <a:t>SW services for SpEd students have not began due to limited access to IEP goals. Compensatory minutes will be provided to balance intended service minutes. </a:t>
            </a:r>
            <a:endParaRPr/>
          </a:p>
          <a:p>
            <a:pPr marL="457200" lvl="0" indent="-310832" algn="l" rtl="0">
              <a:spcBef>
                <a:spcPts val="0"/>
              </a:spcBef>
              <a:spcAft>
                <a:spcPts val="0"/>
              </a:spcAft>
              <a:buSzPct val="100000"/>
              <a:buChar char="●"/>
            </a:pPr>
            <a:r>
              <a:rPr lang="en"/>
              <a:t>Truancy is high and is currently  being addressed in Sept. by sending out attendance count letters through email to parents and planning meetings/home visits for increased truant scholars.</a:t>
            </a:r>
            <a:endParaRPr/>
          </a:p>
          <a:p>
            <a:pPr marL="457200" lvl="0" indent="-310832" algn="l" rtl="0">
              <a:spcBef>
                <a:spcPts val="0"/>
              </a:spcBef>
              <a:spcAft>
                <a:spcPts val="0"/>
              </a:spcAft>
              <a:buSzPct val="100000"/>
              <a:buChar char="●"/>
            </a:pPr>
            <a:r>
              <a:rPr lang="en"/>
              <a:t>SW services reflect challenges with schedules, home life, grief, and environmental factors scholars’ face daily.</a:t>
            </a:r>
            <a:endParaRPr/>
          </a:p>
          <a:p>
            <a:pPr marL="457200" lvl="0" indent="-310832" algn="l" rtl="0">
              <a:spcBef>
                <a:spcPts val="0"/>
              </a:spcBef>
              <a:spcAft>
                <a:spcPts val="0"/>
              </a:spcAft>
              <a:buSzPct val="100000"/>
              <a:buChar char="●"/>
            </a:pPr>
            <a:r>
              <a:rPr lang="en"/>
              <a:t>Many families have expressed the need for uniform assistance and make the need visible by scholar through non-compliance of uniform.</a:t>
            </a:r>
            <a:endParaRPr/>
          </a:p>
          <a:p>
            <a:pPr marL="457200" lvl="0" indent="0" algn="l" rtl="0">
              <a:spcBef>
                <a:spcPts val="1200"/>
              </a:spcBef>
              <a:spcAft>
                <a:spcPts val="0"/>
              </a:spcAft>
              <a:buNone/>
            </a:pPr>
            <a:endParaRPr sz="1635" i="1"/>
          </a:p>
          <a:p>
            <a:pPr marL="457200" lvl="0" indent="0" algn="l" rtl="0">
              <a:spcBef>
                <a:spcPts val="1200"/>
              </a:spcBef>
              <a:spcAft>
                <a:spcPts val="0"/>
              </a:spcAft>
              <a:buNone/>
            </a:pPr>
            <a:r>
              <a:rPr lang="en" sz="1635" i="1"/>
              <a:t>RAAPS assessment will be dispersed to scholars within the last two weeks of Sept. to gauge need of the population.</a:t>
            </a:r>
            <a:endParaRPr sz="1635" i="1"/>
          </a:p>
          <a:p>
            <a:pPr marL="0" lvl="0" indent="0" algn="l" rtl="0">
              <a:spcBef>
                <a:spcPts val="1200"/>
              </a:spcBef>
              <a:spcAft>
                <a:spcPts val="1200"/>
              </a:spcAft>
              <a:buNone/>
            </a:pPr>
            <a:endParaRPr/>
          </a:p>
        </p:txBody>
      </p:sp>
      <p:pic>
        <p:nvPicPr>
          <p:cNvPr id="154" name="Google Shape;154;p25"/>
          <p:cNvPicPr preferRelativeResize="0"/>
          <p:nvPr/>
        </p:nvPicPr>
        <p:blipFill>
          <a:blip r:embed="rId3">
            <a:alphaModFix/>
          </a:blip>
          <a:stretch>
            <a:fillRect/>
          </a:stretch>
        </p:blipFill>
        <p:spPr>
          <a:xfrm>
            <a:off x="387900" y="1144125"/>
            <a:ext cx="4283300" cy="3580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COLLEGE ADMISSIONS</a:t>
            </a:r>
            <a:endParaRPr/>
          </a:p>
        </p:txBody>
      </p:sp>
      <p:sp>
        <p:nvSpPr>
          <p:cNvPr id="160" name="Google Shape;160;p2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Seniors are completing the profile section of the common application.</a:t>
            </a:r>
            <a:endParaRPr/>
          </a:p>
          <a:p>
            <a:pPr marL="457200" lvl="0" indent="-342900" algn="l" rtl="0">
              <a:spcBef>
                <a:spcPts val="0"/>
              </a:spcBef>
              <a:spcAft>
                <a:spcPts val="0"/>
              </a:spcAft>
              <a:buSzPts val="1800"/>
              <a:buChar char="★"/>
            </a:pPr>
            <a:r>
              <a:rPr lang="en"/>
              <a:t>Seniors are creating a new username and password. The Common App information session with seniors is scheduled during the third week of August.  College counselor will explain the step-by-step instructions for completing the common application. </a:t>
            </a:r>
            <a:endParaRPr/>
          </a:p>
          <a:p>
            <a:pPr marL="457200" lvl="0" indent="-342900" algn="l" rtl="0">
              <a:spcBef>
                <a:spcPts val="0"/>
              </a:spcBef>
              <a:spcAft>
                <a:spcPts val="0"/>
              </a:spcAft>
              <a:buSzPts val="1800"/>
              <a:buChar char="★"/>
            </a:pPr>
            <a:r>
              <a:rPr lang="en"/>
              <a:t>Parent Common App Workshop will be held on September 7 @ 5:30 p.m. in the cafe. </a:t>
            </a:r>
            <a:endParaRPr/>
          </a:p>
          <a:p>
            <a:pPr marL="457200" lvl="0" indent="-342900" algn="l" rtl="0">
              <a:spcBef>
                <a:spcPts val="0"/>
              </a:spcBef>
              <a:spcAft>
                <a:spcPts val="0"/>
              </a:spcAft>
              <a:buSzPts val="1800"/>
              <a:buChar char="★"/>
            </a:pPr>
            <a:r>
              <a:rPr lang="en"/>
              <a:t>Parents will be notified via email, phone and robo call to RSVP.</a:t>
            </a:r>
            <a:endParaRPr/>
          </a:p>
        </p:txBody>
      </p:sp>
      <p:pic>
        <p:nvPicPr>
          <p:cNvPr id="161" name="Google Shape;161;p26"/>
          <p:cNvPicPr preferRelativeResize="0"/>
          <p:nvPr/>
        </p:nvPicPr>
        <p:blipFill>
          <a:blip r:embed="rId3">
            <a:alphaModFix/>
          </a:blip>
          <a:stretch>
            <a:fillRect/>
          </a:stretch>
        </p:blipFill>
        <p:spPr>
          <a:xfrm>
            <a:off x="7000875" y="-3"/>
            <a:ext cx="2143125" cy="1560400"/>
          </a:xfrm>
          <a:prstGeom prst="rect">
            <a:avLst/>
          </a:prstGeom>
          <a:noFill/>
          <a:ln>
            <a:noFill/>
          </a:ln>
        </p:spPr>
      </p:pic>
      <p:pic>
        <p:nvPicPr>
          <p:cNvPr id="162" name="Google Shape;162;p26"/>
          <p:cNvPicPr preferRelativeResize="0"/>
          <p:nvPr/>
        </p:nvPicPr>
        <p:blipFill>
          <a:blip r:embed="rId4">
            <a:alphaModFix/>
          </a:blip>
          <a:stretch>
            <a:fillRect/>
          </a:stretch>
        </p:blipFill>
        <p:spPr>
          <a:xfrm>
            <a:off x="7739850" y="3611996"/>
            <a:ext cx="1404150" cy="1435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79350" y="4827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Counseling -Dual Enrollment</a:t>
            </a:r>
            <a:endParaRPr/>
          </a:p>
        </p:txBody>
      </p:sp>
      <p:sp>
        <p:nvSpPr>
          <p:cNvPr id="168" name="Google Shape;168;p27"/>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t>The dual enrollment partnership is with Southern University in New Orleans.  Parents expressed an interest for their child to enroll in a college course. </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Currently, we have ninety-two students who are enrolled in college courses.  The grade level range is 9th-12tth graders.  The course section types are Biology, English 101, English 102, Biology, Western Civilization, College Survival Skills, Criminal Justice and Evidence. </a:t>
            </a:r>
            <a:endParaRPr/>
          </a:p>
        </p:txBody>
      </p:sp>
      <p:pic>
        <p:nvPicPr>
          <p:cNvPr id="169" name="Google Shape;169;p27"/>
          <p:cNvPicPr preferRelativeResize="0"/>
          <p:nvPr/>
        </p:nvPicPr>
        <p:blipFill>
          <a:blip r:embed="rId3">
            <a:alphaModFix/>
          </a:blip>
          <a:stretch>
            <a:fillRect/>
          </a:stretch>
        </p:blipFill>
        <p:spPr>
          <a:xfrm>
            <a:off x="5519150" y="48275"/>
            <a:ext cx="3624850" cy="3624850"/>
          </a:xfrm>
          <a:prstGeom prst="rect">
            <a:avLst/>
          </a:prstGeom>
          <a:noFill/>
          <a:ln>
            <a:noFill/>
          </a:ln>
        </p:spPr>
      </p:pic>
      <p:pic>
        <p:nvPicPr>
          <p:cNvPr id="170" name="Google Shape;170;p27"/>
          <p:cNvPicPr preferRelativeResize="0"/>
          <p:nvPr/>
        </p:nvPicPr>
        <p:blipFill>
          <a:blip r:embed="rId4">
            <a:alphaModFix/>
          </a:blip>
          <a:stretch>
            <a:fillRect/>
          </a:stretch>
        </p:blipFill>
        <p:spPr>
          <a:xfrm>
            <a:off x="1719326" y="2233075"/>
            <a:ext cx="1999900" cy="786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Counseling- Assessment </a:t>
            </a:r>
            <a:endParaRPr/>
          </a:p>
        </p:txBody>
      </p:sp>
      <p:sp>
        <p:nvSpPr>
          <p:cNvPr id="176" name="Google Shape;176;p2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The assessments for the 2022-2023 school year will begin in September for the ACT national test administration.  Also, students will register for the SAT test administration as well. </a:t>
            </a:r>
            <a:endParaRPr/>
          </a:p>
          <a:p>
            <a:pPr marL="457200" lvl="0" indent="-342900" algn="l" rtl="0">
              <a:spcBef>
                <a:spcPts val="0"/>
              </a:spcBef>
              <a:spcAft>
                <a:spcPts val="0"/>
              </a:spcAft>
              <a:buSzPts val="1800"/>
              <a:buChar char="●"/>
            </a:pPr>
            <a:r>
              <a:rPr lang="en"/>
              <a:t>Seniors are currently registering for the September ACT test date to be prepared for all consideration for college admissions for Fall 2023.</a:t>
            </a:r>
            <a:endParaRPr/>
          </a:p>
          <a:p>
            <a:pPr marL="457200" lvl="0" indent="-342900" algn="l" rtl="0">
              <a:spcBef>
                <a:spcPts val="0"/>
              </a:spcBef>
              <a:spcAft>
                <a:spcPts val="0"/>
              </a:spcAft>
              <a:buSzPts val="1800"/>
              <a:buChar char="●"/>
            </a:pPr>
            <a:r>
              <a:rPr lang="en"/>
              <a:t>Seniors are encouraged to review the composite score for the English and Math subscores that are listed on their score report. </a:t>
            </a:r>
            <a:endParaRPr/>
          </a:p>
          <a:p>
            <a:pPr marL="457200" lvl="0" indent="-342900" algn="l" rtl="0">
              <a:spcBef>
                <a:spcPts val="0"/>
              </a:spcBef>
              <a:spcAft>
                <a:spcPts val="0"/>
              </a:spcAft>
              <a:buSzPts val="1800"/>
              <a:buChar char="●"/>
            </a:pPr>
            <a:r>
              <a:rPr lang="en"/>
              <a:t>Subscores &gt; 50 percentile are an indicator of college readiness</a:t>
            </a:r>
            <a:endParaRPr/>
          </a:p>
        </p:txBody>
      </p:sp>
      <p:pic>
        <p:nvPicPr>
          <p:cNvPr id="177" name="Google Shape;177;p28"/>
          <p:cNvPicPr preferRelativeResize="0"/>
          <p:nvPr/>
        </p:nvPicPr>
        <p:blipFill>
          <a:blip r:embed="rId3">
            <a:alphaModFix/>
          </a:blip>
          <a:stretch>
            <a:fillRect/>
          </a:stretch>
        </p:blipFill>
        <p:spPr>
          <a:xfrm>
            <a:off x="6111525" y="92275"/>
            <a:ext cx="3032475" cy="1525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508775" y="3725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IHSNO Enrollment</a:t>
            </a:r>
            <a:endParaRPr/>
          </a:p>
        </p:txBody>
      </p:sp>
      <p:graphicFrame>
        <p:nvGraphicFramePr>
          <p:cNvPr id="70" name="Google Shape;70;p14"/>
          <p:cNvGraphicFramePr/>
          <p:nvPr/>
        </p:nvGraphicFramePr>
        <p:xfrm>
          <a:off x="643075" y="1125725"/>
          <a:ext cx="3000000" cy="3000000"/>
        </p:xfrm>
        <a:graphic>
          <a:graphicData uri="http://schemas.openxmlformats.org/drawingml/2006/table">
            <a:tbl>
              <a:tblPr>
                <a:noFill/>
                <a:tableStyleId>{80370907-C3AC-4874-B48F-C7FE6BA7B457}</a:tableStyleId>
              </a:tblPr>
              <a:tblGrid>
                <a:gridCol w="586825">
                  <a:extLst>
                    <a:ext uri="{9D8B030D-6E8A-4147-A177-3AD203B41FA5}">
                      <a16:colId xmlns:a16="http://schemas.microsoft.com/office/drawing/2014/main" val="20000"/>
                    </a:ext>
                  </a:extLst>
                </a:gridCol>
                <a:gridCol w="809650">
                  <a:extLst>
                    <a:ext uri="{9D8B030D-6E8A-4147-A177-3AD203B41FA5}">
                      <a16:colId xmlns:a16="http://schemas.microsoft.com/office/drawing/2014/main" val="20001"/>
                    </a:ext>
                  </a:extLst>
                </a:gridCol>
                <a:gridCol w="743050">
                  <a:extLst>
                    <a:ext uri="{9D8B030D-6E8A-4147-A177-3AD203B41FA5}">
                      <a16:colId xmlns:a16="http://schemas.microsoft.com/office/drawing/2014/main" val="20002"/>
                    </a:ext>
                  </a:extLst>
                </a:gridCol>
                <a:gridCol w="404300">
                  <a:extLst>
                    <a:ext uri="{9D8B030D-6E8A-4147-A177-3AD203B41FA5}">
                      <a16:colId xmlns:a16="http://schemas.microsoft.com/office/drawing/2014/main" val="20003"/>
                    </a:ext>
                  </a:extLst>
                </a:gridCol>
                <a:gridCol w="835150">
                  <a:extLst>
                    <a:ext uri="{9D8B030D-6E8A-4147-A177-3AD203B41FA5}">
                      <a16:colId xmlns:a16="http://schemas.microsoft.com/office/drawing/2014/main" val="20004"/>
                    </a:ext>
                  </a:extLst>
                </a:gridCol>
                <a:gridCol w="813950">
                  <a:extLst>
                    <a:ext uri="{9D8B030D-6E8A-4147-A177-3AD203B41FA5}">
                      <a16:colId xmlns:a16="http://schemas.microsoft.com/office/drawing/2014/main" val="20005"/>
                    </a:ext>
                  </a:extLst>
                </a:gridCol>
              </a:tblGrid>
              <a:tr h="782725">
                <a:tc>
                  <a:txBody>
                    <a:bodyPr/>
                    <a:lstStyle/>
                    <a:p>
                      <a:pPr marL="0" lvl="0" indent="0" algn="ctr" rtl="0">
                        <a:lnSpc>
                          <a:spcPct val="115000"/>
                        </a:lnSpc>
                        <a:spcBef>
                          <a:spcPts val="1200"/>
                        </a:spcBef>
                        <a:spcAft>
                          <a:spcPts val="0"/>
                        </a:spcAft>
                        <a:buNone/>
                      </a:pPr>
                      <a:r>
                        <a:rPr lang="en" sz="1200" b="1">
                          <a:solidFill>
                            <a:srgbClr val="FFFFFF"/>
                          </a:solidFill>
                        </a:rPr>
                        <a:t>Enrollment</a:t>
                      </a:r>
                      <a:endParaRPr sz="1200" b="1">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200" b="1">
                          <a:solidFill>
                            <a:srgbClr val="FFFFFF"/>
                          </a:solidFill>
                        </a:rPr>
                        <a:t>August 2021</a:t>
                      </a:r>
                      <a:endParaRPr sz="1200" b="1">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sz="1200" b="1">
                          <a:solidFill>
                            <a:srgbClr val="FFFFFF"/>
                          </a:solidFill>
                        </a:rPr>
                        <a:t> </a:t>
                      </a:r>
                      <a:endParaRPr sz="1200" b="1">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lvl="0" indent="0" algn="ctr" rtl="0">
                        <a:lnSpc>
                          <a:spcPct val="100000"/>
                        </a:lnSpc>
                        <a:spcBef>
                          <a:spcPts val="0"/>
                        </a:spcBef>
                        <a:spcAft>
                          <a:spcPts val="0"/>
                        </a:spcAft>
                        <a:buNone/>
                      </a:pPr>
                      <a:endParaRPr sz="1200" b="1">
                        <a:solidFill>
                          <a:srgbClr val="FFFFFF"/>
                        </a:solidFill>
                      </a:endParaRPr>
                    </a:p>
                    <a:p>
                      <a:pPr marL="0" lvl="0" indent="0" algn="ctr" rtl="0">
                        <a:lnSpc>
                          <a:spcPct val="100000"/>
                        </a:lnSpc>
                        <a:spcBef>
                          <a:spcPts val="0"/>
                        </a:spcBef>
                        <a:spcAft>
                          <a:spcPts val="0"/>
                        </a:spcAft>
                        <a:buNone/>
                      </a:pPr>
                      <a:r>
                        <a:rPr lang="en" sz="1200" b="1">
                          <a:solidFill>
                            <a:srgbClr val="FFFFFF"/>
                          </a:solidFill>
                        </a:rPr>
                        <a:t>Aug</a:t>
                      </a:r>
                      <a:endParaRPr sz="1200" b="1">
                        <a:solidFill>
                          <a:srgbClr val="FFFFFF"/>
                        </a:solidFill>
                      </a:endParaRPr>
                    </a:p>
                    <a:p>
                      <a:pPr marL="0" lvl="0" indent="0" algn="ctr" rtl="0">
                        <a:lnSpc>
                          <a:spcPct val="100000"/>
                        </a:lnSpc>
                        <a:spcBef>
                          <a:spcPts val="0"/>
                        </a:spcBef>
                        <a:spcAft>
                          <a:spcPts val="0"/>
                        </a:spcAft>
                        <a:buNone/>
                      </a:pPr>
                      <a:r>
                        <a:rPr lang="en" sz="1200" b="1">
                          <a:solidFill>
                            <a:srgbClr val="FFFFFF"/>
                          </a:solidFill>
                        </a:rPr>
                        <a:t>2022</a:t>
                      </a:r>
                      <a:endParaRPr sz="1200" b="1">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04850">
                <a:tc>
                  <a:txBody>
                    <a:bodyPr/>
                    <a:lstStyle/>
                    <a:p>
                      <a:pPr marL="0" lvl="0" indent="0" algn="ctr" rtl="0">
                        <a:lnSpc>
                          <a:spcPct val="115000"/>
                        </a:lnSpc>
                        <a:spcBef>
                          <a:spcPts val="1200"/>
                        </a:spcBef>
                        <a:spcAft>
                          <a:spcPts val="0"/>
                        </a:spcAft>
                        <a:buNone/>
                      </a:pPr>
                      <a:r>
                        <a:rPr lang="en" sz="1100" b="1">
                          <a:solidFill>
                            <a:srgbClr val="FFFFFF"/>
                          </a:solidFill>
                        </a:rPr>
                        <a:t>9</a:t>
                      </a:r>
                      <a:r>
                        <a:rPr lang="en" sz="1100" b="1" baseline="30000">
                          <a:solidFill>
                            <a:srgbClr val="FFFFFF"/>
                          </a:solidFill>
                        </a:rPr>
                        <a:t>th</a:t>
                      </a:r>
                      <a:endParaRPr sz="1100" b="1" baseline="30000">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b="1">
                          <a:solidFill>
                            <a:srgbClr val="FFFFFF"/>
                          </a:solidFill>
                        </a:rPr>
                        <a:t>137</a:t>
                      </a:r>
                      <a:endParaRPr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b="1">
                          <a:solidFill>
                            <a:srgbClr val="FFFFFF"/>
                          </a:solidFill>
                        </a:rPr>
                        <a:t> </a:t>
                      </a:r>
                      <a:endParaRPr b="1">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lvl="0" indent="0" algn="ctr" rtl="0">
                        <a:lnSpc>
                          <a:spcPct val="115000"/>
                        </a:lnSpc>
                        <a:spcBef>
                          <a:spcPts val="1200"/>
                        </a:spcBef>
                        <a:spcAft>
                          <a:spcPts val="0"/>
                        </a:spcAft>
                        <a:buNone/>
                      </a:pPr>
                      <a:r>
                        <a:rPr lang="en" b="1">
                          <a:solidFill>
                            <a:srgbClr val="FFFFFF"/>
                          </a:solidFill>
                        </a:rPr>
                        <a:t>107</a:t>
                      </a:r>
                      <a:endParaRPr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04850">
                <a:tc>
                  <a:txBody>
                    <a:bodyPr/>
                    <a:lstStyle/>
                    <a:p>
                      <a:pPr marL="0" lvl="0" indent="0" algn="ctr" rtl="0">
                        <a:lnSpc>
                          <a:spcPct val="115000"/>
                        </a:lnSpc>
                        <a:spcBef>
                          <a:spcPts val="1200"/>
                        </a:spcBef>
                        <a:spcAft>
                          <a:spcPts val="0"/>
                        </a:spcAft>
                        <a:buNone/>
                      </a:pPr>
                      <a:r>
                        <a:rPr lang="en" sz="1100" b="1">
                          <a:solidFill>
                            <a:srgbClr val="FFFFFF"/>
                          </a:solidFill>
                        </a:rPr>
                        <a:t>10</a:t>
                      </a:r>
                      <a:r>
                        <a:rPr lang="en" sz="1100" b="1" baseline="30000">
                          <a:solidFill>
                            <a:srgbClr val="FFFFFF"/>
                          </a:solidFill>
                        </a:rPr>
                        <a:t>th</a:t>
                      </a:r>
                      <a:endParaRPr sz="1100" b="1" baseline="30000">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b="1">
                          <a:solidFill>
                            <a:srgbClr val="FFFFFF"/>
                          </a:solidFill>
                        </a:rPr>
                        <a:t>90</a:t>
                      </a:r>
                      <a:endParaRPr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b="1">
                          <a:solidFill>
                            <a:srgbClr val="FFFFFF"/>
                          </a:solidFill>
                        </a:rPr>
                        <a:t> </a:t>
                      </a:r>
                      <a:endParaRPr b="1">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lvl="0" indent="0" algn="ctr" rtl="0">
                        <a:lnSpc>
                          <a:spcPct val="115000"/>
                        </a:lnSpc>
                        <a:spcBef>
                          <a:spcPts val="1200"/>
                        </a:spcBef>
                        <a:spcAft>
                          <a:spcPts val="0"/>
                        </a:spcAft>
                        <a:buNone/>
                      </a:pPr>
                      <a:r>
                        <a:rPr lang="en" b="1">
                          <a:solidFill>
                            <a:srgbClr val="FFFFFF"/>
                          </a:solidFill>
                        </a:rPr>
                        <a:t>141</a:t>
                      </a:r>
                      <a:endParaRPr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04850">
                <a:tc>
                  <a:txBody>
                    <a:bodyPr/>
                    <a:lstStyle/>
                    <a:p>
                      <a:pPr marL="0" lvl="0" indent="0" algn="ctr" rtl="0">
                        <a:lnSpc>
                          <a:spcPct val="115000"/>
                        </a:lnSpc>
                        <a:spcBef>
                          <a:spcPts val="1200"/>
                        </a:spcBef>
                        <a:spcAft>
                          <a:spcPts val="0"/>
                        </a:spcAft>
                        <a:buNone/>
                      </a:pPr>
                      <a:r>
                        <a:rPr lang="en" sz="1100" b="1">
                          <a:solidFill>
                            <a:srgbClr val="FFFFFF"/>
                          </a:solidFill>
                        </a:rPr>
                        <a:t>11</a:t>
                      </a:r>
                      <a:r>
                        <a:rPr lang="en" sz="1100" b="1" baseline="30000">
                          <a:solidFill>
                            <a:srgbClr val="FFFFFF"/>
                          </a:solidFill>
                        </a:rPr>
                        <a:t>th</a:t>
                      </a:r>
                      <a:endParaRPr sz="1100" b="1" baseline="30000">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b="1">
                          <a:solidFill>
                            <a:srgbClr val="FFFFFF"/>
                          </a:solidFill>
                        </a:rPr>
                        <a:t>70</a:t>
                      </a:r>
                      <a:endParaRPr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b="1">
                          <a:solidFill>
                            <a:srgbClr val="FFFFFF"/>
                          </a:solidFill>
                        </a:rPr>
                        <a:t> </a:t>
                      </a:r>
                      <a:endParaRPr b="1">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lvl="0" indent="0" algn="ctr" rtl="0">
                        <a:lnSpc>
                          <a:spcPct val="115000"/>
                        </a:lnSpc>
                        <a:spcBef>
                          <a:spcPts val="1200"/>
                        </a:spcBef>
                        <a:spcAft>
                          <a:spcPts val="0"/>
                        </a:spcAft>
                        <a:buNone/>
                      </a:pPr>
                      <a:r>
                        <a:rPr lang="en" b="1">
                          <a:solidFill>
                            <a:srgbClr val="FFFFFF"/>
                          </a:solidFill>
                        </a:rPr>
                        <a:t>82</a:t>
                      </a:r>
                      <a:endParaRPr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04850">
                <a:tc>
                  <a:txBody>
                    <a:bodyPr/>
                    <a:lstStyle/>
                    <a:p>
                      <a:pPr marL="0" lvl="0" indent="0" algn="ctr" rtl="0">
                        <a:lnSpc>
                          <a:spcPct val="115000"/>
                        </a:lnSpc>
                        <a:spcBef>
                          <a:spcPts val="1200"/>
                        </a:spcBef>
                        <a:spcAft>
                          <a:spcPts val="0"/>
                        </a:spcAft>
                        <a:buNone/>
                      </a:pPr>
                      <a:r>
                        <a:rPr lang="en" sz="1100" b="1">
                          <a:solidFill>
                            <a:srgbClr val="FFFFFF"/>
                          </a:solidFill>
                        </a:rPr>
                        <a:t>12</a:t>
                      </a:r>
                      <a:r>
                        <a:rPr lang="en" sz="1100" b="1" baseline="30000">
                          <a:solidFill>
                            <a:srgbClr val="FFFFFF"/>
                          </a:solidFill>
                        </a:rPr>
                        <a:t>th</a:t>
                      </a:r>
                      <a:endParaRPr sz="1100" b="1" baseline="30000">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b="1">
                          <a:solidFill>
                            <a:srgbClr val="FFFFFF"/>
                          </a:solidFill>
                        </a:rPr>
                        <a:t>90</a:t>
                      </a:r>
                      <a:endParaRPr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 b="1">
                          <a:solidFill>
                            <a:srgbClr val="FFFFFF"/>
                          </a:solidFill>
                        </a:rPr>
                        <a:t> </a:t>
                      </a:r>
                      <a:endParaRPr b="1">
                        <a:solidFill>
                          <a:srgbClr val="FFFFFF"/>
                        </a:solidFill>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lvl="0" indent="0" algn="ctr" rtl="0">
                        <a:lnSpc>
                          <a:spcPct val="115000"/>
                        </a:lnSpc>
                        <a:spcBef>
                          <a:spcPts val="1200"/>
                        </a:spcBef>
                        <a:spcAft>
                          <a:spcPts val="0"/>
                        </a:spcAft>
                        <a:buNone/>
                      </a:pPr>
                      <a:r>
                        <a:rPr lang="en" b="1">
                          <a:solidFill>
                            <a:srgbClr val="FFFFFF"/>
                          </a:solidFill>
                        </a:rPr>
                        <a:t>82</a:t>
                      </a:r>
                      <a:endParaRPr b="1">
                        <a:solidFill>
                          <a:srgbClr val="FFFFFF"/>
                        </a:solidFill>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04850">
                <a:tc>
                  <a:txBody>
                    <a:bodyPr/>
                    <a:lstStyle/>
                    <a:p>
                      <a:pPr marL="0" lvl="0" indent="0" algn="ctr" rtl="0">
                        <a:lnSpc>
                          <a:spcPct val="115000"/>
                        </a:lnSpc>
                        <a:spcBef>
                          <a:spcPts val="1200"/>
                        </a:spcBef>
                        <a:spcAft>
                          <a:spcPts val="0"/>
                        </a:spcAft>
                        <a:buNone/>
                      </a:pPr>
                      <a:r>
                        <a:rPr lang="en" b="1"/>
                        <a:t>Total</a:t>
                      </a:r>
                      <a:endParaRPr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CCCCCC"/>
                    </a:solidFill>
                  </a:tcPr>
                </a:tc>
                <a:tc>
                  <a:txBody>
                    <a:bodyPr/>
                    <a:lstStyle/>
                    <a:p>
                      <a:pPr marL="0" lvl="0" indent="0" algn="ctr" rtl="0">
                        <a:lnSpc>
                          <a:spcPct val="115000"/>
                        </a:lnSpc>
                        <a:spcBef>
                          <a:spcPts val="1200"/>
                        </a:spcBef>
                        <a:spcAft>
                          <a:spcPts val="0"/>
                        </a:spcAft>
                        <a:buNone/>
                      </a:pPr>
                      <a:r>
                        <a:rPr lang="en" b="1"/>
                        <a:t>387</a:t>
                      </a:r>
                      <a:endParaRPr b="1"/>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lvl="0" indent="0" algn="ctr" rtl="0">
                        <a:lnSpc>
                          <a:spcPct val="115000"/>
                        </a:lnSpc>
                        <a:spcBef>
                          <a:spcPts val="1200"/>
                        </a:spcBef>
                        <a:spcAft>
                          <a:spcPts val="0"/>
                        </a:spcAft>
                        <a:buNone/>
                      </a:pPr>
                      <a:r>
                        <a:rPr lang="en" b="1"/>
                        <a:t>---</a:t>
                      </a:r>
                      <a:endParaRPr b="1"/>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lvl="0" indent="0" algn="ctr" rtl="0">
                        <a:lnSpc>
                          <a:spcPct val="115000"/>
                        </a:lnSpc>
                        <a:spcBef>
                          <a:spcPts val="1200"/>
                        </a:spcBef>
                        <a:spcAft>
                          <a:spcPts val="0"/>
                        </a:spcAft>
                        <a:buNone/>
                      </a:pPr>
                      <a:r>
                        <a:rPr lang="en" b="1"/>
                        <a:t> </a:t>
                      </a:r>
                      <a:endParaRPr b="1"/>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lvl="0" indent="0" algn="ctr" rtl="0">
                        <a:lnSpc>
                          <a:spcPct val="115000"/>
                        </a:lnSpc>
                        <a:spcBef>
                          <a:spcPts val="1200"/>
                        </a:spcBef>
                        <a:spcAft>
                          <a:spcPts val="0"/>
                        </a:spcAft>
                        <a:buNone/>
                      </a:pPr>
                      <a:r>
                        <a:rPr lang="en" b="1"/>
                        <a:t>412</a:t>
                      </a:r>
                      <a:endParaRPr b="1"/>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tc>
                  <a:txBody>
                    <a:bodyPr/>
                    <a:lstStyle/>
                    <a:p>
                      <a:pPr marL="0" lvl="0" indent="0" algn="ctr" rtl="0">
                        <a:spcBef>
                          <a:spcPts val="0"/>
                        </a:spcBef>
                        <a:spcAft>
                          <a:spcPts val="0"/>
                        </a:spcAft>
                        <a:buNone/>
                      </a:pPr>
                      <a:r>
                        <a:rPr lang="en" b="1"/>
                        <a:t>---</a:t>
                      </a:r>
                      <a:endParaRPr b="1"/>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5"/>
                  </a:ext>
                </a:extLst>
              </a:tr>
            </a:tbl>
          </a:graphicData>
        </a:graphic>
      </p:graphicFrame>
      <p:sp>
        <p:nvSpPr>
          <p:cNvPr id="71" name="Google Shape;71;p14"/>
          <p:cNvSpPr txBox="1"/>
          <p:nvPr/>
        </p:nvSpPr>
        <p:spPr>
          <a:xfrm>
            <a:off x="5130000" y="1208650"/>
            <a:ext cx="3626100" cy="170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Roboto"/>
                <a:ea typeface="Roboto"/>
                <a:cs typeface="Roboto"/>
                <a:sym typeface="Roboto"/>
              </a:rPr>
              <a:t>This month’s data shows the comparison between last year’s enrollment and the current year during the same months. Last year’s enrollment for the month of August was 387.  This year’s enrollment for August is 412, a gain of 25 enrollees for the first month of school. </a:t>
            </a:r>
            <a:endParaRPr b="1">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2700"/>
              <a:t>International Baccalaureate</a:t>
            </a:r>
            <a:endParaRPr sz="2700"/>
          </a:p>
        </p:txBody>
      </p:sp>
      <p:graphicFrame>
        <p:nvGraphicFramePr>
          <p:cNvPr id="77" name="Google Shape;77;p15"/>
          <p:cNvGraphicFramePr/>
          <p:nvPr/>
        </p:nvGraphicFramePr>
        <p:xfrm>
          <a:off x="5896550" y="0"/>
          <a:ext cx="3000000" cy="3000000"/>
        </p:xfrm>
        <a:graphic>
          <a:graphicData uri="http://schemas.openxmlformats.org/drawingml/2006/table">
            <a:tbl>
              <a:tblPr>
                <a:noFill/>
                <a:tableStyleId>{FB218E27-9CB1-427A-B6B2-14CB4EAEC46E}</a:tableStyleId>
              </a:tblPr>
              <a:tblGrid>
                <a:gridCol w="1310725">
                  <a:extLst>
                    <a:ext uri="{9D8B030D-6E8A-4147-A177-3AD203B41FA5}">
                      <a16:colId xmlns:a16="http://schemas.microsoft.com/office/drawing/2014/main" val="20000"/>
                    </a:ext>
                  </a:extLst>
                </a:gridCol>
                <a:gridCol w="1300925">
                  <a:extLst>
                    <a:ext uri="{9D8B030D-6E8A-4147-A177-3AD203B41FA5}">
                      <a16:colId xmlns:a16="http://schemas.microsoft.com/office/drawing/2014/main" val="20001"/>
                    </a:ext>
                  </a:extLst>
                </a:gridCol>
                <a:gridCol w="635800">
                  <a:extLst>
                    <a:ext uri="{9D8B030D-6E8A-4147-A177-3AD203B41FA5}">
                      <a16:colId xmlns:a16="http://schemas.microsoft.com/office/drawing/2014/main" val="20002"/>
                    </a:ext>
                  </a:extLst>
                </a:gridCol>
              </a:tblGrid>
              <a:tr h="446675">
                <a:tc>
                  <a:txBody>
                    <a:bodyPr/>
                    <a:lstStyle/>
                    <a:p>
                      <a:pPr marL="0" lvl="0" indent="0" algn="l" rtl="0">
                        <a:spcBef>
                          <a:spcPts val="0"/>
                        </a:spcBef>
                        <a:spcAft>
                          <a:spcPts val="0"/>
                        </a:spcAft>
                        <a:buNone/>
                      </a:pPr>
                      <a:endParaRPr sz="900" b="1" i="1" u="sng">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lnB w="12650" cap="flat" cmpd="sng">
                      <a:solidFill>
                        <a:srgbClr val="CCCCCC"/>
                      </a:solidFill>
                      <a:prstDash val="solid"/>
                      <a:round/>
                      <a:headEnd type="none" w="sm" len="sm"/>
                      <a:tailEnd type="none" w="sm" len="sm"/>
                    </a:lnB>
                    <a:solidFill>
                      <a:srgbClr val="4472C4"/>
                    </a:solidFill>
                  </a:tcPr>
                </a:tc>
                <a:tc>
                  <a:txBody>
                    <a:bodyPr/>
                    <a:lstStyle/>
                    <a:p>
                      <a:pPr marL="0" lvl="0" indent="0" algn="l" rtl="0">
                        <a:spcBef>
                          <a:spcPts val="0"/>
                        </a:spcBef>
                        <a:spcAft>
                          <a:spcPts val="0"/>
                        </a:spcAft>
                        <a:buNone/>
                      </a:pPr>
                      <a:r>
                        <a:rPr lang="en" sz="900" b="1" i="1" u="sng">
                          <a:latin typeface="Trebuchet MS"/>
                          <a:ea typeface="Trebuchet MS"/>
                          <a:cs typeface="Trebuchet MS"/>
                          <a:sym typeface="Trebuchet MS"/>
                        </a:rPr>
                        <a:t>2022-23 Actual Aug</a:t>
                      </a:r>
                      <a:endParaRPr sz="900" b="1" i="1" u="sng">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lnB w="12650" cap="flat" cmpd="sng">
                      <a:solidFill>
                        <a:srgbClr val="CCCCCC"/>
                      </a:solidFill>
                      <a:prstDash val="solid"/>
                      <a:round/>
                      <a:headEnd type="none" w="sm" len="sm"/>
                      <a:tailEnd type="none" w="sm" len="sm"/>
                    </a:lnB>
                    <a:solidFill>
                      <a:srgbClr val="4472C4"/>
                    </a:solidFill>
                  </a:tcPr>
                </a:tc>
                <a:tc>
                  <a:txBody>
                    <a:bodyPr/>
                    <a:lstStyle/>
                    <a:p>
                      <a:pPr marL="0" lvl="0" indent="0" algn="l" rtl="0">
                        <a:spcBef>
                          <a:spcPts val="0"/>
                        </a:spcBef>
                        <a:spcAft>
                          <a:spcPts val="0"/>
                        </a:spcAft>
                        <a:buNone/>
                      </a:pPr>
                      <a:r>
                        <a:rPr lang="en" sz="900" b="1" i="1" u="sng">
                          <a:latin typeface="Trebuchet MS"/>
                          <a:ea typeface="Trebuchet MS"/>
                          <a:cs typeface="Trebuchet MS"/>
                          <a:sym typeface="Trebuchet MS"/>
                        </a:rPr>
                        <a:t>2021-22 Actual Aug</a:t>
                      </a:r>
                      <a:endParaRPr sz="900" b="1" i="1" u="sng">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A3A3A3"/>
                      </a:solidFill>
                      <a:prstDash val="solid"/>
                      <a:round/>
                      <a:headEnd type="none" w="sm" len="sm"/>
                      <a:tailEnd type="none" w="sm" len="sm"/>
                    </a:lnR>
                    <a:lnT w="12650" cap="flat" cmpd="sng">
                      <a:solidFill>
                        <a:srgbClr val="A3A3A3"/>
                      </a:solidFill>
                      <a:prstDash val="solid"/>
                      <a:round/>
                      <a:headEnd type="none" w="sm" len="sm"/>
                      <a:tailEnd type="none" w="sm" len="sm"/>
                    </a:lnT>
                    <a:lnB w="12650" cap="flat" cmpd="sng">
                      <a:solidFill>
                        <a:srgbClr val="A3A3A3"/>
                      </a:solidFill>
                      <a:prstDash val="solid"/>
                      <a:round/>
                      <a:headEnd type="none" w="sm" len="sm"/>
                      <a:tailEnd type="none" w="sm" len="sm"/>
                    </a:lnB>
                    <a:solidFill>
                      <a:srgbClr val="4472C4"/>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900">
                          <a:latin typeface="Trebuchet MS"/>
                          <a:ea typeface="Trebuchet MS"/>
                          <a:cs typeface="Trebuchet MS"/>
                          <a:sym typeface="Trebuchet MS"/>
                        </a:rPr>
                        <a:t>1 course</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lnB w="12650" cap="flat" cmpd="sng">
                      <a:solidFill>
                        <a:srgbClr val="CCCCCC"/>
                      </a:solidFill>
                      <a:prstDash val="solid"/>
                      <a:round/>
                      <a:headEnd type="none" w="sm" len="sm"/>
                      <a:tailEnd type="none" w="sm" len="sm"/>
                    </a:lnB>
                    <a:solidFill>
                      <a:srgbClr val="D9E1F2"/>
                    </a:solidFill>
                  </a:tcPr>
                </a:tc>
                <a:tc>
                  <a:txBody>
                    <a:bodyPr/>
                    <a:lstStyle/>
                    <a:p>
                      <a:pPr marL="0" lvl="0" indent="0" algn="l" rtl="0">
                        <a:spcBef>
                          <a:spcPts val="0"/>
                        </a:spcBef>
                        <a:spcAft>
                          <a:spcPts val="0"/>
                        </a:spcAft>
                        <a:buNone/>
                      </a:pPr>
                      <a:r>
                        <a:rPr lang="en" sz="900">
                          <a:latin typeface="Trebuchet MS"/>
                          <a:ea typeface="Trebuchet MS"/>
                          <a:cs typeface="Trebuchet MS"/>
                          <a:sym typeface="Trebuchet MS"/>
                        </a:rPr>
                        <a:t>50</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lnB w="12650" cap="flat" cmpd="sng">
                      <a:solidFill>
                        <a:srgbClr val="CCCCCC"/>
                      </a:solidFill>
                      <a:prstDash val="solid"/>
                      <a:round/>
                      <a:headEnd type="none" w="sm" len="sm"/>
                      <a:tailEnd type="none" w="sm" len="sm"/>
                    </a:lnB>
                    <a:solidFill>
                      <a:srgbClr val="D9E1F2"/>
                    </a:solidFill>
                  </a:tcPr>
                </a:tc>
                <a:tc>
                  <a:txBody>
                    <a:bodyPr/>
                    <a:lstStyle/>
                    <a:p>
                      <a:pPr marL="0" lvl="0" indent="0" algn="l" rtl="0">
                        <a:spcBef>
                          <a:spcPts val="0"/>
                        </a:spcBef>
                        <a:spcAft>
                          <a:spcPts val="0"/>
                        </a:spcAft>
                        <a:buNone/>
                      </a:pPr>
                      <a:r>
                        <a:rPr lang="en" sz="900">
                          <a:latin typeface="Trebuchet MS"/>
                          <a:ea typeface="Trebuchet MS"/>
                          <a:cs typeface="Trebuchet MS"/>
                          <a:sym typeface="Trebuchet MS"/>
                        </a:rPr>
                        <a:t>57</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A3A3A3"/>
                      </a:solidFill>
                      <a:prstDash val="solid"/>
                      <a:round/>
                      <a:headEnd type="none" w="sm" len="sm"/>
                      <a:tailEnd type="none" w="sm" len="sm"/>
                    </a:lnR>
                    <a:lnT w="12650" cap="flat" cmpd="sng">
                      <a:solidFill>
                        <a:srgbClr val="A3A3A3"/>
                      </a:solidFill>
                      <a:prstDash val="solid"/>
                      <a:round/>
                      <a:headEnd type="none" w="sm" len="sm"/>
                      <a:tailEnd type="none" w="sm" len="sm"/>
                    </a:lnT>
                    <a:lnB w="12650" cap="flat" cmpd="sng">
                      <a:solidFill>
                        <a:srgbClr val="A3A3A3"/>
                      </a:solidFill>
                      <a:prstDash val="solid"/>
                      <a:round/>
                      <a:headEnd type="none" w="sm" len="sm"/>
                      <a:tailEnd type="none" w="sm" len="sm"/>
                    </a:lnB>
                    <a:solidFill>
                      <a:srgbClr val="D9E1F2"/>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900">
                          <a:latin typeface="Trebuchet MS"/>
                          <a:ea typeface="Trebuchet MS"/>
                          <a:cs typeface="Trebuchet MS"/>
                          <a:sym typeface="Trebuchet MS"/>
                        </a:rPr>
                        <a:t>2-3 courses</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lnB w="12650"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900">
                          <a:latin typeface="Trebuchet MS"/>
                          <a:ea typeface="Trebuchet MS"/>
                          <a:cs typeface="Trebuchet MS"/>
                          <a:sym typeface="Trebuchet MS"/>
                        </a:rPr>
                        <a:t>1</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lnB w="12650"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900">
                          <a:latin typeface="Trebuchet MS"/>
                          <a:ea typeface="Trebuchet MS"/>
                          <a:cs typeface="Trebuchet MS"/>
                          <a:sym typeface="Trebuchet MS"/>
                        </a:rPr>
                        <a:t>8</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A3A3A3"/>
                      </a:solidFill>
                      <a:prstDash val="solid"/>
                      <a:round/>
                      <a:headEnd type="none" w="sm" len="sm"/>
                      <a:tailEnd type="none" w="sm" len="sm"/>
                    </a:lnR>
                    <a:lnT w="12650" cap="flat" cmpd="sng">
                      <a:solidFill>
                        <a:srgbClr val="A3A3A3"/>
                      </a:solidFill>
                      <a:prstDash val="solid"/>
                      <a:round/>
                      <a:headEnd type="none" w="sm" len="sm"/>
                      <a:tailEnd type="none" w="sm" len="sm"/>
                    </a:lnT>
                    <a:lnB w="12650" cap="flat" cmpd="sng">
                      <a:solidFill>
                        <a:srgbClr val="A3A3A3"/>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900">
                          <a:latin typeface="Trebuchet MS"/>
                          <a:ea typeface="Trebuchet MS"/>
                          <a:cs typeface="Trebuchet MS"/>
                          <a:sym typeface="Trebuchet MS"/>
                        </a:rPr>
                        <a:t>4 or more courses</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lnB w="12650" cap="flat" cmpd="sng">
                      <a:solidFill>
                        <a:srgbClr val="CCCCCC"/>
                      </a:solidFill>
                      <a:prstDash val="solid"/>
                      <a:round/>
                      <a:headEnd type="none" w="sm" len="sm"/>
                      <a:tailEnd type="none" w="sm" len="sm"/>
                    </a:lnB>
                    <a:solidFill>
                      <a:srgbClr val="D9E1F2"/>
                    </a:solidFill>
                  </a:tcPr>
                </a:tc>
                <a:tc>
                  <a:txBody>
                    <a:bodyPr/>
                    <a:lstStyle/>
                    <a:p>
                      <a:pPr marL="0" lvl="0" indent="0" algn="l" rtl="0">
                        <a:spcBef>
                          <a:spcPts val="0"/>
                        </a:spcBef>
                        <a:spcAft>
                          <a:spcPts val="0"/>
                        </a:spcAft>
                        <a:buNone/>
                      </a:pPr>
                      <a:r>
                        <a:rPr lang="en" sz="900">
                          <a:latin typeface="Trebuchet MS"/>
                          <a:ea typeface="Trebuchet MS"/>
                          <a:cs typeface="Trebuchet MS"/>
                          <a:sym typeface="Trebuchet MS"/>
                        </a:rPr>
                        <a:t>-</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lnB w="12650" cap="flat" cmpd="sng">
                      <a:solidFill>
                        <a:srgbClr val="CCCCCC"/>
                      </a:solidFill>
                      <a:prstDash val="solid"/>
                      <a:round/>
                      <a:headEnd type="none" w="sm" len="sm"/>
                      <a:tailEnd type="none" w="sm" len="sm"/>
                    </a:lnB>
                    <a:solidFill>
                      <a:srgbClr val="D9E1F2"/>
                    </a:solidFill>
                  </a:tcPr>
                </a:tc>
                <a:tc>
                  <a:txBody>
                    <a:bodyPr/>
                    <a:lstStyle/>
                    <a:p>
                      <a:pPr marL="0" lvl="0" indent="0" algn="l" rtl="0">
                        <a:spcBef>
                          <a:spcPts val="0"/>
                        </a:spcBef>
                        <a:spcAft>
                          <a:spcPts val="0"/>
                        </a:spcAft>
                        <a:buNone/>
                      </a:pPr>
                      <a:r>
                        <a:rPr lang="en" sz="900">
                          <a:latin typeface="Trebuchet MS"/>
                          <a:ea typeface="Trebuchet MS"/>
                          <a:cs typeface="Trebuchet MS"/>
                          <a:sym typeface="Trebuchet MS"/>
                        </a:rPr>
                        <a:t>2</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A3A3A3"/>
                      </a:solidFill>
                      <a:prstDash val="solid"/>
                      <a:round/>
                      <a:headEnd type="none" w="sm" len="sm"/>
                      <a:tailEnd type="none" w="sm" len="sm"/>
                    </a:lnR>
                    <a:lnT w="12650" cap="flat" cmpd="sng">
                      <a:solidFill>
                        <a:srgbClr val="A3A3A3"/>
                      </a:solidFill>
                      <a:prstDash val="solid"/>
                      <a:round/>
                      <a:headEnd type="none" w="sm" len="sm"/>
                      <a:tailEnd type="none" w="sm" len="sm"/>
                    </a:lnT>
                    <a:lnB w="12650" cap="flat" cmpd="sng">
                      <a:solidFill>
                        <a:srgbClr val="A3A3A3"/>
                      </a:solidFill>
                      <a:prstDash val="solid"/>
                      <a:round/>
                      <a:headEnd type="none" w="sm" len="sm"/>
                      <a:tailEnd type="none" w="sm" len="sm"/>
                    </a:lnB>
                    <a:solidFill>
                      <a:srgbClr val="D9E1F2"/>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900">
                          <a:latin typeface="Trebuchet MS"/>
                          <a:ea typeface="Trebuchet MS"/>
                          <a:cs typeface="Trebuchet MS"/>
                          <a:sym typeface="Trebuchet MS"/>
                        </a:rPr>
                        <a:t>IBDP Candidates</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900">
                          <a:latin typeface="Trebuchet MS"/>
                          <a:ea typeface="Trebuchet MS"/>
                          <a:cs typeface="Trebuchet MS"/>
                          <a:sym typeface="Trebuchet MS"/>
                        </a:rPr>
                        <a:t>28</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900">
                          <a:latin typeface="Trebuchet MS"/>
                          <a:ea typeface="Trebuchet MS"/>
                          <a:cs typeface="Trebuchet MS"/>
                          <a:sym typeface="Trebuchet MS"/>
                        </a:rPr>
                        <a:t>13</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A3A3A3"/>
                      </a:solidFill>
                      <a:prstDash val="solid"/>
                      <a:round/>
                      <a:headEnd type="none" w="sm" len="sm"/>
                      <a:tailEnd type="none" w="sm" len="sm"/>
                    </a:lnR>
                    <a:lnT w="12650" cap="flat" cmpd="sng">
                      <a:solidFill>
                        <a:srgbClr val="A3A3A3"/>
                      </a:solidFill>
                      <a:prstDash val="solid"/>
                      <a:round/>
                      <a:headEnd type="none" w="sm" len="sm"/>
                      <a:tailEnd type="none" w="sm" len="sm"/>
                    </a:lnT>
                    <a:lnB w="12650" cap="flat" cmpd="sng">
                      <a:solidFill>
                        <a:srgbClr val="A3A3A3"/>
                      </a:solidFill>
                      <a:prstDash val="solid"/>
                      <a:round/>
                      <a:headEnd type="none" w="sm" len="sm"/>
                      <a:tailEnd type="none" w="sm" len="sm"/>
                    </a:lnB>
                  </a:tcPr>
                </a:tc>
                <a:extLst>
                  <a:ext uri="{0D108BD9-81ED-4DB2-BD59-A6C34878D82A}">
                    <a16:rowId xmlns:a16="http://schemas.microsoft.com/office/drawing/2014/main" val="10004"/>
                  </a:ext>
                </a:extLst>
              </a:tr>
              <a:tr h="363525">
                <a:tc>
                  <a:txBody>
                    <a:bodyPr/>
                    <a:lstStyle/>
                    <a:p>
                      <a:pPr marL="0" lvl="0" indent="0" algn="l" rtl="0">
                        <a:spcBef>
                          <a:spcPts val="0"/>
                        </a:spcBef>
                        <a:spcAft>
                          <a:spcPts val="0"/>
                        </a:spcAft>
                        <a:buNone/>
                      </a:pPr>
                      <a:r>
                        <a:rPr lang="en" sz="900" b="1">
                          <a:latin typeface="Trebuchet MS"/>
                          <a:ea typeface="Trebuchet MS"/>
                          <a:cs typeface="Trebuchet MS"/>
                          <a:sym typeface="Trebuchet MS"/>
                        </a:rPr>
                        <a:t>TOTAL IB PROGRAMME - 11th Grade Enrollment</a:t>
                      </a:r>
                      <a:endParaRPr sz="900" b="1">
                        <a:latin typeface="Trebuchet MS"/>
                        <a:ea typeface="Trebuchet MS"/>
                        <a:cs typeface="Trebuchet MS"/>
                        <a:sym typeface="Trebuchet MS"/>
                      </a:endParaRPr>
                    </a:p>
                  </a:txBody>
                  <a:tcPr marL="91425" marR="9142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sz="900" b="1">
                          <a:latin typeface="Trebuchet MS"/>
                          <a:ea typeface="Trebuchet MS"/>
                          <a:cs typeface="Trebuchet MS"/>
                          <a:sym typeface="Trebuchet MS"/>
                        </a:rPr>
                        <a:t>79</a:t>
                      </a:r>
                      <a:endParaRPr sz="900" b="1">
                        <a:latin typeface="Trebuchet MS"/>
                        <a:ea typeface="Trebuchet MS"/>
                        <a:cs typeface="Trebuchet MS"/>
                        <a:sym typeface="Trebuchet MS"/>
                      </a:endParaRPr>
                    </a:p>
                  </a:txBody>
                  <a:tcPr marL="91425" marR="91425" marT="91425" marB="91425">
                    <a:lnR w="12650" cap="flat" cmpd="sng">
                      <a:solidFill>
                        <a:srgbClr val="A3A3A3"/>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sz="900" b="1">
                          <a:latin typeface="Trebuchet MS"/>
                          <a:ea typeface="Trebuchet MS"/>
                          <a:cs typeface="Trebuchet MS"/>
                          <a:sym typeface="Trebuchet MS"/>
                        </a:rPr>
                        <a:t>80</a:t>
                      </a:r>
                      <a:endParaRPr sz="900" b="1">
                        <a:latin typeface="Trebuchet MS"/>
                        <a:ea typeface="Trebuchet MS"/>
                        <a:cs typeface="Trebuchet MS"/>
                        <a:sym typeface="Trebuchet MS"/>
                      </a:endParaRPr>
                    </a:p>
                  </a:txBody>
                  <a:tcPr marL="91425" marR="91425" marT="91425" marB="91425">
                    <a:lnL w="12650" cap="flat" cmpd="sng">
                      <a:solidFill>
                        <a:srgbClr val="A3A3A3"/>
                      </a:solidFill>
                      <a:prstDash val="solid"/>
                      <a:round/>
                      <a:headEnd type="none" w="sm" len="sm"/>
                      <a:tailEnd type="none" w="sm" len="sm"/>
                    </a:lnL>
                    <a:lnR w="12650" cap="flat" cmpd="sng">
                      <a:solidFill>
                        <a:srgbClr val="A3A3A3"/>
                      </a:solidFill>
                      <a:prstDash val="solid"/>
                      <a:round/>
                      <a:headEnd type="none" w="sm" len="sm"/>
                      <a:tailEnd type="none" w="sm" len="sm"/>
                    </a:lnR>
                    <a:lnT w="12650" cap="flat" cmpd="sng">
                      <a:solidFill>
                        <a:srgbClr val="A3A3A3"/>
                      </a:solidFill>
                      <a:prstDash val="solid"/>
                      <a:round/>
                      <a:headEnd type="none" w="sm" len="sm"/>
                      <a:tailEnd type="none" w="sm" len="sm"/>
                    </a:lnT>
                    <a:lnB w="12650" cap="flat" cmpd="sng">
                      <a:solidFill>
                        <a:srgbClr val="A3A3A3"/>
                      </a:solidFill>
                      <a:prstDash val="solid"/>
                      <a:round/>
                      <a:headEnd type="none" w="sm" len="sm"/>
                      <a:tailEnd type="none" w="sm" len="sm"/>
                    </a:lnB>
                    <a:solidFill>
                      <a:srgbClr val="FFFF00"/>
                    </a:solidFill>
                  </a:tcPr>
                </a:tc>
                <a:extLst>
                  <a:ext uri="{0D108BD9-81ED-4DB2-BD59-A6C34878D82A}">
                    <a16:rowId xmlns:a16="http://schemas.microsoft.com/office/drawing/2014/main" val="10005"/>
                  </a:ext>
                </a:extLst>
              </a:tr>
              <a:tr h="363525">
                <a:tc>
                  <a:txBody>
                    <a:bodyPr/>
                    <a:lstStyle/>
                    <a:p>
                      <a:pPr marL="0" lvl="0" indent="0" algn="l" rtl="0">
                        <a:spcBef>
                          <a:spcPts val="0"/>
                        </a:spcBef>
                        <a:spcAft>
                          <a:spcPts val="0"/>
                        </a:spcAft>
                        <a:buNone/>
                      </a:pPr>
                      <a:r>
                        <a:rPr lang="en" sz="900" i="1" u="sng">
                          <a:latin typeface="Trebuchet MS"/>
                          <a:ea typeface="Trebuchet MS"/>
                          <a:cs typeface="Trebuchet MS"/>
                          <a:sym typeface="Trebuchet MS"/>
                        </a:rPr>
                        <a:t>IB Programme Enrollment 12th Grade</a:t>
                      </a:r>
                      <a:endParaRPr sz="900" i="1" u="sng">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900" i="1" u="sng">
                          <a:latin typeface="Trebuchet MS"/>
                          <a:ea typeface="Trebuchet MS"/>
                          <a:cs typeface="Trebuchet MS"/>
                          <a:sym typeface="Trebuchet MS"/>
                        </a:rPr>
                        <a:t>2022-23 Actual Aug</a:t>
                      </a:r>
                      <a:endParaRPr sz="900" i="1" u="sng">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900" i="1" u="sng">
                          <a:latin typeface="Trebuchet MS"/>
                          <a:ea typeface="Trebuchet MS"/>
                          <a:cs typeface="Trebuchet MS"/>
                          <a:sym typeface="Trebuchet MS"/>
                        </a:rPr>
                        <a:t>2021-22 Actual Aug</a:t>
                      </a:r>
                      <a:endParaRPr sz="900" i="1" u="sng">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A3A3A3"/>
                      </a:solidFill>
                      <a:prstDash val="solid"/>
                      <a:round/>
                      <a:headEnd type="none" w="sm" len="sm"/>
                      <a:tailEnd type="none" w="sm" len="sm"/>
                    </a:lnR>
                    <a:lnT w="12650" cap="flat" cmpd="sng">
                      <a:solidFill>
                        <a:srgbClr val="A3A3A3"/>
                      </a:solidFill>
                      <a:prstDash val="solid"/>
                      <a:round/>
                      <a:headEnd type="none" w="sm" len="sm"/>
                      <a:tailEnd type="none" w="sm" len="sm"/>
                    </a:lnT>
                    <a:lnB w="12650" cap="flat" cmpd="sng">
                      <a:solidFill>
                        <a:srgbClr val="A3A3A3"/>
                      </a:solidFill>
                      <a:prstDash val="solid"/>
                      <a:round/>
                      <a:headEnd type="none" w="sm" len="sm"/>
                      <a:tailEnd type="none" w="sm" len="sm"/>
                    </a:lnB>
                  </a:tcPr>
                </a:tc>
                <a:extLst>
                  <a:ext uri="{0D108BD9-81ED-4DB2-BD59-A6C34878D82A}">
                    <a16:rowId xmlns:a16="http://schemas.microsoft.com/office/drawing/2014/main" val="10006"/>
                  </a:ext>
                </a:extLst>
              </a:tr>
              <a:tr h="243550">
                <a:tc>
                  <a:txBody>
                    <a:bodyPr/>
                    <a:lstStyle/>
                    <a:p>
                      <a:pPr marL="0" lvl="0" indent="0" algn="l" rtl="0">
                        <a:spcBef>
                          <a:spcPts val="0"/>
                        </a:spcBef>
                        <a:spcAft>
                          <a:spcPts val="0"/>
                        </a:spcAft>
                        <a:buNone/>
                      </a:pPr>
                      <a:r>
                        <a:rPr lang="en" sz="900">
                          <a:latin typeface="Trebuchet MS"/>
                          <a:ea typeface="Trebuchet MS"/>
                          <a:cs typeface="Trebuchet MS"/>
                          <a:sym typeface="Trebuchet MS"/>
                        </a:rPr>
                        <a:t>1 course</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lnB w="12650" cap="flat" cmpd="sng">
                      <a:solidFill>
                        <a:srgbClr val="CCCCCC"/>
                      </a:solidFill>
                      <a:prstDash val="solid"/>
                      <a:round/>
                      <a:headEnd type="none" w="sm" len="sm"/>
                      <a:tailEnd type="none" w="sm" len="sm"/>
                    </a:lnB>
                    <a:solidFill>
                      <a:srgbClr val="D9E1F2"/>
                    </a:solidFill>
                  </a:tcPr>
                </a:tc>
                <a:tc>
                  <a:txBody>
                    <a:bodyPr/>
                    <a:lstStyle/>
                    <a:p>
                      <a:pPr marL="0" lvl="0" indent="0" algn="l" rtl="0">
                        <a:spcBef>
                          <a:spcPts val="0"/>
                        </a:spcBef>
                        <a:spcAft>
                          <a:spcPts val="0"/>
                        </a:spcAft>
                        <a:buNone/>
                      </a:pPr>
                      <a:r>
                        <a:rPr lang="en" sz="900">
                          <a:latin typeface="Trebuchet MS"/>
                          <a:ea typeface="Trebuchet MS"/>
                          <a:cs typeface="Trebuchet MS"/>
                          <a:sym typeface="Trebuchet MS"/>
                        </a:rPr>
                        <a:t>67</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lnB w="12650" cap="flat" cmpd="sng">
                      <a:solidFill>
                        <a:srgbClr val="CCCCCC"/>
                      </a:solidFill>
                      <a:prstDash val="solid"/>
                      <a:round/>
                      <a:headEnd type="none" w="sm" len="sm"/>
                      <a:tailEnd type="none" w="sm" len="sm"/>
                    </a:lnB>
                    <a:solidFill>
                      <a:srgbClr val="D9E1F2"/>
                    </a:solidFill>
                  </a:tcPr>
                </a:tc>
                <a:tc>
                  <a:txBody>
                    <a:bodyPr/>
                    <a:lstStyle/>
                    <a:p>
                      <a:pPr marL="0" lvl="0" indent="0" algn="l" rtl="0">
                        <a:spcBef>
                          <a:spcPts val="0"/>
                        </a:spcBef>
                        <a:spcAft>
                          <a:spcPts val="0"/>
                        </a:spcAft>
                        <a:buNone/>
                      </a:pPr>
                      <a:r>
                        <a:rPr lang="en" sz="900">
                          <a:latin typeface="Trebuchet MS"/>
                          <a:ea typeface="Trebuchet MS"/>
                          <a:cs typeface="Trebuchet MS"/>
                          <a:sym typeface="Trebuchet MS"/>
                        </a:rPr>
                        <a:t>60</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A3A3A3"/>
                      </a:solidFill>
                      <a:prstDash val="solid"/>
                      <a:round/>
                      <a:headEnd type="none" w="sm" len="sm"/>
                      <a:tailEnd type="none" w="sm" len="sm"/>
                    </a:lnR>
                    <a:lnT w="12650" cap="flat" cmpd="sng">
                      <a:solidFill>
                        <a:srgbClr val="A3A3A3"/>
                      </a:solidFill>
                      <a:prstDash val="solid"/>
                      <a:round/>
                      <a:headEnd type="none" w="sm" len="sm"/>
                      <a:tailEnd type="none" w="sm" len="sm"/>
                    </a:lnT>
                    <a:lnB w="12650" cap="flat" cmpd="sng">
                      <a:solidFill>
                        <a:srgbClr val="A3A3A3"/>
                      </a:solidFill>
                      <a:prstDash val="solid"/>
                      <a:round/>
                      <a:headEnd type="none" w="sm" len="sm"/>
                      <a:tailEnd type="none" w="sm" len="sm"/>
                    </a:lnB>
                    <a:solidFill>
                      <a:srgbClr val="D9E1F2"/>
                    </a:solidFill>
                  </a:tcPr>
                </a:tc>
                <a:extLst>
                  <a:ext uri="{0D108BD9-81ED-4DB2-BD59-A6C34878D82A}">
                    <a16:rowId xmlns:a16="http://schemas.microsoft.com/office/drawing/2014/main" val="10007"/>
                  </a:ext>
                </a:extLst>
              </a:tr>
              <a:tr h="243550">
                <a:tc>
                  <a:txBody>
                    <a:bodyPr/>
                    <a:lstStyle/>
                    <a:p>
                      <a:pPr marL="0" lvl="0" indent="0" algn="l" rtl="0">
                        <a:spcBef>
                          <a:spcPts val="0"/>
                        </a:spcBef>
                        <a:spcAft>
                          <a:spcPts val="0"/>
                        </a:spcAft>
                        <a:buNone/>
                      </a:pPr>
                      <a:r>
                        <a:rPr lang="en" sz="900">
                          <a:latin typeface="Trebuchet MS"/>
                          <a:ea typeface="Trebuchet MS"/>
                          <a:cs typeface="Trebuchet MS"/>
                          <a:sym typeface="Trebuchet MS"/>
                        </a:rPr>
                        <a:t>2-3 courses</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lnB w="12650"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900">
                          <a:latin typeface="Trebuchet MS"/>
                          <a:ea typeface="Trebuchet MS"/>
                          <a:cs typeface="Trebuchet MS"/>
                          <a:sym typeface="Trebuchet MS"/>
                        </a:rPr>
                        <a:t>3</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lnB w="12650"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900">
                          <a:latin typeface="Trebuchet MS"/>
                          <a:ea typeface="Trebuchet MS"/>
                          <a:cs typeface="Trebuchet MS"/>
                          <a:sym typeface="Trebuchet MS"/>
                        </a:rPr>
                        <a:t>2</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A3A3A3"/>
                      </a:solidFill>
                      <a:prstDash val="solid"/>
                      <a:round/>
                      <a:headEnd type="none" w="sm" len="sm"/>
                      <a:tailEnd type="none" w="sm" len="sm"/>
                    </a:lnR>
                    <a:lnT w="12650" cap="flat" cmpd="sng">
                      <a:solidFill>
                        <a:srgbClr val="A3A3A3"/>
                      </a:solidFill>
                      <a:prstDash val="solid"/>
                      <a:round/>
                      <a:headEnd type="none" w="sm" len="sm"/>
                      <a:tailEnd type="none" w="sm" len="sm"/>
                    </a:lnT>
                    <a:lnB w="12650" cap="flat" cmpd="sng">
                      <a:solidFill>
                        <a:srgbClr val="A3A3A3"/>
                      </a:solidFill>
                      <a:prstDash val="solid"/>
                      <a:round/>
                      <a:headEnd type="none" w="sm" len="sm"/>
                      <a:tailEnd type="none" w="sm" len="sm"/>
                    </a:lnB>
                  </a:tcPr>
                </a:tc>
                <a:extLst>
                  <a:ext uri="{0D108BD9-81ED-4DB2-BD59-A6C34878D82A}">
                    <a16:rowId xmlns:a16="http://schemas.microsoft.com/office/drawing/2014/main" val="10008"/>
                  </a:ext>
                </a:extLst>
              </a:tr>
              <a:tr h="362350">
                <a:tc>
                  <a:txBody>
                    <a:bodyPr/>
                    <a:lstStyle/>
                    <a:p>
                      <a:pPr marL="0" lvl="0" indent="0" algn="l" rtl="0">
                        <a:spcBef>
                          <a:spcPts val="0"/>
                        </a:spcBef>
                        <a:spcAft>
                          <a:spcPts val="0"/>
                        </a:spcAft>
                        <a:buNone/>
                      </a:pPr>
                      <a:r>
                        <a:rPr lang="en" sz="900">
                          <a:latin typeface="Trebuchet MS"/>
                          <a:ea typeface="Trebuchet MS"/>
                          <a:cs typeface="Trebuchet MS"/>
                          <a:sym typeface="Trebuchet MS"/>
                        </a:rPr>
                        <a:t>4 or more courses</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lnB w="12650" cap="flat" cmpd="sng">
                      <a:solidFill>
                        <a:srgbClr val="CCCCCC"/>
                      </a:solidFill>
                      <a:prstDash val="solid"/>
                      <a:round/>
                      <a:headEnd type="none" w="sm" len="sm"/>
                      <a:tailEnd type="none" w="sm" len="sm"/>
                    </a:lnB>
                    <a:solidFill>
                      <a:srgbClr val="D9E1F2"/>
                    </a:solidFill>
                  </a:tcPr>
                </a:tc>
                <a:tc>
                  <a:txBody>
                    <a:bodyPr/>
                    <a:lstStyle/>
                    <a:p>
                      <a:pPr marL="0" lvl="0" indent="0" algn="l" rtl="0">
                        <a:spcBef>
                          <a:spcPts val="0"/>
                        </a:spcBef>
                        <a:spcAft>
                          <a:spcPts val="0"/>
                        </a:spcAft>
                        <a:buNone/>
                      </a:pPr>
                      <a:r>
                        <a:rPr lang="en" sz="900">
                          <a:latin typeface="Trebuchet MS"/>
                          <a:ea typeface="Trebuchet MS"/>
                          <a:cs typeface="Trebuchet MS"/>
                          <a:sym typeface="Trebuchet MS"/>
                        </a:rPr>
                        <a:t>-</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lnB w="12650" cap="flat" cmpd="sng">
                      <a:solidFill>
                        <a:srgbClr val="CCCCCC"/>
                      </a:solidFill>
                      <a:prstDash val="solid"/>
                      <a:round/>
                      <a:headEnd type="none" w="sm" len="sm"/>
                      <a:tailEnd type="none" w="sm" len="sm"/>
                    </a:lnB>
                    <a:solidFill>
                      <a:srgbClr val="D9E1F2"/>
                    </a:solidFill>
                  </a:tcPr>
                </a:tc>
                <a:tc>
                  <a:txBody>
                    <a:bodyPr/>
                    <a:lstStyle/>
                    <a:p>
                      <a:pPr marL="0" lvl="0" indent="0" algn="l" rtl="0">
                        <a:spcBef>
                          <a:spcPts val="0"/>
                        </a:spcBef>
                        <a:spcAft>
                          <a:spcPts val="0"/>
                        </a:spcAft>
                        <a:buNone/>
                      </a:pPr>
                      <a:r>
                        <a:rPr lang="en" sz="900">
                          <a:latin typeface="Trebuchet MS"/>
                          <a:ea typeface="Trebuchet MS"/>
                          <a:cs typeface="Trebuchet MS"/>
                          <a:sym typeface="Trebuchet MS"/>
                        </a:rPr>
                        <a:t>1</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A3A3A3"/>
                      </a:solidFill>
                      <a:prstDash val="solid"/>
                      <a:round/>
                      <a:headEnd type="none" w="sm" len="sm"/>
                      <a:tailEnd type="none" w="sm" len="sm"/>
                    </a:lnR>
                    <a:lnT w="12650" cap="flat" cmpd="sng">
                      <a:solidFill>
                        <a:srgbClr val="A3A3A3"/>
                      </a:solidFill>
                      <a:prstDash val="solid"/>
                      <a:round/>
                      <a:headEnd type="none" w="sm" len="sm"/>
                      <a:tailEnd type="none" w="sm" len="sm"/>
                    </a:lnT>
                    <a:lnB w="12650" cap="flat" cmpd="sng">
                      <a:solidFill>
                        <a:srgbClr val="A3A3A3"/>
                      </a:solidFill>
                      <a:prstDash val="solid"/>
                      <a:round/>
                      <a:headEnd type="none" w="sm" len="sm"/>
                      <a:tailEnd type="none" w="sm" len="sm"/>
                    </a:lnB>
                    <a:solidFill>
                      <a:srgbClr val="D9E1F2"/>
                    </a:solidFill>
                  </a:tcPr>
                </a:tc>
                <a:extLst>
                  <a:ext uri="{0D108BD9-81ED-4DB2-BD59-A6C34878D82A}">
                    <a16:rowId xmlns:a16="http://schemas.microsoft.com/office/drawing/2014/main" val="10009"/>
                  </a:ext>
                </a:extLst>
              </a:tr>
              <a:tr h="718775">
                <a:tc>
                  <a:txBody>
                    <a:bodyPr/>
                    <a:lstStyle/>
                    <a:p>
                      <a:pPr marL="0" lvl="0" indent="0" algn="l" rtl="0">
                        <a:spcBef>
                          <a:spcPts val="0"/>
                        </a:spcBef>
                        <a:spcAft>
                          <a:spcPts val="0"/>
                        </a:spcAft>
                        <a:buNone/>
                      </a:pPr>
                      <a:r>
                        <a:rPr lang="en" sz="900">
                          <a:latin typeface="Trebuchet MS"/>
                          <a:ea typeface="Trebuchet MS"/>
                          <a:cs typeface="Trebuchet MS"/>
                          <a:sym typeface="Trebuchet MS"/>
                        </a:rPr>
                        <a:t>IBDP Candidates</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 sz="900">
                          <a:latin typeface="Trebuchet MS"/>
                          <a:ea typeface="Trebuchet MS"/>
                          <a:cs typeface="Trebuchet MS"/>
                          <a:sym typeface="Trebuchet MS"/>
                        </a:rPr>
                        <a:t>8</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900">
                          <a:latin typeface="Trebuchet MS"/>
                          <a:ea typeface="Trebuchet MS"/>
                          <a:cs typeface="Trebuchet MS"/>
                          <a:sym typeface="Trebuchet MS"/>
                        </a:rPr>
                        <a:t>16</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A3A3A3"/>
                      </a:solidFill>
                      <a:prstDash val="solid"/>
                      <a:round/>
                      <a:headEnd type="none" w="sm" len="sm"/>
                      <a:tailEnd type="none" w="sm" len="sm"/>
                    </a:lnR>
                    <a:lnT w="12650" cap="flat" cmpd="sng">
                      <a:solidFill>
                        <a:srgbClr val="A3A3A3"/>
                      </a:solidFill>
                      <a:prstDash val="solid"/>
                      <a:round/>
                      <a:headEnd type="none" w="sm" len="sm"/>
                      <a:tailEnd type="none" w="sm" len="sm"/>
                    </a:lnT>
                    <a:lnB w="12650" cap="flat" cmpd="sng">
                      <a:solidFill>
                        <a:srgbClr val="A3A3A3"/>
                      </a:solidFill>
                      <a:prstDash val="solid"/>
                      <a:round/>
                      <a:headEnd type="none" w="sm" len="sm"/>
                      <a:tailEnd type="none" w="sm" len="sm"/>
                    </a:lnB>
                  </a:tcPr>
                </a:tc>
                <a:extLst>
                  <a:ext uri="{0D108BD9-81ED-4DB2-BD59-A6C34878D82A}">
                    <a16:rowId xmlns:a16="http://schemas.microsoft.com/office/drawing/2014/main" val="10010"/>
                  </a:ext>
                </a:extLst>
              </a:tr>
              <a:tr h="718775">
                <a:tc>
                  <a:txBody>
                    <a:bodyPr/>
                    <a:lstStyle/>
                    <a:p>
                      <a:pPr marL="0" lvl="0" indent="0" algn="l" rtl="0">
                        <a:spcBef>
                          <a:spcPts val="0"/>
                        </a:spcBef>
                        <a:spcAft>
                          <a:spcPts val="0"/>
                        </a:spcAft>
                        <a:buNone/>
                      </a:pPr>
                      <a:r>
                        <a:rPr lang="en" sz="900" b="1">
                          <a:latin typeface="Trebuchet MS"/>
                          <a:ea typeface="Trebuchet MS"/>
                          <a:cs typeface="Trebuchet MS"/>
                          <a:sym typeface="Trebuchet MS"/>
                        </a:rPr>
                        <a:t>TOTAL IB PROGRAMME - 12th Grade Enrollment</a:t>
                      </a:r>
                      <a:endParaRPr sz="900" b="1">
                        <a:latin typeface="Trebuchet MS"/>
                        <a:ea typeface="Trebuchet MS"/>
                        <a:cs typeface="Trebuchet MS"/>
                        <a:sym typeface="Trebuchet MS"/>
                      </a:endParaRPr>
                    </a:p>
                  </a:txBody>
                  <a:tcPr marL="91425" marR="91425" marT="91425" marB="91425">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sz="900" b="1">
                          <a:latin typeface="Trebuchet MS"/>
                          <a:ea typeface="Trebuchet MS"/>
                          <a:cs typeface="Trebuchet MS"/>
                          <a:sym typeface="Trebuchet MS"/>
                        </a:rPr>
                        <a:t>78</a:t>
                      </a:r>
                      <a:endParaRPr sz="900" b="1">
                        <a:latin typeface="Trebuchet MS"/>
                        <a:ea typeface="Trebuchet MS"/>
                        <a:cs typeface="Trebuchet MS"/>
                        <a:sym typeface="Trebuchet MS"/>
                      </a:endParaRPr>
                    </a:p>
                  </a:txBody>
                  <a:tcPr marL="91425" marR="91425" marT="91425" marB="91425">
                    <a:lnR w="12650" cap="flat" cmpd="sng">
                      <a:solidFill>
                        <a:srgbClr val="A3A3A3"/>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FFFF00"/>
                    </a:solidFill>
                  </a:tcPr>
                </a:tc>
                <a:tc>
                  <a:txBody>
                    <a:bodyPr/>
                    <a:lstStyle/>
                    <a:p>
                      <a:pPr marL="0" lvl="0" indent="0" algn="l" rtl="0">
                        <a:spcBef>
                          <a:spcPts val="0"/>
                        </a:spcBef>
                        <a:spcAft>
                          <a:spcPts val="0"/>
                        </a:spcAft>
                        <a:buNone/>
                      </a:pPr>
                      <a:r>
                        <a:rPr lang="en" sz="900" b="1">
                          <a:latin typeface="Trebuchet MS"/>
                          <a:ea typeface="Trebuchet MS"/>
                          <a:cs typeface="Trebuchet MS"/>
                          <a:sym typeface="Trebuchet MS"/>
                        </a:rPr>
                        <a:t>79</a:t>
                      </a:r>
                      <a:endParaRPr sz="900" b="1">
                        <a:latin typeface="Trebuchet MS"/>
                        <a:ea typeface="Trebuchet MS"/>
                        <a:cs typeface="Trebuchet MS"/>
                        <a:sym typeface="Trebuchet MS"/>
                      </a:endParaRPr>
                    </a:p>
                  </a:txBody>
                  <a:tcPr marL="91425" marR="91425" marT="91425" marB="91425">
                    <a:lnL w="12650" cap="flat" cmpd="sng">
                      <a:solidFill>
                        <a:srgbClr val="A3A3A3"/>
                      </a:solidFill>
                      <a:prstDash val="solid"/>
                      <a:round/>
                      <a:headEnd type="none" w="sm" len="sm"/>
                      <a:tailEnd type="none" w="sm" len="sm"/>
                    </a:lnL>
                    <a:lnR w="12650" cap="flat" cmpd="sng">
                      <a:solidFill>
                        <a:srgbClr val="A3A3A3"/>
                      </a:solidFill>
                      <a:prstDash val="solid"/>
                      <a:round/>
                      <a:headEnd type="none" w="sm" len="sm"/>
                      <a:tailEnd type="none" w="sm" len="sm"/>
                    </a:lnR>
                    <a:lnT w="12650" cap="flat" cmpd="sng">
                      <a:solidFill>
                        <a:srgbClr val="A3A3A3"/>
                      </a:solidFill>
                      <a:prstDash val="solid"/>
                      <a:round/>
                      <a:headEnd type="none" w="sm" len="sm"/>
                      <a:tailEnd type="none" w="sm" len="sm"/>
                    </a:lnT>
                    <a:lnB w="12650" cap="flat" cmpd="sng">
                      <a:solidFill>
                        <a:srgbClr val="A3A3A3"/>
                      </a:solidFill>
                      <a:prstDash val="solid"/>
                      <a:round/>
                      <a:headEnd type="none" w="sm" len="sm"/>
                      <a:tailEnd type="none" w="sm" len="sm"/>
                    </a:lnB>
                    <a:solidFill>
                      <a:srgbClr val="FFFF00"/>
                    </a:solidFill>
                  </a:tcPr>
                </a:tc>
                <a:extLst>
                  <a:ext uri="{0D108BD9-81ED-4DB2-BD59-A6C34878D82A}">
                    <a16:rowId xmlns:a16="http://schemas.microsoft.com/office/drawing/2014/main" val="10011"/>
                  </a:ext>
                </a:extLst>
              </a:tr>
              <a:tr h="363525">
                <a:tc>
                  <a:txBody>
                    <a:bodyPr/>
                    <a:lstStyle/>
                    <a:p>
                      <a:pPr marL="0" lvl="0" indent="0" algn="l" rtl="0">
                        <a:spcBef>
                          <a:spcPts val="0"/>
                        </a:spcBef>
                        <a:spcAft>
                          <a:spcPts val="0"/>
                        </a:spcAft>
                        <a:buNone/>
                      </a:pPr>
                      <a:r>
                        <a:rPr lang="en" sz="900" i="1" u="sng">
                          <a:latin typeface="Trebuchet MS"/>
                          <a:ea typeface="Trebuchet MS"/>
                          <a:cs typeface="Trebuchet MS"/>
                          <a:sym typeface="Trebuchet MS"/>
                        </a:rPr>
                        <a:t>IB Programme - IB Program</a:t>
                      </a:r>
                      <a:endParaRPr sz="900" i="1" u="sng">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900" i="1" u="sng">
                          <a:latin typeface="Trebuchet MS"/>
                          <a:ea typeface="Trebuchet MS"/>
                          <a:cs typeface="Trebuchet MS"/>
                          <a:sym typeface="Trebuchet MS"/>
                        </a:rPr>
                        <a:t>2022-23 Actual Aug</a:t>
                      </a:r>
                      <a:endParaRPr sz="900" i="1" u="sng">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 sz="900" i="1" u="sng">
                          <a:latin typeface="Trebuchet MS"/>
                          <a:ea typeface="Trebuchet MS"/>
                          <a:cs typeface="Trebuchet MS"/>
                          <a:sym typeface="Trebuchet MS"/>
                        </a:rPr>
                        <a:t>2021-22 Actual Aug</a:t>
                      </a:r>
                      <a:endParaRPr sz="900" i="1" u="sng">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A3A3A3"/>
                      </a:solidFill>
                      <a:prstDash val="solid"/>
                      <a:round/>
                      <a:headEnd type="none" w="sm" len="sm"/>
                      <a:tailEnd type="none" w="sm" len="sm"/>
                    </a:lnR>
                    <a:lnT w="12650" cap="flat" cmpd="sng">
                      <a:solidFill>
                        <a:srgbClr val="A3A3A3"/>
                      </a:solidFill>
                      <a:prstDash val="solid"/>
                      <a:round/>
                      <a:headEnd type="none" w="sm" len="sm"/>
                      <a:tailEnd type="none" w="sm" len="sm"/>
                    </a:lnT>
                    <a:lnB w="12650" cap="flat" cmpd="sng">
                      <a:solidFill>
                        <a:srgbClr val="A3A3A3"/>
                      </a:solidFill>
                      <a:prstDash val="solid"/>
                      <a:round/>
                      <a:headEnd type="none" w="sm" len="sm"/>
                      <a:tailEnd type="none" w="sm" len="sm"/>
                    </a:lnB>
                  </a:tcPr>
                </a:tc>
                <a:extLst>
                  <a:ext uri="{0D108BD9-81ED-4DB2-BD59-A6C34878D82A}">
                    <a16:rowId xmlns:a16="http://schemas.microsoft.com/office/drawing/2014/main" val="10012"/>
                  </a:ext>
                </a:extLst>
              </a:tr>
              <a:tr h="363525">
                <a:tc>
                  <a:txBody>
                    <a:bodyPr/>
                    <a:lstStyle/>
                    <a:p>
                      <a:pPr marL="0" lvl="0" indent="0" algn="l" rtl="0">
                        <a:spcBef>
                          <a:spcPts val="0"/>
                        </a:spcBef>
                        <a:spcAft>
                          <a:spcPts val="0"/>
                        </a:spcAft>
                        <a:buNone/>
                      </a:pPr>
                      <a:r>
                        <a:rPr lang="en" sz="900">
                          <a:latin typeface="Trebuchet MS"/>
                          <a:ea typeface="Trebuchet MS"/>
                          <a:cs typeface="Trebuchet MS"/>
                          <a:sym typeface="Trebuchet MS"/>
                        </a:rPr>
                        <a:t>TOTAL IB PROGRAMME ENROLLMENT</a:t>
                      </a:r>
                      <a:endParaRPr sz="900">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CCCCCC"/>
                      </a:solidFill>
                      <a:prstDash val="solid"/>
                      <a:round/>
                      <a:headEnd type="none" w="sm" len="sm"/>
                      <a:tailEnd type="none" w="sm" len="sm"/>
                    </a:lnR>
                    <a:lnT w="12650" cap="flat" cmpd="sng">
                      <a:solidFill>
                        <a:srgbClr val="CCCCCC"/>
                      </a:solidFill>
                      <a:prstDash val="solid"/>
                      <a:round/>
                      <a:headEnd type="none" w="sm" len="sm"/>
                      <a:tailEnd type="none" w="sm" len="sm"/>
                    </a:lnT>
                    <a:solidFill>
                      <a:srgbClr val="D9E1F2"/>
                    </a:solidFill>
                  </a:tcPr>
                </a:tc>
                <a:tc>
                  <a:txBody>
                    <a:bodyPr/>
                    <a:lstStyle/>
                    <a:p>
                      <a:pPr marL="0" lvl="0" indent="0" algn="l" rtl="0">
                        <a:spcBef>
                          <a:spcPts val="0"/>
                        </a:spcBef>
                        <a:spcAft>
                          <a:spcPts val="0"/>
                        </a:spcAft>
                        <a:buNone/>
                      </a:pPr>
                      <a:r>
                        <a:rPr lang="en" sz="900" b="1">
                          <a:latin typeface="Trebuchet MS"/>
                          <a:ea typeface="Trebuchet MS"/>
                          <a:cs typeface="Trebuchet MS"/>
                          <a:sym typeface="Trebuchet MS"/>
                        </a:rPr>
                        <a:t>157</a:t>
                      </a:r>
                      <a:endParaRPr sz="900" b="1">
                        <a:latin typeface="Trebuchet MS"/>
                        <a:ea typeface="Trebuchet MS"/>
                        <a:cs typeface="Trebuchet MS"/>
                        <a:sym typeface="Trebuchet MS"/>
                      </a:endParaRPr>
                    </a:p>
                  </a:txBody>
                  <a:tcPr marL="91425" marR="91425" marT="91425" marB="91425">
                    <a:lnL w="12650" cap="flat" cmpd="sng">
                      <a:solidFill>
                        <a:srgbClr val="CCCCCC"/>
                      </a:solidFill>
                      <a:prstDash val="solid"/>
                      <a:round/>
                      <a:headEnd type="none" w="sm" len="sm"/>
                      <a:tailEnd type="none" w="sm" len="sm"/>
                    </a:lnL>
                    <a:lnR w="12650" cap="flat" cmpd="sng">
                      <a:solidFill>
                        <a:srgbClr val="A3A3A3"/>
                      </a:solidFill>
                      <a:prstDash val="solid"/>
                      <a:round/>
                      <a:headEnd type="none" w="sm" len="sm"/>
                      <a:tailEnd type="none" w="sm" len="sm"/>
                    </a:lnR>
                    <a:lnT w="12650" cap="flat" cmpd="sng">
                      <a:solidFill>
                        <a:srgbClr val="CCCCCC"/>
                      </a:solidFill>
                      <a:prstDash val="solid"/>
                      <a:round/>
                      <a:headEnd type="none" w="sm" len="sm"/>
                      <a:tailEnd type="none" w="sm" len="sm"/>
                    </a:lnT>
                    <a:solidFill>
                      <a:srgbClr val="FFFF00"/>
                    </a:solidFill>
                  </a:tcPr>
                </a:tc>
                <a:tc>
                  <a:txBody>
                    <a:bodyPr/>
                    <a:lstStyle/>
                    <a:p>
                      <a:pPr marL="0" lvl="0" indent="0" algn="l" rtl="0">
                        <a:spcBef>
                          <a:spcPts val="0"/>
                        </a:spcBef>
                        <a:spcAft>
                          <a:spcPts val="0"/>
                        </a:spcAft>
                        <a:buNone/>
                      </a:pPr>
                      <a:r>
                        <a:rPr lang="en" sz="900" b="1">
                          <a:latin typeface="Trebuchet MS"/>
                          <a:ea typeface="Trebuchet MS"/>
                          <a:cs typeface="Trebuchet MS"/>
                          <a:sym typeface="Trebuchet MS"/>
                        </a:rPr>
                        <a:t>159</a:t>
                      </a:r>
                      <a:endParaRPr sz="900" b="1">
                        <a:latin typeface="Trebuchet MS"/>
                        <a:ea typeface="Trebuchet MS"/>
                        <a:cs typeface="Trebuchet MS"/>
                        <a:sym typeface="Trebuchet MS"/>
                      </a:endParaRPr>
                    </a:p>
                  </a:txBody>
                  <a:tcPr marL="91425" marR="91425" marT="91425" marB="91425">
                    <a:lnL w="12650" cap="flat" cmpd="sng">
                      <a:solidFill>
                        <a:srgbClr val="A3A3A3"/>
                      </a:solidFill>
                      <a:prstDash val="solid"/>
                      <a:round/>
                      <a:headEnd type="none" w="sm" len="sm"/>
                      <a:tailEnd type="none" w="sm" len="sm"/>
                    </a:lnL>
                    <a:lnR w="12650" cap="flat" cmpd="sng">
                      <a:solidFill>
                        <a:srgbClr val="A3A3A3"/>
                      </a:solidFill>
                      <a:prstDash val="solid"/>
                      <a:round/>
                      <a:headEnd type="none" w="sm" len="sm"/>
                      <a:tailEnd type="none" w="sm" len="sm"/>
                    </a:lnR>
                    <a:lnT w="12650" cap="flat" cmpd="sng">
                      <a:solidFill>
                        <a:srgbClr val="A3A3A3"/>
                      </a:solidFill>
                      <a:prstDash val="solid"/>
                      <a:round/>
                      <a:headEnd type="none" w="sm" len="sm"/>
                      <a:tailEnd type="none" w="sm" len="sm"/>
                    </a:lnT>
                    <a:lnB w="12650" cap="flat" cmpd="sng">
                      <a:solidFill>
                        <a:srgbClr val="A3A3A3"/>
                      </a:solidFill>
                      <a:prstDash val="solid"/>
                      <a:round/>
                      <a:headEnd type="none" w="sm" len="sm"/>
                      <a:tailEnd type="none" w="sm" len="sm"/>
                    </a:lnB>
                    <a:solidFill>
                      <a:srgbClr val="FFFF00"/>
                    </a:solidFill>
                  </a:tcPr>
                </a:tc>
                <a:extLst>
                  <a:ext uri="{0D108BD9-81ED-4DB2-BD59-A6C34878D82A}">
                    <a16:rowId xmlns:a16="http://schemas.microsoft.com/office/drawing/2014/main" val="10013"/>
                  </a:ext>
                </a:extLst>
              </a:tr>
            </a:tbl>
          </a:graphicData>
        </a:graphic>
      </p:graphicFrame>
      <p:sp>
        <p:nvSpPr>
          <p:cNvPr id="78" name="Google Shape;78;p15"/>
          <p:cNvSpPr txBox="1"/>
          <p:nvPr/>
        </p:nvSpPr>
        <p:spPr>
          <a:xfrm>
            <a:off x="567725" y="1521475"/>
            <a:ext cx="4133100" cy="32631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Highest number of 11th grade Diploma Candidates since 2016</a:t>
            </a:r>
            <a:endParaRPr sz="2000">
              <a:solidFill>
                <a:schemeClr val="dk1"/>
              </a:solidFill>
              <a:latin typeface="Roboto"/>
              <a:ea typeface="Roboto"/>
              <a:cs typeface="Roboto"/>
              <a:sym typeface="Roboto"/>
            </a:endParaRPr>
          </a:p>
          <a:p>
            <a:pPr marL="457200" lvl="0" indent="-355600" algn="l" rtl="0">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5-year evaluation underway</a:t>
            </a:r>
            <a:endParaRPr sz="2000">
              <a:solidFill>
                <a:schemeClr val="dk1"/>
              </a:solidFill>
              <a:latin typeface="Roboto"/>
              <a:ea typeface="Roboto"/>
              <a:cs typeface="Roboto"/>
              <a:sym typeface="Roboto"/>
            </a:endParaRPr>
          </a:p>
          <a:p>
            <a:pPr marL="914400" lvl="1" indent="-355600" algn="l" rtl="0">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Items for preliminary review being compiled for December 15th deadline</a:t>
            </a:r>
            <a:endParaRPr sz="2000">
              <a:solidFill>
                <a:schemeClr val="dk1"/>
              </a:solidFill>
              <a:latin typeface="Roboto"/>
              <a:ea typeface="Roboto"/>
              <a:cs typeface="Roboto"/>
              <a:sym typeface="Roboto"/>
            </a:endParaRPr>
          </a:p>
          <a:p>
            <a:pPr marL="914400" lvl="1" indent="-355600" algn="l" rtl="0">
              <a:spcBef>
                <a:spcPts val="0"/>
              </a:spcBef>
              <a:spcAft>
                <a:spcPts val="0"/>
              </a:spcAft>
              <a:buClr>
                <a:schemeClr val="dk1"/>
              </a:buClr>
              <a:buSzPts val="2000"/>
              <a:buFont typeface="Roboto"/>
              <a:buChar char="○"/>
            </a:pPr>
            <a:r>
              <a:rPr lang="en" sz="2000">
                <a:solidFill>
                  <a:schemeClr val="dk1"/>
                </a:solidFill>
                <a:latin typeface="Roboto"/>
                <a:ea typeface="Roboto"/>
                <a:cs typeface="Roboto"/>
                <a:sym typeface="Roboto"/>
              </a:rPr>
              <a:t>Self-study also taking place with submission deadline of March 1st</a:t>
            </a:r>
            <a:endParaRPr sz="2000">
              <a:solidFill>
                <a:schemeClr val="dk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89725" y="14817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ESL- year to year comparison</a:t>
            </a:r>
            <a:endParaRPr/>
          </a:p>
        </p:txBody>
      </p:sp>
      <p:sp>
        <p:nvSpPr>
          <p:cNvPr id="84" name="Google Shape;84;p16"/>
          <p:cNvSpPr txBox="1">
            <a:spLocks noGrp="1"/>
          </p:cNvSpPr>
          <p:nvPr>
            <p:ph type="body" idx="1"/>
          </p:nvPr>
        </p:nvSpPr>
        <p:spPr>
          <a:xfrm>
            <a:off x="198300" y="834275"/>
            <a:ext cx="2317800" cy="4185300"/>
          </a:xfrm>
          <a:prstGeom prst="rect">
            <a:avLst/>
          </a:prstGeom>
        </p:spPr>
        <p:txBody>
          <a:bodyPr spcFirstLastPara="1" wrap="square" lIns="91425" tIns="91425" rIns="91425" bIns="91425" anchor="t" anchorCtr="0">
            <a:normAutofit fontScale="70000" lnSpcReduction="10000"/>
          </a:bodyPr>
          <a:lstStyle/>
          <a:p>
            <a:pPr marL="0" lvl="0" indent="0" algn="l" rtl="0">
              <a:spcBef>
                <a:spcPts val="0"/>
              </a:spcBef>
              <a:spcAft>
                <a:spcPts val="0"/>
              </a:spcAft>
              <a:buNone/>
            </a:pPr>
            <a:r>
              <a:rPr lang="en"/>
              <a:t>9th- while 21-22 9th grade cohort was our largest ever, we see that this year’s cohort continues to grow. This number will decrease once no-show drops are made. As foreign transcripts are submitted and reviewed, students will be promoted.</a:t>
            </a:r>
            <a:endParaRPr/>
          </a:p>
          <a:p>
            <a:pPr marL="0" lvl="0" indent="0" algn="l" rtl="0">
              <a:spcBef>
                <a:spcPts val="1200"/>
              </a:spcBef>
              <a:spcAft>
                <a:spcPts val="0"/>
              </a:spcAft>
              <a:buNone/>
            </a:pPr>
            <a:r>
              <a:rPr lang="en"/>
              <a:t>10th- the 10th grade cohort is on track with last year’s 9th grade numbers, which were a historical high. This number will decrease once no-show drops are made. </a:t>
            </a:r>
            <a:endParaRPr/>
          </a:p>
          <a:p>
            <a:pPr marL="0" lvl="0" indent="0" algn="l" rtl="0">
              <a:spcBef>
                <a:spcPts val="1200"/>
              </a:spcBef>
              <a:spcAft>
                <a:spcPts val="0"/>
              </a:spcAft>
              <a:buNone/>
            </a:pPr>
            <a:r>
              <a:rPr lang="en"/>
              <a:t>11th- 11th grade numbers are on track with last year’s May count.</a:t>
            </a:r>
            <a:endParaRPr/>
          </a:p>
          <a:p>
            <a:pPr marL="0" lvl="0" indent="0" algn="l" rtl="0">
              <a:spcBef>
                <a:spcPts val="1200"/>
              </a:spcBef>
              <a:spcAft>
                <a:spcPts val="1200"/>
              </a:spcAft>
              <a:buNone/>
            </a:pPr>
            <a:r>
              <a:rPr lang="en"/>
              <a:t>12th- 12th grade numbers are on track with last year’s may count. </a:t>
            </a:r>
            <a:endParaRPr/>
          </a:p>
        </p:txBody>
      </p:sp>
      <p:pic>
        <p:nvPicPr>
          <p:cNvPr id="85" name="Google Shape;85;p16" title="Chart"/>
          <p:cNvPicPr preferRelativeResize="0"/>
          <p:nvPr/>
        </p:nvPicPr>
        <p:blipFill>
          <a:blip r:embed="rId3">
            <a:alphaModFix/>
          </a:blip>
          <a:stretch>
            <a:fillRect/>
          </a:stretch>
        </p:blipFill>
        <p:spPr>
          <a:xfrm>
            <a:off x="2640357" y="970600"/>
            <a:ext cx="6314067" cy="3904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Special Education</a:t>
            </a:r>
            <a:endParaRPr/>
          </a:p>
        </p:txBody>
      </p:sp>
      <p:sp>
        <p:nvSpPr>
          <p:cNvPr id="91" name="Google Shape;91;p17"/>
          <p:cNvSpPr txBox="1"/>
          <p:nvPr/>
        </p:nvSpPr>
        <p:spPr>
          <a:xfrm>
            <a:off x="218100" y="3576725"/>
            <a:ext cx="8707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Lato"/>
                <a:ea typeface="Lato"/>
                <a:cs typeface="Lato"/>
                <a:sym typeface="Lato"/>
              </a:rPr>
              <a:t>21-22 cohort we ended with 25 students that had an IEP, and 25 whom received services from outside providers. Speech being the highest service. For the 22-23 school year we started with 25 IEPs, 8 students were exited out of SpEd due to graduation; 2 IEPs  closed jurisdiction and transferred to another school. Making the total of 15 IEPs to start the month of August, 10 new IEPs were added to IHSNO Jurisdiction brining the total to start the year of 25. For services, it decreased  by one, decrease in APE services and increase in Speech, no OT. </a:t>
            </a:r>
            <a:endParaRPr>
              <a:solidFill>
                <a:schemeClr val="dk1"/>
              </a:solidFill>
              <a:latin typeface="Lato"/>
              <a:ea typeface="Lato"/>
              <a:cs typeface="Lato"/>
              <a:sym typeface="Lato"/>
            </a:endParaRPr>
          </a:p>
        </p:txBody>
      </p:sp>
      <p:pic>
        <p:nvPicPr>
          <p:cNvPr id="92" name="Google Shape;92;p17" title="Chart"/>
          <p:cNvPicPr preferRelativeResize="0"/>
          <p:nvPr/>
        </p:nvPicPr>
        <p:blipFill rotWithShape="1">
          <a:blip r:embed="rId3">
            <a:alphaModFix/>
          </a:blip>
          <a:srcRect l="2140" t="4180" r="-2139" b="-4180"/>
          <a:stretch/>
        </p:blipFill>
        <p:spPr>
          <a:xfrm>
            <a:off x="218100" y="1074800"/>
            <a:ext cx="4288101" cy="2565226"/>
          </a:xfrm>
          <a:prstGeom prst="rect">
            <a:avLst/>
          </a:prstGeom>
          <a:noFill/>
          <a:ln>
            <a:noFill/>
          </a:ln>
        </p:spPr>
      </p:pic>
      <p:pic>
        <p:nvPicPr>
          <p:cNvPr id="93" name="Google Shape;93;p17" title="Chart"/>
          <p:cNvPicPr preferRelativeResize="0"/>
          <p:nvPr/>
        </p:nvPicPr>
        <p:blipFill>
          <a:blip r:embed="rId4">
            <a:alphaModFix/>
          </a:blip>
          <a:stretch>
            <a:fillRect/>
          </a:stretch>
        </p:blipFill>
        <p:spPr>
          <a:xfrm>
            <a:off x="4658700" y="1074800"/>
            <a:ext cx="4267200" cy="2402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Staff Development</a:t>
            </a:r>
            <a:endParaRPr/>
          </a:p>
        </p:txBody>
      </p:sp>
      <p:sp>
        <p:nvSpPr>
          <p:cNvPr id="99" name="Google Shape;99;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0" name="Google Shape;100;p18" title="Chart"/>
          <p:cNvPicPr preferRelativeResize="0"/>
          <p:nvPr/>
        </p:nvPicPr>
        <p:blipFill>
          <a:blip r:embed="rId3">
            <a:alphaModFix/>
          </a:blip>
          <a:stretch>
            <a:fillRect/>
          </a:stretch>
        </p:blipFill>
        <p:spPr>
          <a:xfrm>
            <a:off x="794375" y="1425900"/>
            <a:ext cx="7559049" cy="3717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endParaRPr sz="2600" b="1">
              <a:solidFill>
                <a:srgbClr val="1A1A1A"/>
              </a:solidFill>
              <a:latin typeface="Raleway"/>
              <a:ea typeface="Raleway"/>
              <a:cs typeface="Raleway"/>
              <a:sym typeface="Raleway"/>
            </a:endParaRPr>
          </a:p>
          <a:p>
            <a:pPr marL="0" lvl="0" indent="0" algn="l" rtl="0">
              <a:spcBef>
                <a:spcPts val="0"/>
              </a:spcBef>
              <a:spcAft>
                <a:spcPts val="0"/>
              </a:spcAft>
              <a:buNone/>
            </a:pPr>
            <a:r>
              <a:rPr lang="en"/>
              <a:t>Staff Development</a:t>
            </a:r>
            <a:endParaRPr/>
          </a:p>
        </p:txBody>
      </p:sp>
      <p:sp>
        <p:nvSpPr>
          <p:cNvPr id="106" name="Google Shape;106;p19"/>
          <p:cNvSpPr txBox="1"/>
          <p:nvPr/>
        </p:nvSpPr>
        <p:spPr>
          <a:xfrm>
            <a:off x="1579225" y="4939650"/>
            <a:ext cx="73380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07" name="Google Shape;107;p19"/>
          <p:cNvSpPr txBox="1"/>
          <p:nvPr/>
        </p:nvSpPr>
        <p:spPr>
          <a:xfrm>
            <a:off x="910520" y="2398868"/>
            <a:ext cx="73380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08" name="Google Shape;108;p19"/>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09" name="Google Shape;109;p19"/>
          <p:cNvSpPr txBox="1">
            <a:spLocks noGrp="1"/>
          </p:cNvSpPr>
          <p:nvPr>
            <p:ph type="body" idx="2"/>
          </p:nvPr>
        </p:nvSpPr>
        <p:spPr>
          <a:xfrm>
            <a:off x="5635325" y="1232250"/>
            <a:ext cx="3120900" cy="3707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a:t>There were some slight differences in the start of the 2022-23 school year as compared to 2021-22</a:t>
            </a:r>
            <a:endParaRPr/>
          </a:p>
          <a:p>
            <a:pPr marL="457200" lvl="0" indent="-317500" algn="l" rtl="0">
              <a:spcBef>
                <a:spcPts val="1200"/>
              </a:spcBef>
              <a:spcAft>
                <a:spcPts val="0"/>
              </a:spcAft>
              <a:buSzPts val="1400"/>
              <a:buChar char="●"/>
            </a:pPr>
            <a:r>
              <a:rPr lang="en"/>
              <a:t>There were fewer PD hours as a result of the intention of having embedded records days in the Wednesday PD schedule rotation</a:t>
            </a:r>
            <a:endParaRPr/>
          </a:p>
          <a:p>
            <a:pPr marL="457200" lvl="0" indent="-317500" algn="l" rtl="0">
              <a:spcBef>
                <a:spcPts val="0"/>
              </a:spcBef>
              <a:spcAft>
                <a:spcPts val="0"/>
              </a:spcAft>
              <a:buSzPts val="1400"/>
              <a:buChar char="●"/>
            </a:pPr>
            <a:r>
              <a:rPr lang="en"/>
              <a:t>Informal observations saw an uptick.</a:t>
            </a:r>
            <a:endParaRPr/>
          </a:p>
          <a:p>
            <a:pPr marL="457200" lvl="0" indent="-317500" algn="l" rtl="0">
              <a:spcBef>
                <a:spcPts val="0"/>
              </a:spcBef>
              <a:spcAft>
                <a:spcPts val="0"/>
              </a:spcAft>
              <a:buSzPts val="1400"/>
              <a:buChar char="●"/>
            </a:pPr>
            <a:r>
              <a:rPr lang="en"/>
              <a:t>One mediation conversation was had, hence the corrective action indicator, and a performance plan from last year has rolled over into this year.</a:t>
            </a:r>
            <a:endParaRPr/>
          </a:p>
        </p:txBody>
      </p:sp>
      <p:pic>
        <p:nvPicPr>
          <p:cNvPr id="110" name="Google Shape;110;p19" title="Chart"/>
          <p:cNvPicPr preferRelativeResize="0"/>
          <p:nvPr/>
        </p:nvPicPr>
        <p:blipFill>
          <a:blip r:embed="rId3">
            <a:alphaModFix/>
          </a:blip>
          <a:stretch>
            <a:fillRect/>
          </a:stretch>
        </p:blipFill>
        <p:spPr>
          <a:xfrm>
            <a:off x="62975" y="1232250"/>
            <a:ext cx="5400225" cy="3911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Remediation</a:t>
            </a:r>
            <a:endParaRPr/>
          </a:p>
        </p:txBody>
      </p:sp>
      <p:sp>
        <p:nvSpPr>
          <p:cNvPr id="116" name="Google Shape;116;p20"/>
          <p:cNvSpPr txBox="1">
            <a:spLocks noGrp="1"/>
          </p:cNvSpPr>
          <p:nvPr>
            <p:ph type="body" idx="2"/>
          </p:nvPr>
        </p:nvSpPr>
        <p:spPr>
          <a:xfrm>
            <a:off x="5047575" y="1202075"/>
            <a:ext cx="3708600" cy="35457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ELA/SS Interventionist visited each ELA I, ELA II, and US History class to build rapport</a:t>
            </a:r>
            <a:endParaRPr/>
          </a:p>
          <a:p>
            <a:pPr marL="457200" lvl="0" indent="-317500" algn="l" rtl="0">
              <a:spcBef>
                <a:spcPts val="0"/>
              </a:spcBef>
              <a:spcAft>
                <a:spcPts val="0"/>
              </a:spcAft>
              <a:buSzPts val="1400"/>
              <a:buChar char="●"/>
            </a:pPr>
            <a:r>
              <a:rPr lang="en"/>
              <a:t>Remediation candidates for each of the above LEAP courses will be created based on diagnostic assessment data, 3 week progress report grades, and teacher recommendation</a:t>
            </a:r>
            <a:endParaRPr/>
          </a:p>
          <a:p>
            <a:pPr marL="457200" lvl="0" indent="-317500" algn="l" rtl="0">
              <a:spcBef>
                <a:spcPts val="0"/>
              </a:spcBef>
              <a:spcAft>
                <a:spcPts val="0"/>
              </a:spcAft>
              <a:buSzPts val="1400"/>
              <a:buChar char="●"/>
            </a:pPr>
            <a:r>
              <a:rPr lang="en"/>
              <a:t>Math/Sci Interventionist position is vacant, therefore there will be no remediation supports offered until vacancy is filled </a:t>
            </a:r>
            <a:endParaRPr/>
          </a:p>
        </p:txBody>
      </p:sp>
      <p:sp>
        <p:nvSpPr>
          <p:cNvPr id="117" name="Google Shape;117;p20"/>
          <p:cNvSpPr txBox="1"/>
          <p:nvPr/>
        </p:nvSpPr>
        <p:spPr>
          <a:xfrm>
            <a:off x="174575" y="3919525"/>
            <a:ext cx="4944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Lato"/>
                <a:ea typeface="Lato"/>
                <a:cs typeface="Lato"/>
                <a:sym typeface="Lato"/>
              </a:rPr>
              <a:t>Prediction of Fall 2022 remediation student counts based on the Spring 2022 ELA/USH remediation students counts means it is possible that 71 students will need to receive remediation services in ELA/USH courses.</a:t>
            </a:r>
            <a:endParaRPr>
              <a:solidFill>
                <a:schemeClr val="dk1"/>
              </a:solidFill>
              <a:latin typeface="Lato"/>
              <a:ea typeface="Lato"/>
              <a:cs typeface="Lato"/>
              <a:sym typeface="Lato"/>
            </a:endParaRPr>
          </a:p>
        </p:txBody>
      </p:sp>
      <p:pic>
        <p:nvPicPr>
          <p:cNvPr id="118" name="Google Shape;118;p20"/>
          <p:cNvPicPr preferRelativeResize="0"/>
          <p:nvPr/>
        </p:nvPicPr>
        <p:blipFill>
          <a:blip r:embed="rId3">
            <a:alphaModFix/>
          </a:blip>
          <a:stretch>
            <a:fillRect/>
          </a:stretch>
        </p:blipFill>
        <p:spPr>
          <a:xfrm>
            <a:off x="174575" y="1330250"/>
            <a:ext cx="4682035" cy="2589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24" name="Google Shape;124;p21"/>
          <p:cNvSpPr txBox="1">
            <a:spLocks noGrp="1"/>
          </p:cNvSpPr>
          <p:nvPr>
            <p:ph type="body" idx="2"/>
          </p:nvPr>
        </p:nvSpPr>
        <p:spPr>
          <a:xfrm>
            <a:off x="4742975" y="724200"/>
            <a:ext cx="4401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sp>
        <p:nvSpPr>
          <p:cNvPr id="125" name="Google Shape;125;p2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solidFill>
                <a:srgbClr val="FFFFFF"/>
              </a:solidFill>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1153</Words>
  <Application>Microsoft Office PowerPoint</Application>
  <PresentationFormat>On-screen Show (16:9)</PresentationFormat>
  <Paragraphs>132</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Lato</vt:lpstr>
      <vt:lpstr>Roboto</vt:lpstr>
      <vt:lpstr>Trebuchet MS</vt:lpstr>
      <vt:lpstr>Arial</vt:lpstr>
      <vt:lpstr>Roboto Slab</vt:lpstr>
      <vt:lpstr>Raleway</vt:lpstr>
      <vt:lpstr>Marina</vt:lpstr>
      <vt:lpstr>Academics Report</vt:lpstr>
      <vt:lpstr>IHSNO Enrollment</vt:lpstr>
      <vt:lpstr>International Baccalaureate</vt:lpstr>
      <vt:lpstr>ESL- year to year comparison</vt:lpstr>
      <vt:lpstr>Special Education</vt:lpstr>
      <vt:lpstr>Staff Development</vt:lpstr>
      <vt:lpstr> Staff Development</vt:lpstr>
      <vt:lpstr>Remediation</vt:lpstr>
      <vt:lpstr>PowerPoint Presentation</vt:lpstr>
      <vt:lpstr>Culture</vt:lpstr>
      <vt:lpstr>Culture</vt:lpstr>
      <vt:lpstr>Athletics </vt:lpstr>
      <vt:lpstr>Social Work</vt:lpstr>
      <vt:lpstr>COLLEGE ADMISSIONS</vt:lpstr>
      <vt:lpstr>Counseling -Dual Enrollment</vt:lpstr>
      <vt:lpstr>Counseling- Assessment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Academics Report</dc:title>
  <dc:creator>KMD</dc:creator>
  <cp:lastModifiedBy>Karen Mayer</cp:lastModifiedBy>
  <cp:revision>2</cp:revision>
  <dcterms:modified xsi:type="dcterms:W3CDTF">2022-09-25T16:05:48Z</dcterms:modified>
</cp:coreProperties>
</file>