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Roboto"/>
      <p:regular r:id="rId24"/>
      <p:bold r:id="rId25"/>
      <p:italic r:id="rId26"/>
      <p:boldItalic r:id="rId27"/>
    </p:embeddedFont>
    <p:embeddedFont>
      <p:font typeface="Playfair Display"/>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42740F-7304-41AD-AD59-FCF1F49B0C4F}">
  <a:tblStyle styleId="{8C42740F-7304-41AD-AD59-FCF1F49B0C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25"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Robo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layfairDisplay-regular.fntdata"/><Relationship Id="rId27"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5.xml"/><Relationship Id="rId33" Type="http://schemas.openxmlformats.org/officeDocument/2006/relationships/font" Target="fonts/Lato-bold.fntdata"/><Relationship Id="rId10" Type="http://schemas.openxmlformats.org/officeDocument/2006/relationships/slide" Target="slides/slide4.xml"/><Relationship Id="rId32" Type="http://schemas.openxmlformats.org/officeDocument/2006/relationships/font" Target="fonts/Lato-regular.fntdata"/><Relationship Id="rId13" Type="http://schemas.openxmlformats.org/officeDocument/2006/relationships/slide" Target="slides/slide7.xml"/><Relationship Id="rId35" Type="http://schemas.openxmlformats.org/officeDocument/2006/relationships/font" Target="fonts/Lato-boldItalic.fntdata"/><Relationship Id="rId12" Type="http://schemas.openxmlformats.org/officeDocument/2006/relationships/slide" Target="slides/slide6.xml"/><Relationship Id="rId34" Type="http://schemas.openxmlformats.org/officeDocument/2006/relationships/font" Target="fonts/La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415af7e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415af7e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35f16ab9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35f16ab9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307d4e932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307d4e932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35f16ab97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35f16ab97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307d4e93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307d4e932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307d4e932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307d4e932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307d4e932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307d4e932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307d4e932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307d4e932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307d4e93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307d4e93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307d4e932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307d4e932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18121af3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18121af3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307d4e932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307d4e932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1527227" y="1188925"/>
            <a:ext cx="5783400" cy="14574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Academics Report</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en"/>
              <a:t>May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265425" y="90650"/>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ELL- Year to Year Comparison</a:t>
            </a:r>
            <a:endParaRPr/>
          </a:p>
        </p:txBody>
      </p:sp>
      <p:pic>
        <p:nvPicPr>
          <p:cNvPr id="146" name="Google Shape;146;p22" title="Chart"/>
          <p:cNvPicPr preferRelativeResize="0"/>
          <p:nvPr/>
        </p:nvPicPr>
        <p:blipFill rotWithShape="1">
          <a:blip r:embed="rId3">
            <a:alphaModFix/>
          </a:blip>
          <a:srcRect b="0" l="1973" r="1761" t="0"/>
          <a:stretch/>
        </p:blipFill>
        <p:spPr>
          <a:xfrm>
            <a:off x="2493200" y="749517"/>
            <a:ext cx="6498399" cy="4174134"/>
          </a:xfrm>
          <a:prstGeom prst="rect">
            <a:avLst/>
          </a:prstGeom>
          <a:noFill/>
          <a:ln>
            <a:noFill/>
          </a:ln>
        </p:spPr>
      </p:pic>
      <p:sp>
        <p:nvSpPr>
          <p:cNvPr id="147" name="Google Shape;147;p22"/>
          <p:cNvSpPr txBox="1"/>
          <p:nvPr/>
        </p:nvSpPr>
        <p:spPr>
          <a:xfrm>
            <a:off x="189225" y="706475"/>
            <a:ext cx="22593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highlight>
                  <a:schemeClr val="lt1"/>
                </a:highlight>
                <a:latin typeface="Lato"/>
                <a:ea typeface="Lato"/>
                <a:cs typeface="Lato"/>
                <a:sym typeface="Lato"/>
              </a:rPr>
              <a:t>As we can see, our 9th grade EL cohort is as large as our entire EL enrollment was last year. Luckily the majority of this group is </a:t>
            </a:r>
            <a:r>
              <a:rPr lang="en">
                <a:solidFill>
                  <a:schemeClr val="dk1"/>
                </a:solidFill>
                <a:highlight>
                  <a:schemeClr val="lt1"/>
                </a:highlight>
                <a:latin typeface="Lato"/>
                <a:ea typeface="Lato"/>
                <a:cs typeface="Lato"/>
                <a:sym typeface="Lato"/>
              </a:rPr>
              <a:t>dedicated to their academic success. I will work to provide additional supports for teachers and students in order to ensure we support them in 10th grade as they move to more rigorous classes. Current 10th and 11th graders will also need additional support, especially in preparation to pass LEAP exams which has already started in SLP..</a:t>
            </a:r>
            <a:endParaRPr>
              <a:solidFill>
                <a:schemeClr val="dk1"/>
              </a:solidFill>
              <a:highlight>
                <a:schemeClr val="lt1"/>
              </a:highlight>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87900" y="447975"/>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Counseling -Dual Enrollment</a:t>
            </a:r>
            <a:endParaRPr/>
          </a:p>
        </p:txBody>
      </p:sp>
      <p:sp>
        <p:nvSpPr>
          <p:cNvPr id="153" name="Google Shape;153;p23"/>
          <p:cNvSpPr txBox="1"/>
          <p:nvPr>
            <p:ph idx="1" type="body"/>
          </p:nvPr>
        </p:nvSpPr>
        <p:spPr>
          <a:xfrm>
            <a:off x="182925" y="1302025"/>
            <a:ext cx="4906800" cy="3266700"/>
          </a:xfrm>
          <a:prstGeom prst="rect">
            <a:avLst/>
          </a:prstGeom>
        </p:spPr>
        <p:txBody>
          <a:bodyPr anchorCtr="0" anchor="t" bIns="91425" lIns="91425" spcFirstLastPara="1" rIns="91425" wrap="square" tIns="91425">
            <a:normAutofit fontScale="62500" lnSpcReduction="10000"/>
          </a:bodyPr>
          <a:lstStyle/>
          <a:p>
            <a:pPr indent="-284162" lvl="0" marL="457200" rtl="0" algn="l">
              <a:spcBef>
                <a:spcPts val="0"/>
              </a:spcBef>
              <a:spcAft>
                <a:spcPts val="0"/>
              </a:spcAft>
              <a:buSzPct val="58766"/>
              <a:buChar char="★"/>
            </a:pPr>
            <a:r>
              <a:rPr lang="en"/>
              <a:t>T</a:t>
            </a:r>
            <a:r>
              <a:rPr lang="en" sz="2382"/>
              <a:t>hirty-one students successfully completed a dual enrollment course with Southern University in New Orleans.  The dual enrollment courses were  Criminal Justice, Biology, Western Civilization and English Composition I.</a:t>
            </a:r>
            <a:endParaRPr sz="2382"/>
          </a:p>
          <a:p>
            <a:pPr indent="0" lvl="0" marL="0" rtl="0" algn="l">
              <a:spcBef>
                <a:spcPts val="1200"/>
              </a:spcBef>
              <a:spcAft>
                <a:spcPts val="0"/>
              </a:spcAft>
              <a:buNone/>
            </a:pPr>
            <a:r>
              <a:t/>
            </a:r>
            <a:endParaRPr sz="2382"/>
          </a:p>
          <a:p>
            <a:pPr indent="-323148" lvl="0" marL="457200" rtl="0" algn="l">
              <a:spcBef>
                <a:spcPts val="1200"/>
              </a:spcBef>
              <a:spcAft>
                <a:spcPts val="0"/>
              </a:spcAft>
              <a:buSzPct val="100000"/>
              <a:buChar char="★"/>
            </a:pPr>
            <a:r>
              <a:rPr lang="en" sz="2382"/>
              <a:t>Students receive three carnegie units for each course section completed.   Graduates will request their college transcript to present to their college advisor to be consider advance college credits. </a:t>
            </a:r>
            <a:endParaRPr sz="2382"/>
          </a:p>
          <a:p>
            <a:pPr indent="0" lvl="0" marL="0" rtl="0" algn="l">
              <a:spcBef>
                <a:spcPts val="1200"/>
              </a:spcBef>
              <a:spcAft>
                <a:spcPts val="1200"/>
              </a:spcAft>
              <a:buNone/>
            </a:pPr>
            <a:r>
              <a:t/>
            </a:r>
            <a:endParaRPr/>
          </a:p>
        </p:txBody>
      </p:sp>
      <p:pic>
        <p:nvPicPr>
          <p:cNvPr id="154" name="Google Shape;154;p23"/>
          <p:cNvPicPr preferRelativeResize="0"/>
          <p:nvPr/>
        </p:nvPicPr>
        <p:blipFill>
          <a:blip r:embed="rId3">
            <a:alphaModFix/>
          </a:blip>
          <a:stretch>
            <a:fillRect/>
          </a:stretch>
        </p:blipFill>
        <p:spPr>
          <a:xfrm>
            <a:off x="5448300" y="1006700"/>
            <a:ext cx="3695700" cy="146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221975" y="73250"/>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Counseling - College Admissions </a:t>
            </a:r>
            <a:endParaRPr/>
          </a:p>
        </p:txBody>
      </p:sp>
      <p:sp>
        <p:nvSpPr>
          <p:cNvPr id="160" name="Google Shape;160;p2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334327" lvl="0" marL="457200" rtl="0" algn="l">
              <a:spcBef>
                <a:spcPts val="0"/>
              </a:spcBef>
              <a:spcAft>
                <a:spcPts val="0"/>
              </a:spcAft>
              <a:buSzPct val="100000"/>
              <a:buChar char="●"/>
            </a:pPr>
            <a:r>
              <a:rPr lang="en"/>
              <a:t>Seniors received ten or more college admissions for the upcoming school year.</a:t>
            </a:r>
            <a:endParaRPr/>
          </a:p>
          <a:p>
            <a:pPr indent="0" lvl="0" marL="0" rtl="0" algn="l">
              <a:spcBef>
                <a:spcPts val="0"/>
              </a:spcBef>
              <a:spcAft>
                <a:spcPts val="0"/>
              </a:spcAft>
              <a:buNone/>
            </a:pPr>
            <a:r>
              <a:t/>
            </a:r>
            <a:endParaRPr/>
          </a:p>
          <a:p>
            <a:pPr indent="-334327" lvl="0" marL="457200" rtl="0" algn="l">
              <a:spcBef>
                <a:spcPts val="0"/>
              </a:spcBef>
              <a:spcAft>
                <a:spcPts val="0"/>
              </a:spcAft>
              <a:buSzPct val="100000"/>
              <a:buChar char="●"/>
            </a:pPr>
            <a:r>
              <a:rPr lang="en"/>
              <a:t>Seniors received merit-based scholarship offered predicated on ACT composite score and cumulative grade point average. </a:t>
            </a:r>
            <a:endParaRPr/>
          </a:p>
          <a:p>
            <a:pPr indent="0" lvl="0" marL="0" rtl="0" algn="l">
              <a:spcBef>
                <a:spcPts val="0"/>
              </a:spcBef>
              <a:spcAft>
                <a:spcPts val="0"/>
              </a:spcAft>
              <a:buNone/>
            </a:pPr>
            <a:r>
              <a:t/>
            </a:r>
            <a:endParaRPr/>
          </a:p>
          <a:p>
            <a:pPr indent="-334327" lvl="0" marL="457200" rtl="0" algn="l">
              <a:spcBef>
                <a:spcPts val="0"/>
              </a:spcBef>
              <a:spcAft>
                <a:spcPts val="0"/>
              </a:spcAft>
              <a:buSzPct val="100000"/>
              <a:buChar char="●"/>
            </a:pPr>
            <a:r>
              <a:rPr lang="en"/>
              <a:t>Seniors worked diligently to </a:t>
            </a:r>
            <a:r>
              <a:rPr lang="en"/>
              <a:t>composite</a:t>
            </a:r>
            <a:r>
              <a:rPr lang="en"/>
              <a:t> </a:t>
            </a:r>
            <a:r>
              <a:rPr lang="en"/>
              <a:t>score</a:t>
            </a:r>
            <a:r>
              <a:rPr lang="en"/>
              <a:t> of 20</a:t>
            </a:r>
            <a:r>
              <a:rPr lang="en"/>
              <a:t> or higher. </a:t>
            </a:r>
            <a:endParaRPr/>
          </a:p>
          <a:p>
            <a:pPr indent="0" lvl="0" marL="0" rtl="0" algn="l">
              <a:spcBef>
                <a:spcPts val="0"/>
              </a:spcBef>
              <a:spcAft>
                <a:spcPts val="0"/>
              </a:spcAft>
              <a:buNone/>
            </a:pPr>
            <a:r>
              <a:t/>
            </a:r>
            <a:endParaRPr/>
          </a:p>
          <a:p>
            <a:pPr indent="-334327" lvl="0" marL="457200" rtl="0" algn="l">
              <a:spcBef>
                <a:spcPts val="0"/>
              </a:spcBef>
              <a:spcAft>
                <a:spcPts val="0"/>
              </a:spcAft>
              <a:buSzPct val="100000"/>
              <a:buChar char="●"/>
            </a:pPr>
            <a:r>
              <a:rPr lang="en"/>
              <a:t>Collegiate partners will process TOPS applications according based on graduates who have met the requirements for TOPs Honor, Opportunity and TEch Award. </a:t>
            </a:r>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pic>
        <p:nvPicPr>
          <p:cNvPr id="161" name="Google Shape;161;p24"/>
          <p:cNvPicPr preferRelativeResize="0"/>
          <p:nvPr/>
        </p:nvPicPr>
        <p:blipFill>
          <a:blip r:embed="rId3">
            <a:alphaModFix/>
          </a:blip>
          <a:stretch>
            <a:fillRect/>
          </a:stretch>
        </p:blipFill>
        <p:spPr>
          <a:xfrm>
            <a:off x="6712013" y="0"/>
            <a:ext cx="2219325" cy="158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Counseling- Assessment </a:t>
            </a:r>
            <a:endParaRPr/>
          </a:p>
        </p:txBody>
      </p:sp>
      <p:sp>
        <p:nvSpPr>
          <p:cNvPr id="167" name="Google Shape;167;p25"/>
          <p:cNvSpPr txBox="1"/>
          <p:nvPr>
            <p:ph idx="1" type="body"/>
          </p:nvPr>
        </p:nvSpPr>
        <p:spPr>
          <a:xfrm>
            <a:off x="311700" y="1311300"/>
            <a:ext cx="2808000" cy="3258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en" sz="1510"/>
              <a:t>The LEAP 2025 test sessions are complete.   Graduates have </a:t>
            </a:r>
            <a:r>
              <a:rPr lang="en" sz="1510"/>
              <a:t>successfully</a:t>
            </a:r>
            <a:r>
              <a:rPr lang="en" sz="1510"/>
              <a:t> passed one of the pairs for as one of the graduation requirements.  </a:t>
            </a:r>
            <a:endParaRPr sz="1510"/>
          </a:p>
          <a:p>
            <a:pPr indent="0" lvl="0" marL="0" rtl="0" algn="l">
              <a:lnSpc>
                <a:spcPct val="105000"/>
              </a:lnSpc>
              <a:spcBef>
                <a:spcPts val="1200"/>
              </a:spcBef>
              <a:spcAft>
                <a:spcPts val="0"/>
              </a:spcAft>
              <a:buSzPts val="1018"/>
              <a:buNone/>
            </a:pPr>
            <a:r>
              <a:t/>
            </a:r>
            <a:endParaRPr sz="1510"/>
          </a:p>
          <a:p>
            <a:pPr indent="0" lvl="0" marL="0" rtl="0" algn="l">
              <a:lnSpc>
                <a:spcPct val="105000"/>
              </a:lnSpc>
              <a:spcBef>
                <a:spcPts val="1200"/>
              </a:spcBef>
              <a:spcAft>
                <a:spcPts val="0"/>
              </a:spcAft>
              <a:buSzPts val="1018"/>
              <a:buNone/>
            </a:pPr>
            <a:r>
              <a:rPr lang="en" sz="1510"/>
              <a:t>Students in grades 9th-11th were </a:t>
            </a:r>
            <a:r>
              <a:rPr lang="en" sz="1510"/>
              <a:t>required</a:t>
            </a:r>
            <a:r>
              <a:rPr lang="en" sz="1510"/>
              <a:t> to complete the assessment based on their course enrollment status.  Also, if the previous assessment performance level was “Unsatisfactory”.</a:t>
            </a:r>
            <a:endParaRPr sz="1510"/>
          </a:p>
          <a:p>
            <a:pPr indent="0" lvl="0" marL="0" rtl="0" algn="l">
              <a:lnSpc>
                <a:spcPct val="105000"/>
              </a:lnSpc>
              <a:spcBef>
                <a:spcPts val="1200"/>
              </a:spcBef>
              <a:spcAft>
                <a:spcPts val="0"/>
              </a:spcAft>
              <a:buSzPts val="1018"/>
              <a:buNone/>
            </a:pPr>
            <a:r>
              <a:t/>
            </a:r>
            <a:endParaRPr sz="1510"/>
          </a:p>
          <a:p>
            <a:pPr indent="0" lvl="0" marL="0" rtl="0" algn="l">
              <a:lnSpc>
                <a:spcPct val="105000"/>
              </a:lnSpc>
              <a:spcBef>
                <a:spcPts val="1200"/>
              </a:spcBef>
              <a:spcAft>
                <a:spcPts val="1200"/>
              </a:spcAft>
              <a:buSzPts val="1018"/>
              <a:buNone/>
            </a:pPr>
            <a:r>
              <a:t/>
            </a:r>
            <a:endParaRPr sz="1510"/>
          </a:p>
        </p:txBody>
      </p:sp>
      <p:pic>
        <p:nvPicPr>
          <p:cNvPr id="168" name="Google Shape;168;p25"/>
          <p:cNvPicPr preferRelativeResize="0"/>
          <p:nvPr/>
        </p:nvPicPr>
        <p:blipFill>
          <a:blip r:embed="rId3">
            <a:alphaModFix/>
          </a:blip>
          <a:stretch>
            <a:fillRect/>
          </a:stretch>
        </p:blipFill>
        <p:spPr>
          <a:xfrm>
            <a:off x="4476350" y="1311300"/>
            <a:ext cx="2972275" cy="270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508775" y="372525"/>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IHSNO Enrollment</a:t>
            </a:r>
            <a:endParaRPr/>
          </a:p>
        </p:txBody>
      </p:sp>
      <p:sp>
        <p:nvSpPr>
          <p:cNvPr id="75" name="Google Shape;75;p14"/>
          <p:cNvSpPr txBox="1"/>
          <p:nvPr/>
        </p:nvSpPr>
        <p:spPr>
          <a:xfrm>
            <a:off x="146150" y="915525"/>
            <a:ext cx="5024100" cy="36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Roboto"/>
              <a:ea typeface="Roboto"/>
              <a:cs typeface="Roboto"/>
              <a:sym typeface="Roboto"/>
            </a:endParaRPr>
          </a:p>
        </p:txBody>
      </p:sp>
      <p:sp>
        <p:nvSpPr>
          <p:cNvPr id="76" name="Google Shape;76;p14"/>
          <p:cNvSpPr txBox="1"/>
          <p:nvPr/>
        </p:nvSpPr>
        <p:spPr>
          <a:xfrm>
            <a:off x="298550" y="1067925"/>
            <a:ext cx="5024100" cy="36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Roboto"/>
              <a:ea typeface="Roboto"/>
              <a:cs typeface="Roboto"/>
              <a:sym typeface="Roboto"/>
            </a:endParaRPr>
          </a:p>
        </p:txBody>
      </p:sp>
      <p:sp>
        <p:nvSpPr>
          <p:cNvPr id="77" name="Google Shape;77;p14"/>
          <p:cNvSpPr txBox="1"/>
          <p:nvPr/>
        </p:nvSpPr>
        <p:spPr>
          <a:xfrm>
            <a:off x="397250" y="1206900"/>
            <a:ext cx="5024100" cy="36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Roboto"/>
              <a:ea typeface="Roboto"/>
              <a:cs typeface="Roboto"/>
              <a:sym typeface="Roboto"/>
            </a:endParaRPr>
          </a:p>
        </p:txBody>
      </p:sp>
      <p:sp>
        <p:nvSpPr>
          <p:cNvPr id="78" name="Google Shape;78;p14"/>
          <p:cNvSpPr txBox="1"/>
          <p:nvPr/>
        </p:nvSpPr>
        <p:spPr>
          <a:xfrm>
            <a:off x="603350" y="1372725"/>
            <a:ext cx="5024100" cy="365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Roboto"/>
              <a:ea typeface="Roboto"/>
              <a:cs typeface="Roboto"/>
              <a:sym typeface="Roboto"/>
            </a:endParaRPr>
          </a:p>
        </p:txBody>
      </p:sp>
      <p:sp>
        <p:nvSpPr>
          <p:cNvPr id="79" name="Google Shape;79;p14"/>
          <p:cNvSpPr txBox="1"/>
          <p:nvPr/>
        </p:nvSpPr>
        <p:spPr>
          <a:xfrm>
            <a:off x="107425" y="846050"/>
            <a:ext cx="5062800" cy="372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FFFFFF"/>
              </a:solidFill>
              <a:latin typeface="Roboto"/>
              <a:ea typeface="Roboto"/>
              <a:cs typeface="Roboto"/>
              <a:sym typeface="Roboto"/>
            </a:endParaRPr>
          </a:p>
        </p:txBody>
      </p:sp>
      <p:graphicFrame>
        <p:nvGraphicFramePr>
          <p:cNvPr id="80" name="Google Shape;80;p14"/>
          <p:cNvGraphicFramePr/>
          <p:nvPr/>
        </p:nvGraphicFramePr>
        <p:xfrm>
          <a:off x="387900" y="1469050"/>
          <a:ext cx="3000000" cy="3000000"/>
        </p:xfrm>
        <a:graphic>
          <a:graphicData uri="http://schemas.openxmlformats.org/drawingml/2006/table">
            <a:tbl>
              <a:tblPr>
                <a:noFill/>
                <a:tableStyleId>{8C42740F-7304-41AD-AD59-FCF1F49B0C4F}</a:tableStyleId>
              </a:tblPr>
              <a:tblGrid>
                <a:gridCol w="1005050"/>
                <a:gridCol w="911075"/>
                <a:gridCol w="763300"/>
                <a:gridCol w="337150"/>
                <a:gridCol w="853775"/>
                <a:gridCol w="817050"/>
              </a:tblGrid>
              <a:tr h="381000">
                <a:tc>
                  <a:txBody>
                    <a:bodyPr/>
                    <a:lstStyle/>
                    <a:p>
                      <a:pPr indent="0" lvl="0" marL="0" rtl="0" algn="ctr">
                        <a:lnSpc>
                          <a:spcPct val="100000"/>
                        </a:lnSpc>
                        <a:spcBef>
                          <a:spcPts val="0"/>
                        </a:spcBef>
                        <a:spcAft>
                          <a:spcPts val="0"/>
                        </a:spcAft>
                        <a:buNone/>
                      </a:pPr>
                      <a:r>
                        <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Enroll</a:t>
                      </a:r>
                      <a:endParaRPr b="1" sz="1200">
                        <a:solidFill>
                          <a:srgbClr val="FFFFFF"/>
                        </a:solidFill>
                      </a:endParaRPr>
                    </a:p>
                    <a:p>
                      <a:pPr indent="0" lvl="0" marL="0" rtl="0" algn="ctr">
                        <a:lnSpc>
                          <a:spcPct val="100000"/>
                        </a:lnSpc>
                        <a:spcBef>
                          <a:spcPts val="0"/>
                        </a:spcBef>
                        <a:spcAft>
                          <a:spcPts val="0"/>
                        </a:spcAft>
                        <a:buNone/>
                      </a:pPr>
                      <a:r>
                        <a:rPr b="1" lang="en" sz="1200">
                          <a:solidFill>
                            <a:srgbClr val="FFFFFF"/>
                          </a:solidFill>
                        </a:rPr>
                        <a:t>ment</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p>
                      <a:pPr indent="0" lvl="0" marL="0" rtl="0" algn="ctr">
                        <a:spcBef>
                          <a:spcPts val="0"/>
                        </a:spcBef>
                        <a:spcAft>
                          <a:spcPts val="0"/>
                        </a:spcAft>
                        <a:buNone/>
                      </a:pPr>
                      <a:r>
                        <a:rPr b="1" lang="en">
                          <a:solidFill>
                            <a:srgbClr val="FFFFFF"/>
                          </a:solidFill>
                        </a:rPr>
                        <a:t>Apr</a:t>
                      </a:r>
                      <a:endParaRPr b="1">
                        <a:solidFill>
                          <a:srgbClr val="FFFFFF"/>
                        </a:solidFill>
                      </a:endParaRPr>
                    </a:p>
                    <a:p>
                      <a:pPr indent="0" lvl="0" marL="0" rtl="0" algn="ctr">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sz="1200">
                        <a:solidFill>
                          <a:srgbClr val="FFFFFF"/>
                        </a:solidFill>
                      </a:endParaRPr>
                    </a:p>
                    <a:p>
                      <a:pPr indent="0" lvl="0" marL="0" rtl="0" algn="l">
                        <a:spcBef>
                          <a:spcPts val="0"/>
                        </a:spcBef>
                        <a:spcAft>
                          <a:spcPts val="0"/>
                        </a:spcAft>
                        <a:buNone/>
                      </a:pPr>
                      <a:r>
                        <a:rPr b="1" lang="en" sz="1200">
                          <a:solidFill>
                            <a:srgbClr val="FFFFFF"/>
                          </a:solidFill>
                        </a:rPr>
                        <a:t>May</a:t>
                      </a:r>
                      <a:endParaRPr b="1" sz="1200">
                        <a:solidFill>
                          <a:srgbClr val="FFFFFF"/>
                        </a:solidFill>
                      </a:endParaRPr>
                    </a:p>
                    <a:p>
                      <a:pPr indent="0" lvl="0" marL="0" rtl="0" algn="l">
                        <a:spcBef>
                          <a:spcPts val="0"/>
                        </a:spcBef>
                        <a:spcAft>
                          <a:spcPts val="0"/>
                        </a:spcAft>
                        <a:buNone/>
                      </a:pPr>
                      <a:r>
                        <a:rPr b="1" lang="en" sz="1200">
                          <a:solidFill>
                            <a:srgbClr val="FFFFFF"/>
                          </a:solidFill>
                        </a:rPr>
                        <a:t>2021</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 sz="1200">
                          <a:solidFill>
                            <a:srgbClr val="FFFFFF"/>
                          </a:solidFill>
                        </a:rPr>
                        <a:t> </a:t>
                      </a:r>
                      <a:endParaRPr b="1" sz="12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Apr</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b="1" sz="1200">
                        <a:solidFill>
                          <a:srgbClr val="FFFFFF"/>
                        </a:solidFill>
                      </a:endParaRPr>
                    </a:p>
                    <a:p>
                      <a:pPr indent="0" lvl="0" marL="0" rtl="0" algn="ctr">
                        <a:spcBef>
                          <a:spcPts val="0"/>
                        </a:spcBef>
                        <a:spcAft>
                          <a:spcPts val="0"/>
                        </a:spcAft>
                        <a:buNone/>
                      </a:pPr>
                      <a:r>
                        <a:rPr b="1" lang="en" sz="1200">
                          <a:solidFill>
                            <a:srgbClr val="FFFFFF"/>
                          </a:solidFill>
                        </a:rPr>
                        <a:t>May</a:t>
                      </a:r>
                      <a:endParaRPr b="1" sz="1200">
                        <a:solidFill>
                          <a:srgbClr val="FFFFFF"/>
                        </a:solidFill>
                      </a:endParaRPr>
                    </a:p>
                    <a:p>
                      <a:pPr indent="0" lvl="0" marL="0" rtl="0" algn="ctr">
                        <a:spcBef>
                          <a:spcPts val="0"/>
                        </a:spcBef>
                        <a:spcAft>
                          <a:spcPts val="0"/>
                        </a:spcAft>
                        <a:buNone/>
                      </a:pPr>
                      <a:r>
                        <a:rPr b="1" lang="en" sz="1200">
                          <a:solidFill>
                            <a:srgbClr val="FFFFFF"/>
                          </a:solidFill>
                        </a:rPr>
                        <a:t>2022</a:t>
                      </a:r>
                      <a:endParaRPr b="1" sz="1200">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 sz="1100">
                          <a:solidFill>
                            <a:srgbClr val="FFFFFF"/>
                          </a:solidFill>
                        </a:rPr>
                        <a:t>9</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111</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111</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148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149</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 sz="1100">
                          <a:solidFill>
                            <a:srgbClr val="FFFFFF"/>
                          </a:solidFill>
                        </a:rPr>
                        <a:t>10</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90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90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78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78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 sz="1100">
                          <a:solidFill>
                            <a:srgbClr val="FFFFFF"/>
                          </a:solidFill>
                        </a:rPr>
                        <a:t>11</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91</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91</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80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78</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 sz="1100">
                          <a:solidFill>
                            <a:srgbClr val="FFFFFF"/>
                          </a:solidFill>
                        </a:rPr>
                        <a:t>12</a:t>
                      </a:r>
                      <a:r>
                        <a:rPr b="1" baseline="30000" lang="en" sz="1100">
                          <a:solidFill>
                            <a:srgbClr val="FFFFFF"/>
                          </a:solidFill>
                        </a:rPr>
                        <a:t>th</a:t>
                      </a:r>
                      <a:endParaRPr b="1" baseline="30000" sz="11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90</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89</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a:solidFill>
                            <a:srgbClr val="FFFFFF"/>
                          </a:solidFill>
                        </a:rPr>
                        <a:t> </a:t>
                      </a:r>
                      <a:endParaRPr b="1">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rPr b="1" lang="en">
                          <a:solidFill>
                            <a:srgbClr val="FFFFFF"/>
                          </a:solidFill>
                        </a:rPr>
                        <a:t>7</a:t>
                      </a:r>
                      <a:r>
                        <a:rPr b="1" lang="en">
                          <a:solidFill>
                            <a:srgbClr val="FFFFFF"/>
                          </a:solidFill>
                        </a:rPr>
                        <a:t>9</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FFFFF"/>
                          </a:solidFill>
                        </a:rPr>
                        <a:t>81</a:t>
                      </a:r>
                      <a:endParaRPr b="1">
                        <a:solidFill>
                          <a:srgbClr val="FFFFFF"/>
                        </a:solidFill>
                      </a:endParaRPr>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81000">
                <a:tc>
                  <a:txBody>
                    <a:bodyPr/>
                    <a:lstStyle/>
                    <a:p>
                      <a:pPr indent="0" lvl="0" marL="0" rtl="0" algn="ctr">
                        <a:lnSpc>
                          <a:spcPct val="115000"/>
                        </a:lnSpc>
                        <a:spcBef>
                          <a:spcPts val="1200"/>
                        </a:spcBef>
                        <a:spcAft>
                          <a:spcPts val="0"/>
                        </a:spcAft>
                        <a:buNone/>
                      </a:pPr>
                      <a:r>
                        <a:rPr b="1" lang="en"/>
                        <a:t>Total</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382</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t/>
                      </a:r>
                      <a:endParaRPr b="1"/>
                    </a:p>
                    <a:p>
                      <a:pPr indent="0" lvl="0" marL="0" rtl="0" algn="ctr">
                        <a:spcBef>
                          <a:spcPts val="0"/>
                        </a:spcBef>
                        <a:spcAft>
                          <a:spcPts val="0"/>
                        </a:spcAft>
                        <a:buNone/>
                      </a:pPr>
                      <a:r>
                        <a:rPr b="1" lang="en"/>
                        <a:t>381</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lnSpc>
                          <a:spcPct val="115000"/>
                        </a:lnSpc>
                        <a:spcBef>
                          <a:spcPts val="1200"/>
                        </a:spcBef>
                        <a:spcAft>
                          <a:spcPts val="0"/>
                        </a:spcAft>
                        <a:buNone/>
                      </a:pPr>
                      <a:r>
                        <a:rPr b="1" lang="en"/>
                        <a:t> </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t/>
                      </a:r>
                      <a:endParaRPr b="1" sz="1200"/>
                    </a:p>
                    <a:p>
                      <a:pPr indent="0" lvl="0" marL="0" rtl="0" algn="ctr">
                        <a:spcBef>
                          <a:spcPts val="0"/>
                        </a:spcBef>
                        <a:spcAft>
                          <a:spcPts val="0"/>
                        </a:spcAft>
                        <a:buNone/>
                      </a:pPr>
                      <a:r>
                        <a:rPr b="1" lang="en"/>
                        <a:t>385</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c>
                  <a:txBody>
                    <a:bodyPr/>
                    <a:lstStyle/>
                    <a:p>
                      <a:pPr indent="0" lvl="0" marL="0" rtl="0" algn="ctr">
                        <a:spcBef>
                          <a:spcPts val="0"/>
                        </a:spcBef>
                        <a:spcAft>
                          <a:spcPts val="0"/>
                        </a:spcAft>
                        <a:buNone/>
                      </a:pPr>
                      <a:r>
                        <a:t/>
                      </a:r>
                      <a:endParaRPr b="1" sz="1200"/>
                    </a:p>
                    <a:p>
                      <a:pPr indent="0" lvl="0" marL="0" rtl="0" algn="ctr">
                        <a:spcBef>
                          <a:spcPts val="0"/>
                        </a:spcBef>
                        <a:spcAft>
                          <a:spcPts val="0"/>
                        </a:spcAft>
                        <a:buNone/>
                      </a:pPr>
                      <a:r>
                        <a:rPr b="1" lang="en"/>
                        <a:t>386</a:t>
                      </a:r>
                      <a:endParaRPr b="1"/>
                    </a:p>
                  </a:txBody>
                  <a:tcPr marT="91425" marB="91425" marR="68575" marL="68575" anchor="ctr">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BFBFBF"/>
                    </a:solidFill>
                  </a:tcPr>
                </a:tc>
              </a:tr>
            </a:tbl>
          </a:graphicData>
        </a:graphic>
      </p:graphicFrame>
      <p:sp>
        <p:nvSpPr>
          <p:cNvPr id="81" name="Google Shape;81;p14"/>
          <p:cNvSpPr txBox="1"/>
          <p:nvPr/>
        </p:nvSpPr>
        <p:spPr>
          <a:xfrm>
            <a:off x="5452375" y="1301525"/>
            <a:ext cx="3411000" cy="221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This month’s data shows the comparison between April 2021 and May 2021 enrollment. April 2021 was 382 and May 2021 enrollment was 381. A loss of one (1) student.  Enrollment for April 2022 was 385, and May 2022 was 386, a gain of one (1) student. </a:t>
            </a:r>
            <a:endParaRPr>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International Baccalaureate</a:t>
            </a:r>
            <a:endParaRPr sz="2700"/>
          </a:p>
        </p:txBody>
      </p:sp>
      <p:sp>
        <p:nvSpPr>
          <p:cNvPr id="87" name="Google Shape;87;p15"/>
          <p:cNvSpPr txBox="1"/>
          <p:nvPr/>
        </p:nvSpPr>
        <p:spPr>
          <a:xfrm>
            <a:off x="4923775" y="1208225"/>
            <a:ext cx="41367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Lato"/>
                <a:ea typeface="Lato"/>
                <a:cs typeface="Lato"/>
                <a:sym typeface="Lato"/>
              </a:rPr>
              <a:t>May 2022 Examination Session Completed </a:t>
            </a:r>
            <a:endParaRPr b="1" sz="1600">
              <a:solidFill>
                <a:schemeClr val="dk1"/>
              </a:solidFill>
              <a:latin typeface="Lato"/>
              <a:ea typeface="Lato"/>
              <a:cs typeface="Lato"/>
              <a:sym typeface="Lato"/>
            </a:endParaRPr>
          </a:p>
          <a:p>
            <a:pPr indent="0" lvl="0" marL="0" rtl="0" algn="l">
              <a:spcBef>
                <a:spcPts val="0"/>
              </a:spcBef>
              <a:spcAft>
                <a:spcPts val="0"/>
              </a:spcAft>
              <a:buNone/>
            </a:pPr>
            <a:r>
              <a:rPr b="1" lang="en" sz="1600">
                <a:solidFill>
                  <a:schemeClr val="dk1"/>
                </a:solidFill>
                <a:latin typeface="Lato"/>
                <a:ea typeface="Lato"/>
                <a:cs typeface="Lato"/>
                <a:sym typeface="Lato"/>
              </a:rPr>
              <a:t>Results released July 5th</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 sz="1600">
                <a:solidFill>
                  <a:schemeClr val="dk1"/>
                </a:solidFill>
                <a:latin typeface="Lato"/>
                <a:ea typeface="Lato"/>
                <a:cs typeface="Lato"/>
                <a:sym typeface="Lato"/>
              </a:rPr>
              <a:t>6 Diploma Candidates</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 sz="1600">
                <a:solidFill>
                  <a:schemeClr val="dk1"/>
                </a:solidFill>
                <a:latin typeface="Lato"/>
                <a:ea typeface="Lato"/>
                <a:cs typeface="Lato"/>
                <a:sym typeface="Lato"/>
              </a:rPr>
              <a:t>12 Certificate Course-Option Candidates</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 sz="1600">
                <a:solidFill>
                  <a:schemeClr val="dk1"/>
                </a:solidFill>
                <a:latin typeface="Lato"/>
                <a:ea typeface="Lato"/>
                <a:cs typeface="Lato"/>
                <a:sym typeface="Lato"/>
              </a:rPr>
              <a:t>22 Examination Papers</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 sz="1600">
                <a:solidFill>
                  <a:schemeClr val="dk1"/>
                </a:solidFill>
                <a:latin typeface="Lato"/>
                <a:ea typeface="Lato"/>
                <a:cs typeface="Lato"/>
                <a:sym typeface="Lato"/>
              </a:rPr>
              <a:t>11 days of testing</a:t>
            </a:r>
            <a:endParaRPr b="1" sz="1600">
              <a:solidFill>
                <a:schemeClr val="dk1"/>
              </a:solidFill>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b="1" lang="en" sz="1600">
                <a:solidFill>
                  <a:schemeClr val="dk1"/>
                </a:solidFill>
                <a:latin typeface="Lato"/>
                <a:ea typeface="Lato"/>
                <a:cs typeface="Lato"/>
                <a:sym typeface="Lato"/>
              </a:rPr>
              <a:t>11 subjects examined</a:t>
            </a:r>
            <a:endParaRPr b="1" sz="1600">
              <a:solidFill>
                <a:schemeClr val="dk1"/>
              </a:solidFill>
              <a:latin typeface="Lato"/>
              <a:ea typeface="Lato"/>
              <a:cs typeface="Lato"/>
              <a:sym typeface="Lato"/>
            </a:endParaRPr>
          </a:p>
          <a:p>
            <a:pPr indent="0" lvl="0" marL="0" rtl="0" algn="l">
              <a:spcBef>
                <a:spcPts val="0"/>
              </a:spcBef>
              <a:spcAft>
                <a:spcPts val="0"/>
              </a:spcAft>
              <a:buNone/>
            </a:pPr>
            <a:r>
              <a:t/>
            </a:r>
            <a:endParaRPr b="1" sz="1600">
              <a:solidFill>
                <a:schemeClr val="dk1"/>
              </a:solidFill>
              <a:latin typeface="Lato"/>
              <a:ea typeface="Lato"/>
              <a:cs typeface="Lato"/>
              <a:sym typeface="Lato"/>
            </a:endParaRPr>
          </a:p>
          <a:p>
            <a:pPr indent="0" lvl="0" marL="0" rtl="0" algn="l">
              <a:spcBef>
                <a:spcPts val="0"/>
              </a:spcBef>
              <a:spcAft>
                <a:spcPts val="0"/>
              </a:spcAft>
              <a:buNone/>
            </a:pPr>
            <a:r>
              <a:rPr b="1" lang="en" sz="1600">
                <a:solidFill>
                  <a:schemeClr val="dk1"/>
                </a:solidFill>
                <a:latin typeface="Lato"/>
                <a:ea typeface="Lato"/>
                <a:cs typeface="Lato"/>
                <a:sym typeface="Lato"/>
              </a:rPr>
              <a:t>MYP Application for Candidacy in the 2022-23 in 9-10th started</a:t>
            </a:r>
            <a:endParaRPr b="1" sz="1600">
              <a:solidFill>
                <a:schemeClr val="dk1"/>
              </a:solidFill>
              <a:latin typeface="Lato"/>
              <a:ea typeface="Lato"/>
              <a:cs typeface="Lato"/>
              <a:sym typeface="Lato"/>
            </a:endParaRPr>
          </a:p>
        </p:txBody>
      </p:sp>
      <p:pic>
        <p:nvPicPr>
          <p:cNvPr id="88" name="Google Shape;88;p15"/>
          <p:cNvPicPr preferRelativeResize="0"/>
          <p:nvPr/>
        </p:nvPicPr>
        <p:blipFill>
          <a:blip r:embed="rId3">
            <a:alphaModFix/>
          </a:blip>
          <a:stretch>
            <a:fillRect/>
          </a:stretch>
        </p:blipFill>
        <p:spPr>
          <a:xfrm>
            <a:off x="1323875" y="1208225"/>
            <a:ext cx="1781175" cy="365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Special Education</a:t>
            </a:r>
            <a:endParaRPr/>
          </a:p>
        </p:txBody>
      </p:sp>
      <p:pic>
        <p:nvPicPr>
          <p:cNvPr id="94" name="Google Shape;94;p16" title="Chart"/>
          <p:cNvPicPr preferRelativeResize="0"/>
          <p:nvPr/>
        </p:nvPicPr>
        <p:blipFill rotWithShape="1">
          <a:blip r:embed="rId3">
            <a:alphaModFix/>
          </a:blip>
          <a:srcRect b="4580" l="3091" r="0" t="0"/>
          <a:stretch/>
        </p:blipFill>
        <p:spPr>
          <a:xfrm>
            <a:off x="4708000" y="1252475"/>
            <a:ext cx="4267200" cy="2638550"/>
          </a:xfrm>
          <a:prstGeom prst="rect">
            <a:avLst/>
          </a:prstGeom>
          <a:noFill/>
          <a:ln>
            <a:noFill/>
          </a:ln>
        </p:spPr>
      </p:pic>
      <p:pic>
        <p:nvPicPr>
          <p:cNvPr id="95" name="Google Shape;95;p16" title="Chart"/>
          <p:cNvPicPr preferRelativeResize="0"/>
          <p:nvPr/>
        </p:nvPicPr>
        <p:blipFill>
          <a:blip r:embed="rId4">
            <a:alphaModFix/>
          </a:blip>
          <a:stretch>
            <a:fillRect/>
          </a:stretch>
        </p:blipFill>
        <p:spPr>
          <a:xfrm>
            <a:off x="137100" y="1252475"/>
            <a:ext cx="4267200" cy="2638552"/>
          </a:xfrm>
          <a:prstGeom prst="rect">
            <a:avLst/>
          </a:prstGeom>
          <a:noFill/>
          <a:ln>
            <a:noFill/>
          </a:ln>
        </p:spPr>
      </p:pic>
      <p:sp>
        <p:nvSpPr>
          <p:cNvPr id="96" name="Google Shape;96;p16"/>
          <p:cNvSpPr txBox="1"/>
          <p:nvPr/>
        </p:nvSpPr>
        <p:spPr>
          <a:xfrm>
            <a:off x="367825" y="4134225"/>
            <a:ext cx="8358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For the month of May there were no changes. The amount of students remained the same for the month of April and May.  The amount of students receiving services remained the same. </a:t>
            </a:r>
            <a:endParaRPr>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87900" y="67150"/>
            <a:ext cx="8368200" cy="7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lang="en"/>
              <a:t>Staff Development</a:t>
            </a:r>
            <a:endParaRPr/>
          </a:p>
        </p:txBody>
      </p:sp>
      <p:sp>
        <p:nvSpPr>
          <p:cNvPr id="102" name="Google Shape;102;p17"/>
          <p:cNvSpPr txBox="1"/>
          <p:nvPr/>
        </p:nvSpPr>
        <p:spPr>
          <a:xfrm>
            <a:off x="1579225" y="49396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3" name="Google Shape;103;p17"/>
          <p:cNvSpPr txBox="1"/>
          <p:nvPr/>
        </p:nvSpPr>
        <p:spPr>
          <a:xfrm>
            <a:off x="5552497" y="2280501"/>
            <a:ext cx="2696100" cy="9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04" name="Google Shape;104;p17" title="Chart"/>
          <p:cNvPicPr preferRelativeResize="0"/>
          <p:nvPr/>
        </p:nvPicPr>
        <p:blipFill>
          <a:blip r:embed="rId3">
            <a:alphaModFix/>
          </a:blip>
          <a:stretch>
            <a:fillRect/>
          </a:stretch>
        </p:blipFill>
        <p:spPr>
          <a:xfrm>
            <a:off x="387903" y="1160000"/>
            <a:ext cx="5792751" cy="3581849"/>
          </a:xfrm>
          <a:prstGeom prst="rect">
            <a:avLst/>
          </a:prstGeom>
          <a:noFill/>
          <a:ln>
            <a:noFill/>
          </a:ln>
        </p:spPr>
      </p:pic>
      <p:sp>
        <p:nvSpPr>
          <p:cNvPr id="105" name="Google Shape;105;p17"/>
          <p:cNvSpPr txBox="1"/>
          <p:nvPr/>
        </p:nvSpPr>
        <p:spPr>
          <a:xfrm>
            <a:off x="6915850" y="532950"/>
            <a:ext cx="71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06" name="Google Shape;106;p17"/>
          <p:cNvSpPr txBox="1"/>
          <p:nvPr/>
        </p:nvSpPr>
        <p:spPr>
          <a:xfrm>
            <a:off x="6370500" y="1160000"/>
            <a:ext cx="2547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This month PD hours were less than last month.  We focused on parent </a:t>
            </a:r>
            <a:r>
              <a:rPr lang="en">
                <a:latin typeface="Lato"/>
                <a:ea typeface="Lato"/>
                <a:cs typeface="Lato"/>
                <a:sym typeface="Lato"/>
              </a:rPr>
              <a:t>communication</a:t>
            </a:r>
            <a:r>
              <a:rPr lang="en">
                <a:latin typeface="Lato"/>
                <a:ea typeface="Lato"/>
                <a:cs typeface="Lato"/>
                <a:sym typeface="Lato"/>
              </a:rPr>
              <a:t> and preparation for exams.  Teachers worked on study guides and review for finals during PD.  All staff took Safe school training in deescalating techniques.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There was one PIP that was closed and resulted in a non-renewal for the 222-23 school year.</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Remediation</a:t>
            </a:r>
            <a:endParaRPr/>
          </a:p>
        </p:txBody>
      </p:sp>
      <p:sp>
        <p:nvSpPr>
          <p:cNvPr id="112" name="Google Shape;112;p18"/>
          <p:cNvSpPr txBox="1"/>
          <p:nvPr>
            <p:ph idx="1" type="body"/>
          </p:nvPr>
        </p:nvSpPr>
        <p:spPr>
          <a:xfrm>
            <a:off x="387900" y="1355525"/>
            <a:ext cx="3999900" cy="276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3" name="Google Shape;113;p18"/>
          <p:cNvSpPr txBox="1"/>
          <p:nvPr>
            <p:ph idx="2" type="body"/>
          </p:nvPr>
        </p:nvSpPr>
        <p:spPr>
          <a:xfrm>
            <a:off x="4674800" y="1059500"/>
            <a:ext cx="3999900" cy="276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4" name="Google Shape;114;p18" title="Chart"/>
          <p:cNvPicPr preferRelativeResize="0"/>
          <p:nvPr/>
        </p:nvPicPr>
        <p:blipFill>
          <a:blip r:embed="rId3">
            <a:alphaModFix/>
          </a:blip>
          <a:stretch>
            <a:fillRect/>
          </a:stretch>
        </p:blipFill>
        <p:spPr>
          <a:xfrm>
            <a:off x="213000" y="1222300"/>
            <a:ext cx="4174800" cy="2677874"/>
          </a:xfrm>
          <a:prstGeom prst="rect">
            <a:avLst/>
          </a:prstGeom>
          <a:noFill/>
          <a:ln>
            <a:noFill/>
          </a:ln>
        </p:spPr>
      </p:pic>
      <p:pic>
        <p:nvPicPr>
          <p:cNvPr id="115" name="Google Shape;115;p18" title="Chart"/>
          <p:cNvPicPr preferRelativeResize="0"/>
          <p:nvPr/>
        </p:nvPicPr>
        <p:blipFill>
          <a:blip r:embed="rId4">
            <a:alphaModFix/>
          </a:blip>
          <a:stretch>
            <a:fillRect/>
          </a:stretch>
        </p:blipFill>
        <p:spPr>
          <a:xfrm>
            <a:off x="4674800" y="1222300"/>
            <a:ext cx="4157499" cy="2677874"/>
          </a:xfrm>
          <a:prstGeom prst="rect">
            <a:avLst/>
          </a:prstGeom>
          <a:noFill/>
          <a:ln>
            <a:noFill/>
          </a:ln>
        </p:spPr>
      </p:pic>
      <p:sp>
        <p:nvSpPr>
          <p:cNvPr id="116" name="Google Shape;116;p18"/>
          <p:cNvSpPr txBox="1"/>
          <p:nvPr/>
        </p:nvSpPr>
        <p:spPr>
          <a:xfrm>
            <a:off x="213000" y="3826700"/>
            <a:ext cx="4174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The year closed out with the same numbers as the remediation </a:t>
            </a:r>
            <a:r>
              <a:rPr lang="en">
                <a:solidFill>
                  <a:schemeClr val="dk1"/>
                </a:solidFill>
                <a:latin typeface="Lato"/>
                <a:ea typeface="Lato"/>
                <a:cs typeface="Lato"/>
                <a:sym typeface="Lato"/>
              </a:rPr>
              <a:t>specialists</a:t>
            </a:r>
            <a:r>
              <a:rPr lang="en">
                <a:solidFill>
                  <a:schemeClr val="dk1"/>
                </a:solidFill>
                <a:latin typeface="Lato"/>
                <a:ea typeface="Lato"/>
                <a:cs typeface="Lato"/>
                <a:sym typeface="Lato"/>
              </a:rPr>
              <a:t> had to fill in for classes on a permanent basis. Even the remaining classes may have missed support </a:t>
            </a:r>
            <a:r>
              <a:rPr lang="en">
                <a:solidFill>
                  <a:schemeClr val="dk1"/>
                </a:solidFill>
                <a:latin typeface="Lato"/>
                <a:ea typeface="Lato"/>
                <a:cs typeface="Lato"/>
                <a:sym typeface="Lato"/>
              </a:rPr>
              <a:t>because</a:t>
            </a:r>
            <a:r>
              <a:rPr lang="en">
                <a:solidFill>
                  <a:schemeClr val="dk1"/>
                </a:solidFill>
                <a:latin typeface="Lato"/>
                <a:ea typeface="Lato"/>
                <a:cs typeface="Lato"/>
                <a:sym typeface="Lato"/>
              </a:rPr>
              <a:t> of coverage needed throughout the semester.</a:t>
            </a:r>
            <a:endParaRPr>
              <a:solidFill>
                <a:schemeClr val="dk1"/>
              </a:solidFill>
              <a:latin typeface="Lato"/>
              <a:ea typeface="Lato"/>
              <a:cs typeface="Lato"/>
              <a:sym typeface="Lato"/>
            </a:endParaRPr>
          </a:p>
        </p:txBody>
      </p:sp>
      <p:sp>
        <p:nvSpPr>
          <p:cNvPr id="117" name="Google Shape;117;p18"/>
          <p:cNvSpPr txBox="1"/>
          <p:nvPr/>
        </p:nvSpPr>
        <p:spPr>
          <a:xfrm>
            <a:off x="4683400" y="3826700"/>
            <a:ext cx="4140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As staffing and other extenuating circumstances level off, having all LEAP preps covered will really show its benefits in the very near future.</a:t>
            </a:r>
            <a:endParaRPr>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Culture</a:t>
            </a:r>
            <a:endParaRPr/>
          </a:p>
        </p:txBody>
      </p:sp>
      <p:sp>
        <p:nvSpPr>
          <p:cNvPr id="123" name="Google Shape;123;p19"/>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1100" u="sng">
                <a:solidFill>
                  <a:srgbClr val="000000"/>
                </a:solidFill>
                <a:latin typeface="Trebuchet MS"/>
                <a:ea typeface="Trebuchet MS"/>
                <a:cs typeface="Trebuchet MS"/>
                <a:sym typeface="Trebuchet MS"/>
              </a:rPr>
              <a:t>Major Discipline (School and Transportation)- Consequences</a:t>
            </a:r>
            <a:endParaRPr i="1" sz="1100" u="sng">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Lunch Detentions</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100">
                <a:solidFill>
                  <a:srgbClr val="000000"/>
                </a:solidFill>
                <a:latin typeface="Trebuchet MS"/>
                <a:ea typeface="Trebuchet MS"/>
                <a:cs typeface="Trebuchet MS"/>
                <a:sym typeface="Trebuchet MS"/>
              </a:rPr>
              <a:t>Friday Detentions</a:t>
            </a:r>
            <a:endParaRPr sz="11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Saturday Detentions</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ISS</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OSS w/out Referral Disc. Conf.</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OSS w/ Referral Disc. Conf.</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OSS w/ Ref. for Expellable Offense</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Student Conference</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Parent/Student Conference</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Student-Student Mediations</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Student-Teacher Mediations</a:t>
            </a:r>
            <a:endParaRPr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n" sz="1300">
                <a:solidFill>
                  <a:srgbClr val="000000"/>
                </a:solidFill>
                <a:latin typeface="Trebuchet MS"/>
                <a:ea typeface="Trebuchet MS"/>
                <a:cs typeface="Trebuchet MS"/>
                <a:sym typeface="Trebuchet MS"/>
              </a:rPr>
              <a:t>Student-Family Mediation</a:t>
            </a:r>
            <a:endParaRPr sz="1300">
              <a:solidFill>
                <a:srgbClr val="000000"/>
              </a:solidFill>
              <a:latin typeface="Trebuchet MS"/>
              <a:ea typeface="Trebuchet MS"/>
              <a:cs typeface="Trebuchet MS"/>
              <a:sym typeface="Trebuchet MS"/>
            </a:endParaRPr>
          </a:p>
          <a:p>
            <a:pPr indent="0" lvl="0" marL="0" rtl="0" algn="l">
              <a:spcBef>
                <a:spcPts val="0"/>
              </a:spcBef>
              <a:spcAft>
                <a:spcPts val="1200"/>
              </a:spcAft>
              <a:buNone/>
            </a:pPr>
            <a:r>
              <a:t/>
            </a:r>
            <a:endParaRPr/>
          </a:p>
        </p:txBody>
      </p:sp>
      <p:sp>
        <p:nvSpPr>
          <p:cNvPr id="124" name="Google Shape;124;p19"/>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19" title="Chart"/>
          <p:cNvPicPr preferRelativeResize="0"/>
          <p:nvPr/>
        </p:nvPicPr>
        <p:blipFill>
          <a:blip r:embed="rId3">
            <a:alphaModFix/>
          </a:blip>
          <a:stretch>
            <a:fillRect/>
          </a:stretch>
        </p:blipFill>
        <p:spPr>
          <a:xfrm>
            <a:off x="4572000" y="1333950"/>
            <a:ext cx="4260301" cy="3234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Culture</a:t>
            </a:r>
            <a:endParaRPr/>
          </a:p>
        </p:txBody>
      </p:sp>
      <p:sp>
        <p:nvSpPr>
          <p:cNvPr id="131" name="Google Shape;131;p20"/>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32" name="Google Shape;132;p20"/>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00"/>
                </a:solidFill>
                <a:latin typeface="Trebuchet MS"/>
                <a:ea typeface="Trebuchet MS"/>
                <a:cs typeface="Trebuchet MS"/>
                <a:sym typeface="Trebuchet MS"/>
              </a:rPr>
              <a:t>Major Discipline (School and Transportation) - Infractions</a:t>
            </a:r>
            <a:endParaRPr u="sng">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Fighting</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Skipping</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Willful Disobedience</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Drug Use/Possession</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Social Media</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Bullying</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Theft</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Illegal Possession of Weapon</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lang="en">
                <a:solidFill>
                  <a:srgbClr val="000000"/>
                </a:solidFill>
                <a:latin typeface="Trebuchet MS"/>
                <a:ea typeface="Trebuchet MS"/>
                <a:cs typeface="Trebuchet MS"/>
                <a:sym typeface="Trebuchet MS"/>
              </a:rPr>
              <a:t>Student-Family Mediation</a:t>
            </a:r>
            <a:endParaRPr>
              <a:solidFill>
                <a:srgbClr val="000000"/>
              </a:solidFill>
              <a:latin typeface="Trebuchet MS"/>
              <a:ea typeface="Trebuchet MS"/>
              <a:cs typeface="Trebuchet MS"/>
              <a:sym typeface="Trebuchet MS"/>
            </a:endParaRPr>
          </a:p>
          <a:p>
            <a:pPr indent="0" lvl="0" marL="0" rtl="0" algn="r">
              <a:spcBef>
                <a:spcPts val="0"/>
              </a:spcBef>
              <a:spcAft>
                <a:spcPts val="0"/>
              </a:spcAft>
              <a:buNone/>
            </a:pPr>
            <a:r>
              <a:rPr b="1" lang="en">
                <a:solidFill>
                  <a:srgbClr val="000000"/>
                </a:solidFill>
                <a:latin typeface="Trebuchet MS"/>
                <a:ea typeface="Trebuchet MS"/>
                <a:cs typeface="Trebuchet MS"/>
                <a:sym typeface="Trebuchet MS"/>
              </a:rPr>
              <a:t>TOTAL DISCIPLINE - INFRACTIONS</a:t>
            </a:r>
            <a:endParaRPr b="1">
              <a:solidFill>
                <a:srgbClr val="000000"/>
              </a:solidFill>
              <a:latin typeface="Trebuchet MS"/>
              <a:ea typeface="Trebuchet MS"/>
              <a:cs typeface="Trebuchet MS"/>
              <a:sym typeface="Trebuchet MS"/>
            </a:endParaRPr>
          </a:p>
          <a:p>
            <a:pPr indent="0" lvl="0" marL="0" rtl="0" algn="l">
              <a:spcBef>
                <a:spcPts val="0"/>
              </a:spcBef>
              <a:spcAft>
                <a:spcPts val="1200"/>
              </a:spcAft>
              <a:buNone/>
            </a:pPr>
            <a:r>
              <a:t/>
            </a:r>
            <a:endParaRPr sz="1900"/>
          </a:p>
        </p:txBody>
      </p:sp>
      <p:pic>
        <p:nvPicPr>
          <p:cNvPr id="133" name="Google Shape;133;p20" title="Chart"/>
          <p:cNvPicPr preferRelativeResize="0"/>
          <p:nvPr/>
        </p:nvPicPr>
        <p:blipFill>
          <a:blip r:embed="rId3">
            <a:alphaModFix/>
          </a:blip>
          <a:stretch>
            <a:fillRect/>
          </a:stretch>
        </p:blipFill>
        <p:spPr>
          <a:xfrm>
            <a:off x="311700" y="1417950"/>
            <a:ext cx="4260300" cy="315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87900" y="243700"/>
            <a:ext cx="83682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ELL- Month to Month Comparison</a:t>
            </a:r>
            <a:endParaRPr/>
          </a:p>
        </p:txBody>
      </p:sp>
      <p:pic>
        <p:nvPicPr>
          <p:cNvPr id="139" name="Google Shape;139;p21" title="Chart"/>
          <p:cNvPicPr preferRelativeResize="0"/>
          <p:nvPr/>
        </p:nvPicPr>
        <p:blipFill rotWithShape="1">
          <a:blip r:embed="rId3">
            <a:alphaModFix/>
          </a:blip>
          <a:srcRect b="5285" l="3779" r="2190" t="0"/>
          <a:stretch/>
        </p:blipFill>
        <p:spPr>
          <a:xfrm>
            <a:off x="2423975" y="1047500"/>
            <a:ext cx="6627498" cy="3894550"/>
          </a:xfrm>
          <a:prstGeom prst="rect">
            <a:avLst/>
          </a:prstGeom>
          <a:noFill/>
          <a:ln>
            <a:noFill/>
          </a:ln>
        </p:spPr>
      </p:pic>
      <p:sp>
        <p:nvSpPr>
          <p:cNvPr id="140" name="Google Shape;140;p21"/>
          <p:cNvSpPr txBox="1"/>
          <p:nvPr/>
        </p:nvSpPr>
        <p:spPr>
          <a:xfrm>
            <a:off x="241725" y="1191150"/>
            <a:ext cx="21084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Lato"/>
                <a:ea typeface="Lato"/>
                <a:cs typeface="Lato"/>
                <a:sym typeface="Lato"/>
              </a:rPr>
              <a:t>9th- we continued to increase through the end of the official school year with one additional new arriver. This is our largest EL cohort ever.</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10th-11th- numbers remain steady at 12 for each grade level.</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0" lvl="0" marL="0" rtl="0" algn="l">
              <a:spcBef>
                <a:spcPts val="0"/>
              </a:spcBef>
              <a:spcAft>
                <a:spcPts val="0"/>
              </a:spcAft>
              <a:buNone/>
            </a:pPr>
            <a:r>
              <a:rPr lang="en">
                <a:solidFill>
                  <a:schemeClr val="dk1"/>
                </a:solidFill>
                <a:latin typeface="Lato"/>
                <a:ea typeface="Lato"/>
                <a:cs typeface="Lato"/>
                <a:sym typeface="Lato"/>
              </a:rPr>
              <a:t>12th- all 12 Seniors will be rolled out as graduates!</a:t>
            </a:r>
            <a:endParaRPr>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