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</p:sldMasterIdLst>
  <p:notesMasterIdLst>
    <p:notesMasterId r:id="rId14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04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02527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40" name="Shape 140"/>
          <p:cNvSpPr txBox="1"/>
          <p:nvPr/>
        </p:nvSpPr>
        <p:spPr>
          <a:xfrm>
            <a:off x="3884612" y="8685211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4" cy="49150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575"/>
            <a:ext cx="4022724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000" b="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000" b="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65137" y="6459537"/>
            <a:ext cx="26193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4800600" y="6459537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6334125"/>
            <a:ext cx="1218882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1208087" y="4343400"/>
            <a:ext cx="9875837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0" y="6334125"/>
            <a:ext cx="12192000" cy="666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" name="Shape 32"/>
          <p:cNvCxnSpPr/>
          <p:nvPr/>
        </p:nvCxnSpPr>
        <p:spPr>
          <a:xfrm>
            <a:off x="1193800" y="1738311"/>
            <a:ext cx="9966324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0" y="6334125"/>
            <a:ext cx="1218882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" name="Shape 69"/>
          <p:cNvCxnSpPr/>
          <p:nvPr/>
        </p:nvCxnSpPr>
        <p:spPr>
          <a:xfrm>
            <a:off x="1208087" y="4343400"/>
            <a:ext cx="9875837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0" y="6334125"/>
            <a:ext cx="1218882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4040187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465137" y="6459537"/>
            <a:ext cx="26193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4800600" y="6459537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0" y="4914900"/>
            <a:ext cx="1218882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0" y="6334125"/>
            <a:ext cx="1218882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subTitle" idx="1"/>
          </p:nvPr>
        </p:nvSpPr>
        <p:spPr>
          <a:xfrm>
            <a:off x="1100137" y="4456112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b="1"/>
              <a:t>IB MYP Update - February 2017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0137" y="2366961"/>
            <a:ext cx="4981574" cy="140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399" cy="1449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ct val="25000"/>
              <a:buFont typeface="Calibri"/>
              <a:buNone/>
            </a:pPr>
            <a:r>
              <a:rPr lang="en-US">
                <a:solidFill>
                  <a:srgbClr val="404040"/>
                </a:solidFill>
              </a:rPr>
              <a:t>Work with the teachers and staff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399" cy="4022724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0487" marR="0" lvl="0" indent="-777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lang="en-US" sz="2400" b="1" dirty="0">
                <a:solidFill>
                  <a:srgbClr val="404040"/>
                </a:solidFill>
              </a:rPr>
              <a:t>Scheduling work:</a:t>
            </a:r>
            <a:r>
              <a:rPr lang="en-US" sz="2400" dirty="0">
                <a:solidFill>
                  <a:srgbClr val="404040"/>
                </a:solidFill>
              </a:rPr>
              <a:t> </a:t>
            </a:r>
          </a:p>
          <a:p>
            <a: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November and December with volunteers</a:t>
            </a:r>
          </a:p>
          <a:p>
            <a: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January full faculty</a:t>
            </a:r>
            <a:r>
              <a:rPr lang="en-US" sz="2400" b="0" i="0" u="none" strike="noStrike" cap="none" dirty="0">
                <a:solidFill>
                  <a:schemeClr val="tx1"/>
                </a:solidFill>
                <a:sym typeface="Calibri"/>
              </a:rPr>
              <a:t> work and preferences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</a:endParaRPr>
          </a:p>
          <a:p>
            <a:pPr marL="127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sz="2400" b="1" dirty="0">
                <a:solidFill>
                  <a:schemeClr val="tx1"/>
                </a:solidFill>
              </a:rPr>
              <a:t>Reports: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charset="2"/>
              <a:buChar char="q"/>
            </a:pP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</a:rPr>
              <a:t>December/January - teachers prepare first set of reports in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</a:rPr>
              <a:t>ManageBac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</a:rPr>
              <a:t> (see Sam Aaron’s report)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127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None/>
            </a:pPr>
            <a:r>
              <a:rPr lang="en-US" sz="2400" b="1" dirty="0">
                <a:solidFill>
                  <a:schemeClr val="tx1"/>
                </a:solidFill>
                <a:highlight>
                  <a:srgbClr val="FFFFFF"/>
                </a:highlight>
              </a:rPr>
              <a:t>Training:</a:t>
            </a: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</a:p>
          <a:p>
            <a: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Wingdings" charset="2"/>
              <a:buChar char="q"/>
            </a:pP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</a:rPr>
              <a:t>5 staff members taking online courses (November and February)</a:t>
            </a:r>
          </a:p>
          <a:p>
            <a: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Wingdings" charset="2"/>
              <a:buChar char="q"/>
            </a:pPr>
            <a:r>
              <a:rPr lang="en-US" sz="2400" dirty="0">
                <a:solidFill>
                  <a:schemeClr val="tx1"/>
                </a:solidFill>
                <a:highlight>
                  <a:srgbClr val="FFFFFF"/>
                </a:highlight>
              </a:rPr>
              <a:t>January Work Day - "Launching the MYP" - required training with candidacy consultant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</a:rPr>
              <a:t> 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Calibri"/>
              <a:buNone/>
            </a:pPr>
            <a:endParaRPr sz="2400" b="0" i="0" u="none" dirty="0">
              <a:solidFill>
                <a:srgbClr val="404040"/>
              </a:solidFill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9901236" y="6459537"/>
            <a:ext cx="13112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000" b="0" i="0" u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3686175" y="6459537"/>
            <a:ext cx="48228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ANCS Governing Board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096962" y="6459537"/>
            <a:ext cx="247332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9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400" cy="144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Work with the students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400" cy="40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 indent="0" rtl="0">
              <a:spcBef>
                <a:spcPts val="0"/>
              </a:spcBef>
              <a:buSzPct val="100000"/>
              <a:buNone/>
            </a:pPr>
            <a:r>
              <a:rPr lang="en-US" sz="2400" b="1" dirty="0"/>
              <a:t>Reports and Promotion Criteria:</a:t>
            </a:r>
            <a:r>
              <a:rPr lang="en-US" sz="2400" dirty="0"/>
              <a:t> 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400" dirty="0"/>
              <a:t>January 6: Reports and promotion criteria in grade level groups (</a:t>
            </a:r>
            <a:r>
              <a:rPr lang="en-US" sz="2400" dirty="0" err="1"/>
              <a:t>Somer</a:t>
            </a:r>
            <a:r>
              <a:rPr lang="en-US" sz="2400" dirty="0"/>
              <a:t> Hobby)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400" dirty="0"/>
              <a:t>January 25: Morning Meeting session about grades and reports (Cathey Goodgame)</a:t>
            </a:r>
          </a:p>
          <a:p>
            <a:pPr marL="0" lvl="0" indent="0">
              <a:spcBef>
                <a:spcPts val="0"/>
              </a:spcBef>
              <a:buNone/>
            </a:pPr>
            <a:endParaRPr sz="2400" dirty="0"/>
          </a:p>
          <a:p>
            <a:pPr marL="76200" lvl="0" indent="0" rtl="0">
              <a:spcBef>
                <a:spcPts val="0"/>
              </a:spcBef>
              <a:buSzPct val="100000"/>
              <a:buNone/>
            </a:pPr>
            <a:r>
              <a:rPr lang="en-US" sz="2400" b="1" dirty="0"/>
              <a:t>Scheduling: </a:t>
            </a:r>
          </a:p>
          <a:p>
            <a:pPr marL="914400" lvl="1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400" dirty="0"/>
              <a:t> February 7: Schedule preferences meetings with 6th and 7th graders (</a:t>
            </a:r>
            <a:r>
              <a:rPr lang="en-US" sz="2400" dirty="0" err="1"/>
              <a:t>Somer</a:t>
            </a:r>
            <a:r>
              <a:rPr lang="en-US" sz="2400" dirty="0"/>
              <a:t> Hobby and Cathey Goodgame)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3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400" cy="144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Work with the families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400" cy="40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89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None/>
            </a:pPr>
            <a:r>
              <a:rPr lang="en-US" sz="2200" b="1" dirty="0">
                <a:solidFill>
                  <a:srgbClr val="222222"/>
                </a:solidFill>
                <a:highlight>
                  <a:srgbClr val="FFFFFF"/>
                </a:highlight>
              </a:rPr>
              <a:t>Growth, Reports and Promotion Criteria:</a:t>
            </a:r>
          </a:p>
          <a:p>
            <a:pPr marL="10541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Wingdings" charset="2"/>
              <a:buChar char="q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</a:rPr>
              <a:t>November MYP Info Session - How to support your child in their MYP work through reviewing rubric expectations/command terms, reinforcing growth mindset, and helping your child reflect on what has been accomplished and how to can improve</a:t>
            </a:r>
          </a:p>
          <a:p>
            <a:pPr marL="10541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Wingdings" charset="2"/>
              <a:buChar char="q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</a:rPr>
              <a:t>January - </a:t>
            </a:r>
            <a:r>
              <a:rPr lang="en-US" sz="2200" dirty="0" err="1">
                <a:solidFill>
                  <a:srgbClr val="222222"/>
                </a:solidFill>
                <a:highlight>
                  <a:srgbClr val="FFFFFF"/>
                </a:highlight>
              </a:rPr>
              <a:t>Somer</a:t>
            </a: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</a:rPr>
              <a:t> Hobby holds about 40 individual sessions with families to answer questions about new reports</a:t>
            </a:r>
          </a:p>
          <a:p>
            <a:pPr marL="10541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Wingdings" charset="2"/>
              <a:buChar char="q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</a:rPr>
              <a:t>Cathey Goodgame sends video Courier to help families interpret grades at home</a:t>
            </a:r>
          </a:p>
          <a:p>
            <a:pPr marL="10541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Wingdings" charset="2"/>
              <a:buChar char="q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</a:rPr>
              <a:t>January/February Info Session - Revised Portfolio process and growth</a:t>
            </a:r>
          </a:p>
          <a:p>
            <a:pPr lvl="0">
              <a:spcBef>
                <a:spcPts val="0"/>
              </a:spcBef>
              <a:buFont typeface="Wingdings" charset="2"/>
              <a:buChar char="q"/>
            </a:pPr>
            <a:endParaRPr sz="2400" dirty="0"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3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400" cy="144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Work in Progress: Policy Development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066800" y="1526597"/>
            <a:ext cx="10058400" cy="472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Font typeface="Wingdings" charset="2"/>
              <a:buChar char="q"/>
            </a:pPr>
            <a:endParaRPr lang="en-US" dirty="0" smtClean="0"/>
          </a:p>
          <a:p>
            <a:pPr marL="88900" lvl="0" indent="0" rtl="0">
              <a:spcBef>
                <a:spcPts val="0"/>
              </a:spcBef>
              <a:buSzPct val="100000"/>
              <a:buNone/>
            </a:pPr>
            <a:r>
              <a:rPr lang="en-US" sz="2200" b="1" dirty="0" smtClean="0"/>
              <a:t>Assessment </a:t>
            </a:r>
            <a:r>
              <a:rPr lang="en-US" sz="2200" b="1" dirty="0"/>
              <a:t>Policy</a:t>
            </a:r>
          </a:p>
          <a:p>
            <a:pPr marL="914400" lvl="1" indent="-3683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200" dirty="0"/>
              <a:t>February: Work during Faculty </a:t>
            </a:r>
            <a:r>
              <a:rPr lang="en-US" sz="2200" dirty="0" smtClean="0"/>
              <a:t>Meeting</a:t>
            </a:r>
          </a:p>
          <a:p>
            <a:pPr marL="914400" lvl="1" indent="-3683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200" dirty="0" smtClean="0"/>
              <a:t>April</a:t>
            </a:r>
            <a:r>
              <a:rPr lang="en-US" sz="2200" dirty="0"/>
              <a:t>: Faculty review draft of </a:t>
            </a:r>
            <a:r>
              <a:rPr lang="en-US" sz="2200" dirty="0" smtClean="0"/>
              <a:t>policy</a:t>
            </a:r>
            <a:endParaRPr lang="en-US" sz="2200" b="1" dirty="0" smtClean="0"/>
          </a:p>
          <a:p>
            <a:pPr marL="88900" lvl="0" indent="0" rtl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en-US" sz="2200" b="1" dirty="0" smtClean="0"/>
              <a:t>Special </a:t>
            </a:r>
            <a:r>
              <a:rPr lang="en-US" sz="2200" b="1" dirty="0"/>
              <a:t>Education Policy</a:t>
            </a:r>
          </a:p>
          <a:p>
            <a:pPr marL="914400" lvl="1" indent="-368300" rtl="0">
              <a:lnSpc>
                <a:spcPct val="100000"/>
              </a:lnSpc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200" dirty="0"/>
              <a:t>February: Initial small group meeting to develop plan</a:t>
            </a:r>
          </a:p>
          <a:p>
            <a:pPr marL="914400" lvl="1" indent="-368300" rtl="0">
              <a:lnSpc>
                <a:spcPct val="100000"/>
              </a:lnSpc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200" dirty="0"/>
              <a:t>March: Small group </a:t>
            </a:r>
            <a:r>
              <a:rPr lang="en-US" sz="2200" dirty="0" smtClean="0"/>
              <a:t>work</a:t>
            </a:r>
          </a:p>
          <a:p>
            <a:pPr marL="914400" lvl="1" indent="-368300" rtl="0">
              <a:lnSpc>
                <a:spcPct val="100000"/>
              </a:lnSpc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200" dirty="0" smtClean="0"/>
              <a:t>April</a:t>
            </a:r>
            <a:r>
              <a:rPr lang="en-US" sz="2200" dirty="0"/>
              <a:t>: Faculty review of draft </a:t>
            </a:r>
            <a:r>
              <a:rPr lang="en-US" sz="2200" dirty="0" smtClean="0"/>
              <a:t>policy</a:t>
            </a:r>
            <a:endParaRPr lang="en-US" sz="2200" b="1" dirty="0" smtClean="0"/>
          </a:p>
          <a:p>
            <a:pPr marL="88900" lvl="0" indent="0" rtl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en-US" sz="2200" b="1" dirty="0" smtClean="0"/>
              <a:t>Academic </a:t>
            </a:r>
            <a:r>
              <a:rPr lang="en-US" sz="2200" b="1" dirty="0"/>
              <a:t>Honesty </a:t>
            </a:r>
            <a:r>
              <a:rPr lang="en-US" sz="2200" b="1" dirty="0" smtClean="0"/>
              <a:t>Policy</a:t>
            </a:r>
          </a:p>
          <a:p>
            <a:pPr marL="667258" lvl="1" indent="-285750"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2200" dirty="0" smtClean="0"/>
              <a:t>March</a:t>
            </a:r>
            <a:r>
              <a:rPr lang="en-US" sz="2200" dirty="0"/>
              <a:t>: Begin small group </a:t>
            </a:r>
            <a:r>
              <a:rPr lang="en-US" sz="2200" dirty="0" smtClean="0"/>
              <a:t>work</a:t>
            </a:r>
            <a:endParaRPr lang="en-US" sz="2200" b="1" dirty="0" smtClean="0"/>
          </a:p>
          <a:p>
            <a:pPr marL="889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 smtClean="0"/>
              <a:t>Language Policy</a:t>
            </a:r>
          </a:p>
          <a:p>
            <a:pPr marL="724408" lvl="1" indent="-342900">
              <a:lnSpc>
                <a:spcPct val="100000"/>
              </a:lnSpc>
              <a:spcBef>
                <a:spcPts val="0"/>
              </a:spcBef>
              <a:buFont typeface="Wingdings" charset="2"/>
              <a:buChar char="q"/>
            </a:pPr>
            <a:r>
              <a:rPr lang="en-US" sz="2200" dirty="0" smtClean="0"/>
              <a:t>Small group work TBD</a:t>
            </a:r>
            <a:endParaRPr lang="en-US" sz="2200" dirty="0"/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3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096962" y="287337"/>
            <a:ext cx="10058400" cy="144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Authorization Timeline Update	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096962" y="1846261"/>
            <a:ext cx="10058400" cy="40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400" dirty="0" smtClean="0"/>
              <a:t>Original plan was to apply for Authorization in October 2017 and ask for our Authorization visit in Spring 2018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endParaRPr sz="2400" dirty="0" smtClean="0"/>
          </a:p>
          <a:p>
            <a:pPr marL="457200" lvl="0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400" dirty="0" smtClean="0"/>
              <a:t>Consultant let us know that “at the time of authorization schools must have implemented at least two consecutive years of the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.” </a:t>
            </a:r>
          </a:p>
          <a:p>
            <a:pPr marL="342900" lvl="0" indent="-342900" rtl="0">
              <a:spcBef>
                <a:spcPts val="0"/>
              </a:spcBef>
              <a:buFont typeface="Wingdings" charset="2"/>
              <a:buChar char="q"/>
            </a:pPr>
            <a:endParaRPr sz="2400" dirty="0" smtClean="0"/>
          </a:p>
          <a:p>
            <a:pPr marL="457200" lvl="0" indent="-381000" rtl="0">
              <a:spcBef>
                <a:spcPts val="0"/>
              </a:spcBef>
              <a:buSzPct val="100000"/>
              <a:buFont typeface="Wingdings" charset="2"/>
              <a:buChar char="q"/>
            </a:pPr>
            <a:r>
              <a:rPr lang="en-US" sz="2400" dirty="0" smtClean="0"/>
              <a:t>This means our new plan for Authorization is filing  our application in April 2017 and asking for our visit in Fall 2018. 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9901236" y="6459537"/>
            <a:ext cx="1311300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Retrospec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370</Words>
  <Application>Microsoft Macintosh PowerPoint</Application>
  <PresentationFormat>Custom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1_Retrospect</vt:lpstr>
      <vt:lpstr>Retrospect</vt:lpstr>
      <vt:lpstr>2_Retrospect</vt:lpstr>
      <vt:lpstr>3_Retrospect</vt:lpstr>
      <vt:lpstr>4_Retrospect</vt:lpstr>
      <vt:lpstr>5_Retrospect</vt:lpstr>
      <vt:lpstr>6_Retrospect</vt:lpstr>
      <vt:lpstr>PowerPoint Presentation</vt:lpstr>
      <vt:lpstr>Work with the teachers and staff</vt:lpstr>
      <vt:lpstr>Work with the students</vt:lpstr>
      <vt:lpstr>Work with the families</vt:lpstr>
      <vt:lpstr>Work in Progress: Policy Development</vt:lpstr>
      <vt:lpstr>Authorization Timeline Update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Cathey Goodgame</cp:lastModifiedBy>
  <cp:revision>2</cp:revision>
  <dcterms:modified xsi:type="dcterms:W3CDTF">2017-02-20T19:12:22Z</dcterms:modified>
</cp:coreProperties>
</file>