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jpoi6ThdxKTeBzjFmsr0fQhNQ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6BD06B-398C-4D78-AE6C-248701E7B3B4}" v="7" dt="2024-04-15T16:58:38.582"/>
  </p1510:revLst>
</p1510:revInfo>
</file>

<file path=ppt/tableStyles.xml><?xml version="1.0" encoding="utf-8"?>
<a:tblStyleLst xmlns:a="http://schemas.openxmlformats.org/drawingml/2006/main" def="{B755AE4D-8C03-4798-B905-37268DD6031F}">
  <a:tblStyle styleId="{B755AE4D-8C03-4798-B905-37268DD6031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2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mmell, Irina" userId="9c83853e-9085-446d-b3f0-0629efa2a17b" providerId="ADAL" clId="{956BD06B-398C-4D78-AE6C-248701E7B3B4}"/>
    <pc:docChg chg="custSel modSld">
      <pc:chgData name="Brimmell, Irina" userId="9c83853e-9085-446d-b3f0-0629efa2a17b" providerId="ADAL" clId="{956BD06B-398C-4D78-AE6C-248701E7B3B4}" dt="2024-04-15T16:59:05.566" v="273" actId="1076"/>
      <pc:docMkLst>
        <pc:docMk/>
      </pc:docMkLst>
      <pc:sldChg chg="modSp mod">
        <pc:chgData name="Brimmell, Irina" userId="9c83853e-9085-446d-b3f0-0629efa2a17b" providerId="ADAL" clId="{956BD06B-398C-4D78-AE6C-248701E7B3B4}" dt="2024-04-15T16:59:05.566" v="273" actId="1076"/>
        <pc:sldMkLst>
          <pc:docMk/>
          <pc:sldMk cId="0" sldId="256"/>
        </pc:sldMkLst>
        <pc:spChg chg="mod">
          <ac:chgData name="Brimmell, Irina" userId="9c83853e-9085-446d-b3f0-0629efa2a17b" providerId="ADAL" clId="{956BD06B-398C-4D78-AE6C-248701E7B3B4}" dt="2024-04-15T16:52:20.777" v="1" actId="20577"/>
          <ac:spMkLst>
            <pc:docMk/>
            <pc:sldMk cId="0" sldId="256"/>
            <ac:spMk id="107" creationId="{00000000-0000-0000-0000-000000000000}"/>
          </ac:spMkLst>
        </pc:spChg>
        <pc:graphicFrameChg chg="mod modGraphic">
          <ac:chgData name="Brimmell, Irina" userId="9c83853e-9085-446d-b3f0-0629efa2a17b" providerId="ADAL" clId="{956BD06B-398C-4D78-AE6C-248701E7B3B4}" dt="2024-04-15T16:59:05.566" v="273" actId="1076"/>
          <ac:graphicFrameMkLst>
            <pc:docMk/>
            <pc:sldMk cId="0" sldId="256"/>
            <ac:graphicFrameMk id="2" creationId="{27FB5471-EA20-CF48-8DC9-3E51AF4E5CFC}"/>
          </ac:graphicFrameMkLst>
        </pc:graphicFrameChg>
        <pc:graphicFrameChg chg="mod modGraphic">
          <ac:chgData name="Brimmell, Irina" userId="9c83853e-9085-446d-b3f0-0629efa2a17b" providerId="ADAL" clId="{956BD06B-398C-4D78-AE6C-248701E7B3B4}" dt="2024-04-15T16:59:01.976" v="272" actId="1076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  <pc:docChgLst>
    <pc:chgData name="Brimmell, Irina" userId="9c83853e-9085-446d-b3f0-0629efa2a17b" providerId="ADAL" clId="{7DCB4368-E795-4D64-ABF0-8080D70D991C}"/>
    <pc:docChg chg="modSld">
      <pc:chgData name="Brimmell, Irina" userId="9c83853e-9085-446d-b3f0-0629efa2a17b" providerId="ADAL" clId="{7DCB4368-E795-4D64-ABF0-8080D70D991C}" dt="2024-02-12T18:39:41.470" v="2" actId="20577"/>
      <pc:docMkLst>
        <pc:docMk/>
      </pc:docMkLst>
      <pc:sldChg chg="modSp mod">
        <pc:chgData name="Brimmell, Irina" userId="9c83853e-9085-446d-b3f0-0629efa2a17b" providerId="ADAL" clId="{7DCB4368-E795-4D64-ABF0-8080D70D991C}" dt="2024-02-12T18:39:41.470" v="2" actId="20577"/>
        <pc:sldMkLst>
          <pc:docMk/>
          <pc:sldMk cId="0" sldId="256"/>
        </pc:sldMkLst>
        <pc:spChg chg="mod">
          <ac:chgData name="Brimmell, Irina" userId="9c83853e-9085-446d-b3f0-0629efa2a17b" providerId="ADAL" clId="{7DCB4368-E795-4D64-ABF0-8080D70D991C}" dt="2024-02-12T18:38:20.339" v="1" actId="20577"/>
          <ac:spMkLst>
            <pc:docMk/>
            <pc:sldMk cId="0" sldId="256"/>
            <ac:spMk id="107" creationId="{00000000-0000-0000-0000-000000000000}"/>
          </ac:spMkLst>
        </pc:spChg>
        <pc:graphicFrameChg chg="modGraphic">
          <ac:chgData name="Brimmell, Irina" userId="9c83853e-9085-446d-b3f0-0629efa2a17b" providerId="ADAL" clId="{7DCB4368-E795-4D64-ABF0-8080D70D991C}" dt="2024-02-12T18:39:41.470" v="2" actId="20577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  <pc:docChgLst>
    <pc:chgData name="Brimmell, Irina" userId="9c83853e-9085-446d-b3f0-0629efa2a17b" providerId="ADAL" clId="{4E969EFC-80BA-4AFD-975E-317795E7005E}"/>
    <pc:docChg chg="modSld">
      <pc:chgData name="Brimmell, Irina" userId="9c83853e-9085-446d-b3f0-0629efa2a17b" providerId="ADAL" clId="{4E969EFC-80BA-4AFD-975E-317795E7005E}" dt="2024-03-19T17:45:17.943" v="44" actId="20577"/>
      <pc:docMkLst>
        <pc:docMk/>
      </pc:docMkLst>
      <pc:sldChg chg="modSp mod">
        <pc:chgData name="Brimmell, Irina" userId="9c83853e-9085-446d-b3f0-0629efa2a17b" providerId="ADAL" clId="{4E969EFC-80BA-4AFD-975E-317795E7005E}" dt="2024-03-19T17:45:17.943" v="44" actId="20577"/>
        <pc:sldMkLst>
          <pc:docMk/>
          <pc:sldMk cId="0" sldId="256"/>
        </pc:sldMkLst>
        <pc:spChg chg="mod">
          <ac:chgData name="Brimmell, Irina" userId="9c83853e-9085-446d-b3f0-0629efa2a17b" providerId="ADAL" clId="{4E969EFC-80BA-4AFD-975E-317795E7005E}" dt="2024-03-19T17:40:46.645" v="5" actId="20577"/>
          <ac:spMkLst>
            <pc:docMk/>
            <pc:sldMk cId="0" sldId="256"/>
            <ac:spMk id="107" creationId="{00000000-0000-0000-0000-000000000000}"/>
          </ac:spMkLst>
        </pc:spChg>
        <pc:graphicFrameChg chg="mod modGraphic">
          <ac:chgData name="Brimmell, Irina" userId="9c83853e-9085-446d-b3f0-0629efa2a17b" providerId="ADAL" clId="{4E969EFC-80BA-4AFD-975E-317795E7005E}" dt="2024-03-19T17:43:41.508" v="28" actId="20577"/>
          <ac:graphicFrameMkLst>
            <pc:docMk/>
            <pc:sldMk cId="0" sldId="256"/>
            <ac:graphicFrameMk id="2" creationId="{27FB5471-EA20-CF48-8DC9-3E51AF4E5CFC}"/>
          </ac:graphicFrameMkLst>
        </pc:graphicFrameChg>
        <pc:graphicFrameChg chg="mod modGraphic">
          <ac:chgData name="Brimmell, Irina" userId="9c83853e-9085-446d-b3f0-0629efa2a17b" providerId="ADAL" clId="{4E969EFC-80BA-4AFD-975E-317795E7005E}" dt="2024-03-19T17:45:17.943" v="44" actId="20577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cons Slide">
  <p:cSld name="Icons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628650" y="742868"/>
            <a:ext cx="6777990" cy="566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627459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2"/>
          </p:nvPr>
        </p:nvSpPr>
        <p:spPr>
          <a:xfrm>
            <a:off x="627459" y="3322311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3"/>
          </p:nvPr>
        </p:nvSpPr>
        <p:spPr>
          <a:xfrm>
            <a:off x="4865060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4"/>
          </p:nvPr>
        </p:nvSpPr>
        <p:spPr>
          <a:xfrm>
            <a:off x="4865060" y="3318403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>
            <a:spLocks noGrp="1"/>
          </p:cNvSpPr>
          <p:nvPr>
            <p:ph type="pic" idx="5"/>
          </p:nvPr>
        </p:nvSpPr>
        <p:spPr>
          <a:xfrm>
            <a:off x="627459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4"/>
          <p:cNvSpPr>
            <a:spLocks noGrp="1"/>
          </p:cNvSpPr>
          <p:nvPr>
            <p:ph type="pic" idx="6"/>
          </p:nvPr>
        </p:nvSpPr>
        <p:spPr>
          <a:xfrm>
            <a:off x="4865060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4"/>
          <p:cNvSpPr txBox="1">
            <a:spLocks noGrp="1"/>
          </p:cNvSpPr>
          <p:nvPr>
            <p:ph type="body" idx="7"/>
          </p:nvPr>
        </p:nvSpPr>
        <p:spPr>
          <a:xfrm>
            <a:off x="627459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8"/>
          </p:nvPr>
        </p:nvSpPr>
        <p:spPr>
          <a:xfrm>
            <a:off x="627459" y="5026287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9"/>
          </p:nvPr>
        </p:nvSpPr>
        <p:spPr>
          <a:xfrm>
            <a:off x="4865060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3"/>
          </p:nvPr>
        </p:nvSpPr>
        <p:spPr>
          <a:xfrm>
            <a:off x="4865060" y="5022379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>
            <a:spLocks noGrp="1"/>
          </p:cNvSpPr>
          <p:nvPr>
            <p:ph type="pic" idx="14"/>
          </p:nvPr>
        </p:nvSpPr>
        <p:spPr>
          <a:xfrm>
            <a:off x="627459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Google Shape;100;p14"/>
          <p:cNvSpPr>
            <a:spLocks noGrp="1"/>
          </p:cNvSpPr>
          <p:nvPr>
            <p:ph type="pic" idx="15"/>
          </p:nvPr>
        </p:nvSpPr>
        <p:spPr>
          <a:xfrm>
            <a:off x="4865060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Google Shape;101;p14"/>
          <p:cNvSpPr txBox="1">
            <a:spLocks noGrp="1"/>
          </p:cNvSpPr>
          <p:nvPr>
            <p:ph type="body" idx="16"/>
          </p:nvPr>
        </p:nvSpPr>
        <p:spPr>
          <a:xfrm>
            <a:off x="628650" y="1377833"/>
            <a:ext cx="677799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>
            <a:spLocks noGrp="1"/>
          </p:cNvSpPr>
          <p:nvPr>
            <p:ph type="pic" idx="17"/>
          </p:nvPr>
        </p:nvSpPr>
        <p:spPr>
          <a:xfrm>
            <a:off x="7897455" y="742867"/>
            <a:ext cx="589788" cy="521208"/>
          </a:xfrm>
          <a:prstGeom prst="rect">
            <a:avLst/>
          </a:prstGeom>
          <a:noFill/>
          <a:ln w="9525" cap="flat" cmpd="sng">
            <a:solidFill>
              <a:schemeClr val="accent5">
                <a:alpha val="45882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>
            <a:spLocks noGrp="1"/>
          </p:cNvSpPr>
          <p:nvPr>
            <p:ph type="title" idx="4294967295"/>
          </p:nvPr>
        </p:nvSpPr>
        <p:spPr>
          <a:xfrm>
            <a:off x="1724025" y="155716"/>
            <a:ext cx="7051802" cy="98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rPr lang="en-US" sz="2500" b="1" dirty="0"/>
              <a:t>Finance and Operations Committee - Apr24</a:t>
            </a:r>
            <a:endParaRPr dirty="0"/>
          </a:p>
        </p:txBody>
      </p:sp>
      <p:sp>
        <p:nvSpPr>
          <p:cNvPr id="108" name="Google Shape;108;p1"/>
          <p:cNvSpPr txBox="1"/>
          <p:nvPr/>
        </p:nvSpPr>
        <p:spPr>
          <a:xfrm>
            <a:off x="5950744" y="2132167"/>
            <a:ext cx="2728911" cy="42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6000723" y="2521873"/>
            <a:ext cx="2571749" cy="2982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28600" marR="0" lvl="0" indent="-95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1" name="Google Shape;111;p1"/>
          <p:cNvGraphicFramePr/>
          <p:nvPr>
            <p:extLst>
              <p:ext uri="{D42A27DB-BD31-4B8C-83A1-F6EECF244321}">
                <p14:modId xmlns:p14="http://schemas.microsoft.com/office/powerpoint/2010/main" val="2201200510"/>
              </p:ext>
            </p:extLst>
          </p:nvPr>
        </p:nvGraphicFramePr>
        <p:xfrm>
          <a:off x="368169" y="1327184"/>
          <a:ext cx="8407655" cy="5371568"/>
        </p:xfrm>
        <a:graphic>
          <a:graphicData uri="http://schemas.openxmlformats.org/drawingml/2006/table">
            <a:tbl>
              <a:tblPr firstRow="1" bandRow="1">
                <a:noFill/>
                <a:tableStyleId>{B755AE4D-8C03-4798-B905-37268DD6031F}</a:tableStyleId>
              </a:tblPr>
              <a:tblGrid>
                <a:gridCol w="840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7156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 u="none" strike="noStrike" cap="none" dirty="0"/>
                        <a:t>Financial Update:</a:t>
                      </a:r>
                      <a:endParaRPr sz="1500" u="none" strike="noStrike" cap="none" dirty="0"/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u="none" strike="noStrike" cap="none" dirty="0"/>
                        <a:t>Cash Balance (3</a:t>
                      </a:r>
                      <a:r>
                        <a:rPr lang="en-US" sz="1500" b="0" dirty="0"/>
                        <a:t>/31/24</a:t>
                      </a:r>
                      <a:r>
                        <a:rPr lang="en-US" sz="1500" b="0" u="none" strike="noStrike" cap="none" dirty="0"/>
                        <a:t>): </a:t>
                      </a:r>
                      <a:r>
                        <a:rPr lang="en-US" sz="1500" b="1" u="none" strike="noStrike" cap="none" dirty="0"/>
                        <a:t>$6.1M </a:t>
                      </a:r>
                      <a:r>
                        <a:rPr lang="en-US" sz="1500" b="0" u="none" strike="noStrike" cap="none" dirty="0"/>
                        <a:t>($0.4M month-over-month decrease), including </a:t>
                      </a:r>
                      <a:r>
                        <a:rPr lang="en-US" sz="1500" b="1" u="none" strike="noStrike" cap="none" dirty="0"/>
                        <a:t>$1M </a:t>
                      </a:r>
                      <a:r>
                        <a:rPr lang="en-US" sz="1500" b="0" u="none" strike="noStrike" cap="none" dirty="0"/>
                        <a:t>in money market and equity investments.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YTD financial performance: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lang="en-US"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lang="en-US"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lang="en-US"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lang="en-US"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0" marR="0" lvl="1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endParaRPr lang="en-US" sz="1500" b="0" u="none" strike="noStrike" cap="none" dirty="0"/>
                    </a:p>
                    <a:p>
                      <a:pPr marL="0" marR="0" lvl="1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endParaRPr lang="en-US" sz="1500" u="none" strike="noStrike" cap="none" dirty="0"/>
                    </a:p>
                    <a:p>
                      <a:pPr marL="0" marR="0" lvl="1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r>
                        <a:rPr lang="en-US" sz="1500" u="none" strike="noStrike" cap="none" dirty="0"/>
                        <a:t>Building and Grounds Update:</a:t>
                      </a:r>
                      <a:endParaRPr lang="en-US" sz="1500" b="1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/>
                        <a:t>Completed installation of new locks for use in next school year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/>
                        <a:t>Security vestibule plans being finalized. Continued discussion with APS regarding the construction timeline.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2" name="Google Shape;112;p1" descr="C:\Users\ormsbyem\AppData\Local\Microsoft\Windows\INetCache\Content.MSO\853310BD.tmp"/>
          <p:cNvPicPr preferRelativeResize="0"/>
          <p:nvPr/>
        </p:nvPicPr>
        <p:blipFill rotWithShape="1">
          <a:blip r:embed="rId3">
            <a:alphaModFix/>
          </a:blip>
          <a:srcRect r="72951" b="-4463"/>
          <a:stretch/>
        </p:blipFill>
        <p:spPr>
          <a:xfrm>
            <a:off x="652462" y="112724"/>
            <a:ext cx="1071563" cy="10590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FB5471-EA20-CF48-8DC9-3E51AF4E5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1163"/>
              </p:ext>
            </p:extLst>
          </p:nvPr>
        </p:nvGraphicFramePr>
        <p:xfrm>
          <a:off x="855133" y="2707587"/>
          <a:ext cx="7920691" cy="1811941"/>
        </p:xfrm>
        <a:graphic>
          <a:graphicData uri="http://schemas.openxmlformats.org/drawingml/2006/table">
            <a:tbl>
              <a:tblPr firstRow="1" bandRow="1">
                <a:tableStyleId>{B755AE4D-8C03-4798-B905-37268DD6031F}</a:tableStyleId>
              </a:tblPr>
              <a:tblGrid>
                <a:gridCol w="872067">
                  <a:extLst>
                    <a:ext uri="{9D8B030D-6E8A-4147-A177-3AD203B41FA5}">
                      <a16:colId xmlns:a16="http://schemas.microsoft.com/office/drawing/2014/main" val="1860247965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2895536290"/>
                    </a:ext>
                  </a:extLst>
                </a:gridCol>
                <a:gridCol w="1007534">
                  <a:extLst>
                    <a:ext uri="{9D8B030D-6E8A-4147-A177-3AD203B41FA5}">
                      <a16:colId xmlns:a16="http://schemas.microsoft.com/office/drawing/2014/main" val="1758283194"/>
                    </a:ext>
                  </a:extLst>
                </a:gridCol>
                <a:gridCol w="1134533">
                  <a:extLst>
                    <a:ext uri="{9D8B030D-6E8A-4147-A177-3AD203B41FA5}">
                      <a16:colId xmlns:a16="http://schemas.microsoft.com/office/drawing/2014/main" val="3700064103"/>
                    </a:ext>
                  </a:extLst>
                </a:gridCol>
                <a:gridCol w="3949824">
                  <a:extLst>
                    <a:ext uri="{9D8B030D-6E8A-4147-A177-3AD203B41FA5}">
                      <a16:colId xmlns:a16="http://schemas.microsoft.com/office/drawing/2014/main" val="1496163233"/>
                    </a:ext>
                  </a:extLst>
                </a:gridCol>
              </a:tblGrid>
              <a:tr h="34890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YTD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Over/(Under)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Major Drivers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495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$14.1M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$11.4M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$2.7M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increased APS allocation, extra local and state funding, and timing of CARES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871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$11.9M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$10.9M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$1.0M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expenses incurred but not budgeted for including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salary study adjustment,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tenor bonus, stipends and staff retreat, facility improvements,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and professional services spend,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timing of invoice payments, additional training costs and MACAL program </a:t>
                      </a:r>
                      <a:r>
                        <a:rPr lang="en-US" sz="1200" dirty="0"/>
                        <a:t>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0462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144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Finance and Operations Committee - Apr24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and Operations Committee Update</dc:title>
  <dc:creator>Laura Melton</dc:creator>
  <cp:lastModifiedBy>Brimmell, Irina</cp:lastModifiedBy>
  <cp:revision>3</cp:revision>
  <dcterms:created xsi:type="dcterms:W3CDTF">2018-08-17T20:26:34Z</dcterms:created>
  <dcterms:modified xsi:type="dcterms:W3CDTF">2024-04-15T16:59:07Z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0x010100B9785AC5B6754C48A0D3B8DB6EC68784</vt:lpwstr>
  </property>
</Properties>
</file>