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jpoi6ThdxKTeBzjFmsr0fQhNQ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B5587-0482-41A9-8A6C-C5074F84F0F1}" v="4" dt="2023-09-18T21:21:42.149"/>
  </p1510:revLst>
</p1510:revInfo>
</file>

<file path=ppt/tableStyles.xml><?xml version="1.0" encoding="utf-8"?>
<a:tblStyleLst xmlns:a="http://schemas.openxmlformats.org/drawingml/2006/main" def="{B755AE4D-8C03-4798-B905-37268DD6031F}">
  <a:tblStyle styleId="{B755AE4D-8C03-4798-B905-37268DD603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9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mmell, Irina" userId="9c83853e-9085-446d-b3f0-0629efa2a17b" providerId="ADAL" clId="{88A8892B-F597-472E-B783-9AA4DD0A9B82}"/>
    <pc:docChg chg="undo custSel modSld">
      <pc:chgData name="Brimmell, Irina" userId="9c83853e-9085-446d-b3f0-0629efa2a17b" providerId="ADAL" clId="{88A8892B-F597-472E-B783-9AA4DD0A9B82}" dt="2023-08-14T18:04:13.675" v="393" actId="20577"/>
      <pc:docMkLst>
        <pc:docMk/>
      </pc:docMkLst>
      <pc:sldChg chg="modSp mod">
        <pc:chgData name="Brimmell, Irina" userId="9c83853e-9085-446d-b3f0-0629efa2a17b" providerId="ADAL" clId="{88A8892B-F597-472E-B783-9AA4DD0A9B82}" dt="2023-08-14T18:04:13.675" v="393" actId="20577"/>
        <pc:sldMkLst>
          <pc:docMk/>
          <pc:sldMk cId="0" sldId="256"/>
        </pc:sldMkLst>
        <pc:graphicFrameChg chg="mod modGraphic">
          <ac:chgData name="Brimmell, Irina" userId="9c83853e-9085-446d-b3f0-0629efa2a17b" providerId="ADAL" clId="{88A8892B-F597-472E-B783-9AA4DD0A9B82}" dt="2023-08-14T18:04:13.675" v="393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  <pc:docChgLst>
    <pc:chgData name="Brimmell, Irina" userId="9c83853e-9085-446d-b3f0-0629efa2a17b" providerId="ADAL" clId="{E71B5587-0482-41A9-8A6C-C5074F84F0F1}"/>
    <pc:docChg chg="undo custSel modSld">
      <pc:chgData name="Brimmell, Irina" userId="9c83853e-9085-446d-b3f0-0629efa2a17b" providerId="ADAL" clId="{E71B5587-0482-41A9-8A6C-C5074F84F0F1}" dt="2023-09-18T21:28:11.882" v="1105" actId="14100"/>
      <pc:docMkLst>
        <pc:docMk/>
      </pc:docMkLst>
      <pc:sldChg chg="addSp delSp modSp mod">
        <pc:chgData name="Brimmell, Irina" userId="9c83853e-9085-446d-b3f0-0629efa2a17b" providerId="ADAL" clId="{E71B5587-0482-41A9-8A6C-C5074F84F0F1}" dt="2023-09-18T21:28:11.882" v="1105" actId="14100"/>
        <pc:sldMkLst>
          <pc:docMk/>
          <pc:sldMk cId="0" sldId="256"/>
        </pc:sldMkLst>
        <pc:spChg chg="mod">
          <ac:chgData name="Brimmell, Irina" userId="9c83853e-9085-446d-b3f0-0629efa2a17b" providerId="ADAL" clId="{E71B5587-0482-41A9-8A6C-C5074F84F0F1}" dt="2023-09-18T21:28:11.882" v="1105" actId="14100"/>
          <ac:spMkLst>
            <pc:docMk/>
            <pc:sldMk cId="0" sldId="256"/>
            <ac:spMk id="107" creationId="{00000000-0000-0000-0000-000000000000}"/>
          </ac:spMkLst>
        </pc:spChg>
        <pc:spChg chg="add del mod">
          <ac:chgData name="Brimmell, Irina" userId="9c83853e-9085-446d-b3f0-0629efa2a17b" providerId="ADAL" clId="{E71B5587-0482-41A9-8A6C-C5074F84F0F1}" dt="2023-09-18T21:23:13.129" v="899" actId="478"/>
          <ac:spMkLst>
            <pc:docMk/>
            <pc:sldMk cId="0" sldId="256"/>
            <ac:spMk id="110" creationId="{00000000-0000-0000-0000-000000000000}"/>
          </ac:spMkLst>
        </pc:spChg>
        <pc:graphicFrameChg chg="mod modGraphic">
          <ac:chgData name="Brimmell, Irina" userId="9c83853e-9085-446d-b3f0-0629efa2a17b" providerId="ADAL" clId="{E71B5587-0482-41A9-8A6C-C5074F84F0F1}" dt="2023-09-18T21:27:51.433" v="1095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cons Slide">
  <p:cSld name="Icons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27459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2"/>
          </p:nvPr>
        </p:nvSpPr>
        <p:spPr>
          <a:xfrm>
            <a:off x="627459" y="3322311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3"/>
          </p:nvPr>
        </p:nvSpPr>
        <p:spPr>
          <a:xfrm>
            <a:off x="4865060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4"/>
          </p:nvPr>
        </p:nvSpPr>
        <p:spPr>
          <a:xfrm>
            <a:off x="4865060" y="3318403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>
            <a:spLocks noGrp="1"/>
          </p:cNvSpPr>
          <p:nvPr>
            <p:ph type="pic" idx="5"/>
          </p:nvPr>
        </p:nvSpPr>
        <p:spPr>
          <a:xfrm>
            <a:off x="627459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4"/>
          <p:cNvSpPr>
            <a:spLocks noGrp="1"/>
          </p:cNvSpPr>
          <p:nvPr>
            <p:ph type="pic" idx="6"/>
          </p:nvPr>
        </p:nvSpPr>
        <p:spPr>
          <a:xfrm>
            <a:off x="4865060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4"/>
          <p:cNvSpPr txBox="1">
            <a:spLocks noGrp="1"/>
          </p:cNvSpPr>
          <p:nvPr>
            <p:ph type="body" idx="7"/>
          </p:nvPr>
        </p:nvSpPr>
        <p:spPr>
          <a:xfrm>
            <a:off x="627459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8"/>
          </p:nvPr>
        </p:nvSpPr>
        <p:spPr>
          <a:xfrm>
            <a:off x="627459" y="5026287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9"/>
          </p:nvPr>
        </p:nvSpPr>
        <p:spPr>
          <a:xfrm>
            <a:off x="4865060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3"/>
          </p:nvPr>
        </p:nvSpPr>
        <p:spPr>
          <a:xfrm>
            <a:off x="4865060" y="5022379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>
            <a:spLocks noGrp="1"/>
          </p:cNvSpPr>
          <p:nvPr>
            <p:ph type="pic" idx="14"/>
          </p:nvPr>
        </p:nvSpPr>
        <p:spPr>
          <a:xfrm>
            <a:off x="627459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4"/>
          <p:cNvSpPr>
            <a:spLocks noGrp="1"/>
          </p:cNvSpPr>
          <p:nvPr>
            <p:ph type="pic" idx="15"/>
          </p:nvPr>
        </p:nvSpPr>
        <p:spPr>
          <a:xfrm>
            <a:off x="4865060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4"/>
          <p:cNvSpPr txBox="1">
            <a:spLocks noGrp="1"/>
          </p:cNvSpPr>
          <p:nvPr>
            <p:ph type="body" idx="16"/>
          </p:nvPr>
        </p:nvSpPr>
        <p:spPr>
          <a:xfrm>
            <a:off x="628650" y="1377833"/>
            <a:ext cx="677799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>
            <a:spLocks noGrp="1"/>
          </p:cNvSpPr>
          <p:nvPr>
            <p:ph type="pic" idx="17"/>
          </p:nvPr>
        </p:nvSpPr>
        <p:spPr>
          <a:xfrm>
            <a:off x="7897455" y="742867"/>
            <a:ext cx="589788" cy="521208"/>
          </a:xfrm>
          <a:prstGeom prst="rect">
            <a:avLst/>
          </a:prstGeom>
          <a:noFill/>
          <a:ln w="9525" cap="flat" cmpd="sng">
            <a:solidFill>
              <a:schemeClr val="accent5">
                <a:alpha val="45882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title" idx="4294967295"/>
          </p:nvPr>
        </p:nvSpPr>
        <p:spPr>
          <a:xfrm>
            <a:off x="1724025" y="155716"/>
            <a:ext cx="7051802" cy="98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n-US" sz="2500" b="1" dirty="0"/>
              <a:t>Finance and Operations Committee Update – Sep23</a:t>
            </a:r>
            <a:endParaRPr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5950744" y="2132167"/>
            <a:ext cx="2728911" cy="42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28600" marR="0" lvl="0" indent="-95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580426316"/>
              </p:ext>
            </p:extLst>
          </p:nvPr>
        </p:nvGraphicFramePr>
        <p:xfrm>
          <a:off x="368172" y="1113061"/>
          <a:ext cx="8407655" cy="5473266"/>
        </p:xfrm>
        <a:graphic>
          <a:graphicData uri="http://schemas.openxmlformats.org/drawingml/2006/table">
            <a:tbl>
              <a:tblPr firstRow="1" bandRow="1">
                <a:noFill/>
                <a:tableStyleId>{B755AE4D-8C03-4798-B905-37268DD6031F}</a:tableStyleId>
              </a:tblPr>
              <a:tblGrid>
                <a:gridCol w="840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26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700" u="none" strike="noStrike" cap="none" dirty="0"/>
                        <a:t>Financial Update:</a:t>
                      </a:r>
                      <a:endParaRPr sz="1700" u="none" strike="noStrike" cap="none" dirty="0"/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u="none" strike="noStrike" cap="none" dirty="0"/>
                        <a:t>Cash Balance (as of 8</a:t>
                      </a:r>
                      <a:r>
                        <a:rPr lang="en-US" sz="1700" b="0" dirty="0"/>
                        <a:t>/31/23</a:t>
                      </a:r>
                      <a:r>
                        <a:rPr lang="en-US" sz="1700" b="0" u="none" strike="noStrike" cap="none" dirty="0"/>
                        <a:t>): </a:t>
                      </a:r>
                      <a:r>
                        <a:rPr lang="en-US" sz="1700" b="1" u="none" strike="noStrike" cap="none" dirty="0"/>
                        <a:t>$3.4M</a:t>
                      </a:r>
                      <a:r>
                        <a:rPr lang="en-US" sz="1700" b="0" u="none" strike="noStrike" cap="none" dirty="0"/>
                        <a:t>, which includes </a:t>
                      </a:r>
                      <a:r>
                        <a:rPr lang="en-US" sz="1700" b="1" u="none" strike="noStrike" cap="none" dirty="0"/>
                        <a:t>$0.9M </a:t>
                      </a:r>
                      <a:r>
                        <a:rPr lang="en-US" sz="1700" b="0" u="none" strike="noStrike" cap="none" dirty="0"/>
                        <a:t>invested funds</a:t>
                      </a:r>
                      <a:endParaRPr sz="2400" b="0" u="none" strike="noStrike" cap="none" dirty="0"/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u="none" strike="noStrike" cap="none" dirty="0"/>
                        <a:t>Annual staff tenure bonus payout taking place in September is $170k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u="none" strike="noStrike" cap="none" dirty="0"/>
                        <a:t>Delinquent balances in nutrition &amp; aftercare decreased to $15k and $8k, respectively</a:t>
                      </a:r>
                      <a:endParaRPr sz="1700" b="0" u="none" strike="noStrike" cap="none" dirty="0"/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u="none" strike="noStrike" cap="none" dirty="0"/>
                        <a:t>Received most of the CARES funds reimbursement and $160k remains to be used through June 2024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u="none" strike="noStrike" cap="none" dirty="0"/>
                        <a:t>Self-Help Credit Union Certificate of Deposit maturing in October will be invested with Edward Jones ($253k)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u="none" strike="noStrike" cap="none" dirty="0"/>
                        <a:t>Committee reviewed </a:t>
                      </a:r>
                      <a:r>
                        <a:rPr lang="en-US" sz="1700" b="0" dirty="0"/>
                        <a:t>and is in support of the proposed janitorial services contract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dirty="0"/>
                        <a:t>Committee discussed the Data Project lead by Oriol and brainstormed the current data gaps at the committee level</a:t>
                      </a:r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700" u="none" strike="noStrike" cap="none" dirty="0"/>
                        <a:t>Building and Grounds Update:</a:t>
                      </a:r>
                      <a:endParaRPr lang="en-US" sz="1700" b="1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0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Recent improvements included a new hot water heater installation at the MC and the following initiatives at the EC: new intercom system with a panic button functionality, painting the building exterior, herb garden planters, and retaining wall on Pavilion St. </a:t>
                      </a:r>
                      <a:endParaRPr lang="en-US" sz="1700" b="0" u="none" strike="noStrike" cap="none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" name="Google Shape;112;p1" descr="C:\Users\ormsbyem\AppData\Local\Microsoft\Windows\INetCache\Content.MSO\853310BD.tmp"/>
          <p:cNvPicPr preferRelativeResize="0"/>
          <p:nvPr/>
        </p:nvPicPr>
        <p:blipFill rotWithShape="1">
          <a:blip r:embed="rId3">
            <a:alphaModFix/>
          </a:blip>
          <a:srcRect r="72951" b="-4463"/>
          <a:stretch/>
        </p:blipFill>
        <p:spPr>
          <a:xfrm>
            <a:off x="652462" y="112724"/>
            <a:ext cx="1071563" cy="1059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Finance and Operations Committee Update – Sep23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Operations Committee Update</dc:title>
  <dc:creator>Laura Melton</dc:creator>
  <cp:lastModifiedBy>Brimmell, Irina</cp:lastModifiedBy>
  <cp:revision>2</cp:revision>
  <dcterms:created xsi:type="dcterms:W3CDTF">2018-08-17T20:26:34Z</dcterms:created>
  <dcterms:modified xsi:type="dcterms:W3CDTF">2023-09-18T21:28:15Z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