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jpoi6ThdxKTeBzjFmsr0fQhNQ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A8892B-F597-472E-B783-9AA4DD0A9B82}" v="9" dt="2023-08-14T17:32:37.775"/>
  </p1510:revLst>
</p1510:revInfo>
</file>

<file path=ppt/tableStyles.xml><?xml version="1.0" encoding="utf-8"?>
<a:tblStyleLst xmlns:a="http://schemas.openxmlformats.org/drawingml/2006/main" def="{B755AE4D-8C03-4798-B905-37268DD6031F}">
  <a:tblStyle styleId="{B755AE4D-8C03-4798-B905-37268DD603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2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mmell, Irina" userId="9c83853e-9085-446d-b3f0-0629efa2a17b" providerId="ADAL" clId="{88A8892B-F597-472E-B783-9AA4DD0A9B82}"/>
    <pc:docChg chg="undo custSel modSld">
      <pc:chgData name="Brimmell, Irina" userId="9c83853e-9085-446d-b3f0-0629efa2a17b" providerId="ADAL" clId="{88A8892B-F597-472E-B783-9AA4DD0A9B82}" dt="2023-08-14T18:04:13.675" v="393" actId="20577"/>
      <pc:docMkLst>
        <pc:docMk/>
      </pc:docMkLst>
      <pc:sldChg chg="modSp mod">
        <pc:chgData name="Brimmell, Irina" userId="9c83853e-9085-446d-b3f0-0629efa2a17b" providerId="ADAL" clId="{88A8892B-F597-472E-B783-9AA4DD0A9B82}" dt="2023-08-14T18:04:13.675" v="393" actId="20577"/>
        <pc:sldMkLst>
          <pc:docMk/>
          <pc:sldMk cId="0" sldId="256"/>
        </pc:sldMkLst>
        <pc:graphicFrameChg chg="mod modGraphic">
          <ac:chgData name="Brimmell, Irina" userId="9c83853e-9085-446d-b3f0-0629efa2a17b" providerId="ADAL" clId="{88A8892B-F597-472E-B783-9AA4DD0A9B82}" dt="2023-08-14T18:04:13.675" v="393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s Slide">
  <p:cSld name="Icons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2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3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4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>
            <a:spLocks noGrp="1"/>
          </p:cNvSpPr>
          <p:nvPr>
            <p:ph type="pic" idx="5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>
            <a:spLocks noGrp="1"/>
          </p:cNvSpPr>
          <p:nvPr>
            <p:ph type="pic" idx="6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>
            <a:spLocks noGrp="1"/>
          </p:cNvSpPr>
          <p:nvPr>
            <p:ph type="body" idx="7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8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9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3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>
            <a:spLocks noGrp="1"/>
          </p:cNvSpPr>
          <p:nvPr>
            <p:ph type="pic" idx="14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>
            <a:spLocks noGrp="1"/>
          </p:cNvSpPr>
          <p:nvPr>
            <p:ph type="pic" idx="15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>
            <a:spLocks noGrp="1"/>
          </p:cNvSpPr>
          <p:nvPr>
            <p:ph type="body" idx="16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>
            <a:spLocks noGrp="1"/>
          </p:cNvSpPr>
          <p:nvPr>
            <p:ph type="pic" idx="17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w="9525" cap="flat" cmpd="sng">
            <a:solidFill>
              <a:schemeClr val="accent5">
                <a:alpha val="45882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title" idx="4294967295"/>
          </p:nvPr>
        </p:nvSpPr>
        <p:spPr>
          <a:xfrm>
            <a:off x="1724025" y="155716"/>
            <a:ext cx="6955630" cy="98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/>
              <a:t>Finance and Operations Committee Update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28600" marR="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3028950" y="651311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August 2023</a:t>
            </a:r>
            <a:endParaRPr dirty="0"/>
          </a:p>
        </p:txBody>
      </p:sp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2900696904"/>
              </p:ext>
            </p:extLst>
          </p:nvPr>
        </p:nvGraphicFramePr>
        <p:xfrm>
          <a:off x="464345" y="1191208"/>
          <a:ext cx="8407655" cy="5269050"/>
        </p:xfrm>
        <a:graphic>
          <a:graphicData uri="http://schemas.openxmlformats.org/drawingml/2006/table">
            <a:tbl>
              <a:tblPr firstRow="1" bandRow="1">
                <a:noFill/>
                <a:tableStyleId>{B755AE4D-8C03-4798-B905-37268DD6031F}</a:tableStyleId>
              </a:tblPr>
              <a:tblGrid>
                <a:gridCol w="84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26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700" u="none" strike="noStrike" cap="none" dirty="0"/>
                        <a:t>Financial Update:</a:t>
                      </a:r>
                      <a:endParaRPr sz="1700" u="none" strike="noStrike" cap="none" dirty="0"/>
                    </a:p>
                    <a:p>
                      <a:pPr marL="171450" marR="0" lvl="0" indent="-1714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b="0" u="none" strike="noStrike" cap="none" dirty="0"/>
                        <a:t>Cash Balance (period ending </a:t>
                      </a:r>
                      <a:r>
                        <a:rPr lang="en-US" sz="1700" b="0" dirty="0"/>
                        <a:t>7/31/23</a:t>
                      </a:r>
                      <a:r>
                        <a:rPr lang="en-US" sz="1700" b="0" u="none" strike="noStrike" cap="none" dirty="0"/>
                        <a:t>): </a:t>
                      </a:r>
                      <a:r>
                        <a:rPr lang="en-US" sz="1700" b="1" u="none" strike="noStrike" cap="none" dirty="0"/>
                        <a:t>$2.8M</a:t>
                      </a:r>
                      <a:endParaRPr sz="2400" b="1" u="none" strike="noStrike" cap="none" dirty="0"/>
                    </a:p>
                    <a:p>
                      <a:pPr marL="0" marR="0" lvl="2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 b="0" u="none" strike="noStrike" cap="none" dirty="0"/>
                        <a:t>    -  Includes </a:t>
                      </a:r>
                      <a:r>
                        <a:rPr lang="en-US" sz="1700" b="1" u="none" strike="noStrike" cap="none" dirty="0"/>
                        <a:t>$0.9M </a:t>
                      </a:r>
                      <a:r>
                        <a:rPr lang="en-US" sz="1700" b="0" u="none" strike="noStrike" cap="none" dirty="0"/>
                        <a:t>invested funds</a:t>
                      </a:r>
                      <a:endParaRPr sz="2400" b="0" u="none" strike="noStrike" cap="none" dirty="0"/>
                    </a:p>
                    <a:p>
                      <a:pPr marL="171450" marR="0" lvl="0" indent="-1714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b="0" u="none" strike="noStrike" cap="none" dirty="0"/>
                        <a:t>Delinquent balances in nutrition &amp; aftercare decreased during the summer</a:t>
                      </a:r>
                      <a:endParaRPr sz="1700" b="0" u="none" strike="noStrike" cap="none" dirty="0"/>
                    </a:p>
                    <a:p>
                      <a:pPr marL="171450" marR="0" lvl="0" indent="-1714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b="0" u="none" strike="noStrike" cap="none" dirty="0"/>
                        <a:t>Received partial CARES funds reimbursement in July. Staff reconciled the outstanding amount with APS, which leaves $400k remaining to be paid out.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700" b="0" u="none" strike="noStrike" cap="none" dirty="0"/>
                        <a:t>Committee reviewed </a:t>
                      </a:r>
                      <a:r>
                        <a:rPr lang="en-US" sz="1700" b="0" dirty="0"/>
                        <a:t>and approved Financial Resolution for the FY24.</a:t>
                      </a:r>
                      <a:endParaRPr lang="en-US" sz="1700" b="0" u="none" strike="noStrike" cap="none" dirty="0"/>
                    </a:p>
                    <a:p>
                      <a:pPr marL="171450" marR="0" lvl="0" indent="-1714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 b="0" u="none" strike="noStrike" cap="none" dirty="0"/>
                        <a:t>Committee reviewed </a:t>
                      </a:r>
                      <a:r>
                        <a:rPr lang="en-US" sz="1700" b="0" dirty="0"/>
                        <a:t>and approved the recommendation to change the tenure bonus policy for the 20-year milestone category, effective retroactively in FY23.</a:t>
                      </a:r>
                      <a:endParaRPr lang="en-US" sz="1700" b="0" u="none" strike="noStrike" cap="none" dirty="0"/>
                    </a:p>
                    <a:p>
                      <a:pPr marL="45720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endParaRPr sz="1700" u="none" strike="noStrike" cap="none" dirty="0"/>
                    </a:p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700" u="none" strike="noStrike" cap="none" dirty="0"/>
                        <a:t>Building and Grounds Update:</a:t>
                      </a:r>
                      <a:endParaRPr sz="1700" u="none" strike="noStrike" cap="none" dirty="0"/>
                    </a:p>
                    <a:p>
                      <a:pPr marL="457200" marR="0" lvl="0" indent="-3365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Facilities improvements over the summer included:</a:t>
                      </a:r>
                    </a:p>
                    <a:p>
                      <a:pPr marL="120650" marR="0" lvl="0" indent="0" algn="l" defTabSz="914400" rtl="0" eaLnBrk="1" fontAlgn="auto" latinLnBrk="0" hangingPunct="1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700" b="0" u="none" strike="noStrike" cap="none" dirty="0"/>
                        <a:t>       -  Turf installation, playground improvements, and HVAC units replacement at the EC</a:t>
                      </a:r>
                    </a:p>
                    <a:p>
                      <a:pPr marL="120650" marR="0" lvl="0" indent="0" algn="l" defTabSz="914400" rtl="0" eaLnBrk="1" fontAlgn="auto" latinLnBrk="0" hangingPunct="1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  <a:tabLst/>
                        <a:defRPr/>
                      </a:pPr>
                      <a:r>
                        <a:rPr lang="en-US" sz="1700" b="0" u="none" strike="noStrike" cap="none" dirty="0"/>
                        <a:t>       -  New windows, hot water tank, general repairs and fresh paint at the MC</a:t>
                      </a:r>
                    </a:p>
                    <a:p>
                      <a:pPr marL="406400" marR="0" lvl="0" indent="-285750" algn="l" defTabSz="914400" rtl="0" eaLnBrk="1" fontAlgn="auto" latinLnBrk="0" hangingPunct="1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Security assessment report </a:t>
                      </a:r>
                      <a:r>
                        <a:rPr lang="en-US" sz="1700" b="0" dirty="0"/>
                        <a:t>continues to be reviewed. 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" name="Google Shape;112;p1" descr="C:\Users\ormsbyem\AppData\Local\Microsoft\Windows\INetCache\Content.MSO\853310BD.tmp"/>
          <p:cNvPicPr preferRelativeResize="0"/>
          <p:nvPr/>
        </p:nvPicPr>
        <p:blipFill rotWithShape="1">
          <a:blip r:embed="rId3">
            <a:alphaModFix/>
          </a:blip>
          <a:srcRect r="72951" b="-4463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Finance and Operations Committee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Operations Committee Update</dc:title>
  <dc:creator>Laura Melton</dc:creator>
  <cp:lastModifiedBy>Brimmell, Irina</cp:lastModifiedBy>
  <cp:revision>2</cp:revision>
  <dcterms:created xsi:type="dcterms:W3CDTF">2018-08-17T20:26:34Z</dcterms:created>
  <dcterms:modified xsi:type="dcterms:W3CDTF">2023-08-14T18:04:20Z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