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gXnibc36vQA9Jrw9o4Wmvkvf8z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967842B-A7BD-49B8-993D-3D858BF436DC}">
  <a:tblStyle styleId="{B967842B-A7BD-49B8-993D-3D858BF436D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fill>
          <a:solidFill>
            <a:schemeClr val="accent3">
              <a:alpha val="20000"/>
            </a:schemeClr>
          </a:solidFill>
        </a:fill>
      </a:tcStyle>
    </a:band1H>
    <a:band2H>
      <a:tcTxStyle b="off" i="off"/>
    </a:band2H>
    <a:band1V>
      <a:tcTxStyle b="off" i="off"/>
      <a:tcStyle>
        <a:fill>
          <a:solidFill>
            <a:schemeClr val="accent3">
              <a:alpha val="20000"/>
            </a:schemeClr>
          </a:solidFill>
        </a:fill>
      </a:tcStyle>
    </a:band1V>
    <a:band2V>
      <a:tcTxStyle b="off" i="off"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/>
      <a:tcStyle>
        <a:tcBdr>
          <a:bottom>
            <a:ln cap="flat" cmpd="sng" w="254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5" name="Google Shape;10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cons Slide">
  <p:cSld name="Icons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/>
          <p:nvPr>
            <p:ph type="title"/>
          </p:nvPr>
        </p:nvSpPr>
        <p:spPr>
          <a:xfrm>
            <a:off x="628650" y="742868"/>
            <a:ext cx="6777990" cy="566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1" type="body"/>
          </p:nvPr>
        </p:nvSpPr>
        <p:spPr>
          <a:xfrm>
            <a:off x="627459" y="2950868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b="1" sz="165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" name="Google Shape;90;p14"/>
          <p:cNvSpPr txBox="1"/>
          <p:nvPr>
            <p:ph idx="2" type="body"/>
          </p:nvPr>
        </p:nvSpPr>
        <p:spPr>
          <a:xfrm>
            <a:off x="627459" y="3322311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3" type="body"/>
          </p:nvPr>
        </p:nvSpPr>
        <p:spPr>
          <a:xfrm>
            <a:off x="4865060" y="2950868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b="1" sz="165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92" name="Google Shape;92;p14"/>
          <p:cNvSpPr txBox="1"/>
          <p:nvPr>
            <p:ph idx="4" type="body"/>
          </p:nvPr>
        </p:nvSpPr>
        <p:spPr>
          <a:xfrm>
            <a:off x="4865060" y="3318403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14"/>
          <p:cNvSpPr/>
          <p:nvPr>
            <p:ph idx="5" type="pic"/>
          </p:nvPr>
        </p:nvSpPr>
        <p:spPr>
          <a:xfrm>
            <a:off x="627459" y="2284186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14"/>
          <p:cNvSpPr/>
          <p:nvPr>
            <p:ph idx="6" type="pic"/>
          </p:nvPr>
        </p:nvSpPr>
        <p:spPr>
          <a:xfrm>
            <a:off x="4865060" y="2284186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14"/>
          <p:cNvSpPr txBox="1"/>
          <p:nvPr>
            <p:ph idx="7" type="body"/>
          </p:nvPr>
        </p:nvSpPr>
        <p:spPr>
          <a:xfrm>
            <a:off x="627459" y="4654845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b="1" sz="165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96" name="Google Shape;96;p14"/>
          <p:cNvSpPr txBox="1"/>
          <p:nvPr>
            <p:ph idx="8" type="body"/>
          </p:nvPr>
        </p:nvSpPr>
        <p:spPr>
          <a:xfrm>
            <a:off x="627459" y="5026287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4"/>
          <p:cNvSpPr txBox="1"/>
          <p:nvPr>
            <p:ph idx="9" type="body"/>
          </p:nvPr>
        </p:nvSpPr>
        <p:spPr>
          <a:xfrm>
            <a:off x="4865060" y="4654845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b="1" sz="165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98" name="Google Shape;98;p14"/>
          <p:cNvSpPr txBox="1"/>
          <p:nvPr>
            <p:ph idx="13" type="body"/>
          </p:nvPr>
        </p:nvSpPr>
        <p:spPr>
          <a:xfrm>
            <a:off x="4865060" y="5022379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14"/>
          <p:cNvSpPr/>
          <p:nvPr>
            <p:ph idx="14" type="pic"/>
          </p:nvPr>
        </p:nvSpPr>
        <p:spPr>
          <a:xfrm>
            <a:off x="627459" y="3988163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100" name="Google Shape;100;p14"/>
          <p:cNvSpPr/>
          <p:nvPr>
            <p:ph idx="15" type="pic"/>
          </p:nvPr>
        </p:nvSpPr>
        <p:spPr>
          <a:xfrm>
            <a:off x="4865060" y="3988163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101" name="Google Shape;101;p14"/>
          <p:cNvSpPr txBox="1"/>
          <p:nvPr>
            <p:ph idx="16" type="body"/>
          </p:nvPr>
        </p:nvSpPr>
        <p:spPr>
          <a:xfrm>
            <a:off x="628650" y="1377833"/>
            <a:ext cx="677799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3600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sz="135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2" name="Google Shape;102;p14"/>
          <p:cNvSpPr/>
          <p:nvPr>
            <p:ph idx="17" type="pic"/>
          </p:nvPr>
        </p:nvSpPr>
        <p:spPr>
          <a:xfrm>
            <a:off x="7897455" y="742867"/>
            <a:ext cx="589788" cy="521208"/>
          </a:xfrm>
          <a:prstGeom prst="rect">
            <a:avLst/>
          </a:prstGeom>
          <a:noFill/>
          <a:ln cap="flat" cmpd="sng" w="9525">
            <a:solidFill>
              <a:schemeClr val="accent5">
                <a:alpha val="48235"/>
              </a:schemeClr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"/>
          <p:cNvSpPr txBox="1"/>
          <p:nvPr>
            <p:ph idx="4294967295" type="title"/>
          </p:nvPr>
        </p:nvSpPr>
        <p:spPr>
          <a:xfrm>
            <a:off x="1724025" y="155716"/>
            <a:ext cx="6955630" cy="98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r>
              <a:rPr b="1" lang="en-US" sz="2500"/>
              <a:t>Finance and Operations Committee Update</a:t>
            </a:r>
            <a:endParaRPr/>
          </a:p>
        </p:txBody>
      </p:sp>
      <p:sp>
        <p:nvSpPr>
          <p:cNvPr id="108" name="Google Shape;108;p1"/>
          <p:cNvSpPr txBox="1"/>
          <p:nvPr/>
        </p:nvSpPr>
        <p:spPr>
          <a:xfrm>
            <a:off x="5950744" y="2132167"/>
            <a:ext cx="2728911" cy="420002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6000723" y="2521873"/>
            <a:ext cx="2571749" cy="29821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9525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 txBox="1"/>
          <p:nvPr>
            <p:ph idx="11" type="ftr"/>
          </p:nvPr>
        </p:nvSpPr>
        <p:spPr>
          <a:xfrm>
            <a:off x="3028950" y="651311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October 2022</a:t>
            </a:r>
            <a:endParaRPr/>
          </a:p>
        </p:txBody>
      </p:sp>
      <p:graphicFrame>
        <p:nvGraphicFramePr>
          <p:cNvPr id="111" name="Google Shape;111;p1"/>
          <p:cNvGraphicFramePr/>
          <p:nvPr/>
        </p:nvGraphicFramePr>
        <p:xfrm>
          <a:off x="1724025" y="87124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{B967842B-A7BD-49B8-993D-3D858BF436DC}</a:tableStyleId>
              </a:tblPr>
              <a:tblGrid>
                <a:gridCol w="7147975"/>
              </a:tblGrid>
              <a:tr h="4778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500" u="none" cap="none" strike="noStrike"/>
                        <a:t>Financial Update:</a:t>
                      </a:r>
                      <a:endParaRPr b="0" sz="1500" u="none" cap="none" strike="noStrike"/>
                    </a:p>
                    <a:p>
                      <a:pPr indent="-171450" lvl="0" marL="17145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Char char="•"/>
                      </a:pPr>
                      <a:r>
                        <a:rPr b="0" lang="en-US" sz="1500" u="none" cap="none" strike="noStrike"/>
                        <a:t>Cash Balance (period ending </a:t>
                      </a:r>
                      <a:r>
                        <a:rPr b="0" lang="en-US" sz="1500"/>
                        <a:t>9/30/21</a:t>
                      </a:r>
                      <a:r>
                        <a:rPr b="0" lang="en-US" sz="1500" u="none" cap="none" strike="noStrike"/>
                        <a:t>): $</a:t>
                      </a:r>
                      <a:r>
                        <a:rPr b="0" lang="en-US" sz="1500"/>
                        <a:t>2,574,490</a:t>
                      </a:r>
                      <a:endParaRPr b="0" sz="1500" u="none" cap="none" strike="noStrike"/>
                    </a:p>
                    <a:p>
                      <a:pPr indent="-171450" lvl="0" marL="17145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Char char="•"/>
                      </a:pPr>
                      <a:r>
                        <a:rPr b="0" lang="en-US" sz="1500" u="none" cap="none" strike="noStrike"/>
                        <a:t>Total Invested Funds: $91</a:t>
                      </a:r>
                      <a:r>
                        <a:rPr b="0" lang="en-US" sz="1500"/>
                        <a:t>2,237</a:t>
                      </a:r>
                      <a:endParaRPr b="0" sz="1500" u="none" cap="none" strike="noStrike"/>
                    </a:p>
                    <a:p>
                      <a:pPr indent="-171450" lvl="0" marL="17145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Char char="•"/>
                      </a:pPr>
                      <a:r>
                        <a:rPr b="0" lang="en-US" sz="1500" u="none" cap="none" strike="noStrike"/>
                        <a:t>Director of Finance &amp; Operations position - </a:t>
                      </a:r>
                      <a:r>
                        <a:rPr b="0" lang="en-US" sz="1500"/>
                        <a:t>three</a:t>
                      </a:r>
                      <a:r>
                        <a:rPr b="0" lang="en-US" sz="1500" u="none" cap="none" strike="noStrike"/>
                        <a:t> applications received so far</a:t>
                      </a:r>
                      <a:r>
                        <a:rPr b="0" lang="en-US" sz="1500"/>
                        <a:t>; one interview completed with a second ‘round’ planned; position remains posted. </a:t>
                      </a:r>
                      <a:endParaRPr b="0" sz="1500"/>
                    </a:p>
                    <a:p>
                      <a:pPr indent="-171450" lvl="0" marL="17145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Char char="•"/>
                      </a:pPr>
                      <a:r>
                        <a:rPr b="0" lang="en-US" sz="1500"/>
                        <a:t>ANCS is anticipating increased costs around Health Benefits for 2023; Committee will review plans in November. </a:t>
                      </a:r>
                      <a:endParaRPr b="0" sz="1500" u="none" cap="none" strike="noStrike"/>
                    </a:p>
                    <a:p>
                      <a:pPr indent="0" lvl="0" marL="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  <a:p>
                      <a:pPr indent="0" lvl="0" marL="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500" u="none" cap="none" strike="noStrike"/>
                        <a:t>Building and Grounds Update:</a:t>
                      </a:r>
                      <a:endParaRPr sz="1500" u="none" cap="none" strike="noStrike"/>
                    </a:p>
                    <a:p>
                      <a:pPr indent="-323850" lvl="0" marL="457200" marR="0" rtl="0" algn="l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b="0" lang="en-US" sz="1500"/>
                        <a:t>Filming took place at the EC during the week of Fall Break. An Amazon Studios production filmed in front of the building and in the auditorium. Rental revenue was $17,000. </a:t>
                      </a:r>
                      <a:endParaRPr b="0" sz="1500" u="none" cap="none" strike="noStrike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C:\Users\ormsbyem\AppData\Local\Microsoft\Windows\INetCache\Content.MSO\853310BD.tmp" id="112" name="Google Shape;112;p1"/>
          <p:cNvPicPr preferRelativeResize="0"/>
          <p:nvPr/>
        </p:nvPicPr>
        <p:blipFill rotWithShape="1">
          <a:blip r:embed="rId3">
            <a:alphaModFix/>
          </a:blip>
          <a:srcRect b="-4463" l="0" r="72951" t="0"/>
          <a:stretch/>
        </p:blipFill>
        <p:spPr>
          <a:xfrm>
            <a:off x="652462" y="112724"/>
            <a:ext cx="1071563" cy="1059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2018-08-17T20:26:34Z</dcterms:created>
  <dc:creator>Laura Melton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0x010100B9785AC5B6754C48A0D3B8DB6EC68784</vt:lpwstr>
  </property>
</Properties>
</file>