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msby, Emily" initials="OE" lastIdx="2" clrIdx="0">
    <p:extLst>
      <p:ext uri="{19B8F6BF-5375-455C-9EA6-DF929625EA0E}">
        <p15:presenceInfo xmlns:p15="http://schemas.microsoft.com/office/powerpoint/2012/main" userId="S::EOrmsby@cousins.com::6c40aa4a-dfaa-4153-a9a9-f51722c860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FBB5E-571F-4524-8FB0-8C65BB4CFD97}" v="38" dt="2021-11-15T20:04:45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msby, Emily" userId="6c40aa4a-dfaa-4153-a9a9-f51722c86068" providerId="ADAL" clId="{3BAFBB5E-571F-4524-8FB0-8C65BB4CFD97}"/>
    <pc:docChg chg="undo redo custSel modSld">
      <pc:chgData name="Ormsby, Emily" userId="6c40aa4a-dfaa-4153-a9a9-f51722c86068" providerId="ADAL" clId="{3BAFBB5E-571F-4524-8FB0-8C65BB4CFD97}" dt="2021-12-14T15:15:02.469" v="2091" actId="20577"/>
      <pc:docMkLst>
        <pc:docMk/>
      </pc:docMkLst>
      <pc:sldChg chg="modSp mod">
        <pc:chgData name="Ormsby, Emily" userId="6c40aa4a-dfaa-4153-a9a9-f51722c86068" providerId="ADAL" clId="{3BAFBB5E-571F-4524-8FB0-8C65BB4CFD97}" dt="2021-12-14T15:15:02.469" v="2091" actId="20577"/>
        <pc:sldMkLst>
          <pc:docMk/>
          <pc:sldMk cId="1230800022" sldId="262"/>
        </pc:sldMkLst>
        <pc:spChg chg="mod">
          <ac:chgData name="Ormsby, Emily" userId="6c40aa4a-dfaa-4153-a9a9-f51722c86068" providerId="ADAL" clId="{3BAFBB5E-571F-4524-8FB0-8C65BB4CFD97}" dt="2021-11-15T20:04:35.693" v="925" actId="1035"/>
          <ac:spMkLst>
            <pc:docMk/>
            <pc:sldMk cId="1230800022" sldId="262"/>
            <ac:spMk id="2" creationId="{3A4E125D-609D-49D0-B619-43D220DD7BA9}"/>
          </ac:spMkLst>
        </pc:spChg>
        <pc:spChg chg="mod">
          <ac:chgData name="Ormsby, Emily" userId="6c40aa4a-dfaa-4153-a9a9-f51722c86068" providerId="ADAL" clId="{3BAFBB5E-571F-4524-8FB0-8C65BB4CFD97}" dt="2021-12-13T18:42:31.740" v="1967" actId="20577"/>
          <ac:spMkLst>
            <pc:docMk/>
            <pc:sldMk cId="1230800022" sldId="262"/>
            <ac:spMk id="20" creationId="{5FEDFA07-B808-4E85-A831-73543ABB81A2}"/>
          </ac:spMkLst>
        </pc:spChg>
        <pc:graphicFrameChg chg="mod modGraphic">
          <ac:chgData name="Ormsby, Emily" userId="6c40aa4a-dfaa-4153-a9a9-f51722c86068" providerId="ADAL" clId="{3BAFBB5E-571F-4524-8FB0-8C65BB4CFD97}" dt="2021-12-14T15:15:02.469" v="2091" actId="20577"/>
          <ac:graphicFrameMkLst>
            <pc:docMk/>
            <pc:sldMk cId="1230800022" sldId="262"/>
            <ac:graphicFrameMk id="21" creationId="{112B1F30-3C83-4AC2-9BA4-9811AEDF0791}"/>
          </ac:graphicFrameMkLst>
        </pc:graphicFrameChg>
        <pc:picChg chg="mod">
          <ac:chgData name="Ormsby, Emily" userId="6c40aa4a-dfaa-4153-a9a9-f51722c86068" providerId="ADAL" clId="{3BAFBB5E-571F-4524-8FB0-8C65BB4CFD97}" dt="2021-11-15T20:04:45.234" v="961" actId="1035"/>
          <ac:picMkLst>
            <pc:docMk/>
            <pc:sldMk cId="1230800022" sldId="262"/>
            <ac:picMk id="1026" creationId="{FE6BCA0F-DD54-4850-8C8E-8B82760204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DD950-ECF9-4286-8477-233979F67A7F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257FD-535A-4500-9FBF-0CE5FB143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2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4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81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66C2-B08E-47AF-9DA7-10424399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</p:spPr>
        <p:txBody>
          <a:bodyPr lIns="36000" tIns="0" rIns="0" bIns="0"/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D31C4-8140-4486-8E32-7EA32B162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2950868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31567-B240-40D5-82F7-A7DBFE5D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A551-48C9-48F6-BF4E-DE641842128B}" type="datetime1">
              <a:rPr lang="en-US" smtClean="0"/>
              <a:t>12/14/2021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D12-4263-4A80-B68E-F72622E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1E74F-5D68-44E6-AE69-70A1A93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01E1CE2-D1DE-4252-B61A-6630E4C2CA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59" y="3322311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919B118-F379-4011-B1CF-E685CC09FA3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865060" y="2950868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F59DFEB-5DA9-4E64-84A0-3FAA80806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5060" y="3318403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6F4EC4F-5660-46EA-97AC-4F2DD125B4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459" y="2284186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F842B3BB-CE92-4AEA-A2FF-5EEC732A4E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65060" y="2284186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97EA708-3A77-4F99-A2EA-0333462ED1F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7459" y="4654845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67207F0C-C876-4E0B-B625-1FDCC3DE6B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7459" y="5026287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8D53F1E4-6C15-48EA-8342-A2127473F132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865060" y="4654845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F3CFD351-584A-4587-BC54-F35254DC7E2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65060" y="5022379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1303F657-7B5B-4B28-8EAA-386438351FB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27459" y="3988163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F994D41E-0FC7-48BC-98E8-C6B199A7B0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865060" y="3988163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8514664-8AD0-4DF7-8C6F-12FFA6BEA7B2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8650" y="1377833"/>
            <a:ext cx="6777990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562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7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5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0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9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0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6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5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E421-4985-49CC-904E-23E40C8025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7911-B3DC-44F1-9C95-424371B21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0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125D-609D-49D0-B619-43D220DD7B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24025" y="155716"/>
            <a:ext cx="6955630" cy="982640"/>
          </a:xfrm>
        </p:spPr>
        <p:txBody>
          <a:bodyPr>
            <a:noAutofit/>
          </a:bodyPr>
          <a:lstStyle/>
          <a:p>
            <a:r>
              <a:rPr lang="en-US" sz="2500" b="1" dirty="0"/>
              <a:t>Finance and Operations Committee Update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9CE57E5-0F3E-4588-A4DD-9374179ADD4B}"/>
              </a:ext>
            </a:extLst>
          </p:cNvPr>
          <p:cNvSpPr txBox="1">
            <a:spLocks/>
          </p:cNvSpPr>
          <p:nvPr/>
        </p:nvSpPr>
        <p:spPr>
          <a:xfrm>
            <a:off x="5950744" y="2132167"/>
            <a:ext cx="2728911" cy="42000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b="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7B96A1C-5D71-461E-8A1B-9F00B9420541}"/>
              </a:ext>
            </a:extLst>
          </p:cNvPr>
          <p:cNvSpPr txBox="1">
            <a:spLocks/>
          </p:cNvSpPr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5FEDFA07-B808-4E85-A831-73543ABB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513110"/>
            <a:ext cx="3086100" cy="365125"/>
          </a:xfrm>
        </p:spPr>
        <p:txBody>
          <a:bodyPr/>
          <a:lstStyle/>
          <a:p>
            <a:r>
              <a:rPr lang="en-US" dirty="0"/>
              <a:t>December 2021</a:t>
            </a:r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112B1F30-3C83-4AC2-9BA4-9811AEDF0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81202"/>
              </p:ext>
            </p:extLst>
          </p:nvPr>
        </p:nvGraphicFramePr>
        <p:xfrm>
          <a:off x="1724025" y="947441"/>
          <a:ext cx="7147966" cy="47786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47966">
                  <a:extLst>
                    <a:ext uri="{9D8B030D-6E8A-4147-A177-3AD203B41FA5}">
                      <a16:colId xmlns:a16="http://schemas.microsoft.com/office/drawing/2014/main" val="2513591015"/>
                    </a:ext>
                  </a:extLst>
                </a:gridCol>
              </a:tblGrid>
              <a:tr h="4778656">
                <a:tc>
                  <a:txBody>
                    <a:bodyPr/>
                    <a:lstStyle/>
                    <a:p>
                      <a:pPr marL="0" indent="0">
                        <a:lnSpc>
                          <a:spcPct val="13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Financial Update:</a:t>
                      </a:r>
                    </a:p>
                    <a:p>
                      <a:pPr marL="17145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Cash balance (period end 11/30/2021) = $2.7M. </a:t>
                      </a:r>
                    </a:p>
                    <a:p>
                      <a:pPr marL="171450" lvl="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$903K in Investments ($567k internally designated as restricted funds; $336k in unrestricted funds)</a:t>
                      </a:r>
                    </a:p>
                    <a:p>
                      <a:pPr marL="171450" lvl="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Financial Activity – No unexpected/unexplained budget variances</a:t>
                      </a:r>
                    </a:p>
                    <a:p>
                      <a:pPr marL="171450" lvl="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The revised FY2021-2022 budget will be available for discussion and vote at the January 2022 board meeting.</a:t>
                      </a:r>
                    </a:p>
                    <a:p>
                      <a:pPr marL="171450" lvl="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The Committee is learning about Student Accident Insurance Policies to help advise leadership.</a:t>
                      </a:r>
                    </a:p>
                    <a:p>
                      <a:pPr marL="171450" lvl="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The Committee will meet with the school’s investment advisor during its February meeting to discuss investing a portion of the school’s funds in a higher-yield investment vehicle.</a:t>
                      </a:r>
                    </a:p>
                    <a:p>
                      <a:pPr marL="0" lvl="0" indent="0">
                        <a:lnSpc>
                          <a:spcPct val="13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Building and Grounds Update:</a:t>
                      </a:r>
                    </a:p>
                    <a:p>
                      <a:pPr marL="173038" lvl="0" indent="-173038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b="0" dirty="0"/>
                        <a:t>The Trees Atlanta tree planting project at Elementary Campus on December 4 was a success.</a:t>
                      </a:r>
                    </a:p>
                    <a:p>
                      <a:pPr marL="173038" lvl="0" indent="-173038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b="0" dirty="0"/>
                        <a:t>HEPA filters delivered today. Will be in classrooms after </a:t>
                      </a:r>
                      <a:r>
                        <a:rPr lang="en-US" sz="1400" b="0"/>
                        <a:t>winter break.</a:t>
                      </a:r>
                      <a:endParaRPr lang="en-US" sz="1400" b="0" dirty="0"/>
                    </a:p>
                    <a:p>
                      <a:pPr marL="171450" lvl="0" indent="-171450">
                        <a:lnSpc>
                          <a:spcPct val="13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Facilities and grounds tour in preparation for next year’s budget.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401079"/>
                  </a:ext>
                </a:extLst>
              </a:tr>
            </a:tbl>
          </a:graphicData>
        </a:graphic>
      </p:graphicFrame>
      <p:pic>
        <p:nvPicPr>
          <p:cNvPr id="1026" name="Picture 2" descr="C:\Users\ormsbyem\AppData\Local\Microsoft\Windows\INetCache\Content.MSO\853310BD.tmp">
            <a:extLst>
              <a:ext uri="{FF2B5EF4-FFF2-40B4-BE49-F238E27FC236}">
                <a16:creationId xmlns:a16="http://schemas.microsoft.com/office/drawing/2014/main" id="{FE6BCA0F-DD54-4850-8C8E-8B82760204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951" b="-4467"/>
          <a:stretch/>
        </p:blipFill>
        <p:spPr bwMode="auto">
          <a:xfrm>
            <a:off x="652462" y="112724"/>
            <a:ext cx="1071563" cy="105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80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85AC5B6754C48A0D3B8DB6EC68784" ma:contentTypeVersion="13" ma:contentTypeDescription="Create a new document." ma:contentTypeScope="" ma:versionID="74c05a5c99104ae425949c6b4e5b759a">
  <xsd:schema xmlns:xsd="http://www.w3.org/2001/XMLSchema" xmlns:xs="http://www.w3.org/2001/XMLSchema" xmlns:p="http://schemas.microsoft.com/office/2006/metadata/properties" xmlns:ns3="69271bd6-4e01-42e8-838a-4a945aba872b" xmlns:ns4="8a18b7fc-9d8f-4b32-8a24-f3cfe36d8aa2" targetNamespace="http://schemas.microsoft.com/office/2006/metadata/properties" ma:root="true" ma:fieldsID="53d05776b95e320707bf5d4deb39834c" ns3:_="" ns4:_="">
    <xsd:import namespace="69271bd6-4e01-42e8-838a-4a945aba872b"/>
    <xsd:import namespace="8a18b7fc-9d8f-4b32-8a24-f3cfe36d8aa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71bd6-4e01-42e8-838a-4a945aba87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8b7fc-9d8f-4b32-8a24-f3cfe36d8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04B2E-D55E-4CC2-BDB3-B4CD13D70867}">
  <ds:schemaRefs>
    <ds:schemaRef ds:uri="http://purl.org/dc/terms/"/>
    <ds:schemaRef ds:uri="http://schemas.microsoft.com/office/infopath/2007/PartnerControls"/>
    <ds:schemaRef ds:uri="69271bd6-4e01-42e8-838a-4a945aba872b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8a18b7fc-9d8f-4b32-8a24-f3cfe36d8aa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8597AF-4600-4C01-AEA1-52B85B1C4A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909823-2496-4602-8CE3-3C91E34BC1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71bd6-4e01-42e8-838a-4a945aba872b"/>
    <ds:schemaRef ds:uri="8a18b7fc-9d8f-4b32-8a24-f3cfe36d8a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15835</TotalTime>
  <Words>153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Finance and Operations Committee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</dc:title>
  <dc:creator>Laura Melton</dc:creator>
  <cp:lastModifiedBy>Ormsby, Emily</cp:lastModifiedBy>
  <cp:revision>18</cp:revision>
  <cp:lastPrinted>2020-10-18T01:13:00Z</cp:lastPrinted>
  <dcterms:created xsi:type="dcterms:W3CDTF">2018-08-17T20:26:34Z</dcterms:created>
  <dcterms:modified xsi:type="dcterms:W3CDTF">2021-12-14T15:15:19Z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