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7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Malloy" initials="JM" lastIdx="1" clrIdx="0">
    <p:extLst>
      <p:ext uri="{19B8F6BF-5375-455C-9EA6-DF929625EA0E}">
        <p15:presenceInfo xmlns:p15="http://schemas.microsoft.com/office/powerpoint/2012/main" userId="71f4b51d1f635fb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9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8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6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6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6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6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9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6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80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B5AE62-D43D-423E-9753-A84D5BCB1F7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D9F154A-EEC7-424B-A0BC-A9939F19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6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42BF7C-48F3-4EC4-96E3-74E7F780F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3784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03C2AE-C2B1-46C5-9D60-34C1333F2C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Nominations Task Force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84532-B4A9-49A0-9CF0-3BFD0E4CF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December 14, 2020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98355B-A143-4F75-A2D5-0299E6E73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4038" y="198782"/>
            <a:ext cx="2405270" cy="240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7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612D6-DC30-449B-AB5A-15E3CDC2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>
                <a:solidFill>
                  <a:srgbClr val="385988"/>
                </a:solidFill>
              </a:rPr>
              <a:t>Nominations Process Overview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C0D799-6DCD-444F-BF11-F8495BADB45D}"/>
              </a:ext>
            </a:extLst>
          </p:cNvPr>
          <p:cNvSpPr/>
          <p:nvPr/>
        </p:nvSpPr>
        <p:spPr>
          <a:xfrm>
            <a:off x="89262" y="1363871"/>
            <a:ext cx="2175428" cy="1127591"/>
          </a:xfrm>
          <a:prstGeom prst="round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Establish Task Force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63BABCF-0737-4F8E-AF89-7EB6FE0E1523}"/>
              </a:ext>
            </a:extLst>
          </p:cNvPr>
          <p:cNvSpPr/>
          <p:nvPr/>
        </p:nvSpPr>
        <p:spPr>
          <a:xfrm>
            <a:off x="2512751" y="1363871"/>
            <a:ext cx="2175428" cy="1127591"/>
          </a:xfrm>
          <a:prstGeom prst="round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Determine Recruitment Strategy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912A2A8-C06D-43D3-BDFA-5FD98263A0BD}"/>
              </a:ext>
            </a:extLst>
          </p:cNvPr>
          <p:cNvSpPr/>
          <p:nvPr/>
        </p:nvSpPr>
        <p:spPr>
          <a:xfrm>
            <a:off x="4936240" y="1363871"/>
            <a:ext cx="2175428" cy="1127591"/>
          </a:xfrm>
          <a:prstGeom prst="round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Initiate Recruiting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EA31529-2C1F-4CDE-B859-167CEBE730EC}"/>
              </a:ext>
            </a:extLst>
          </p:cNvPr>
          <p:cNvSpPr/>
          <p:nvPr/>
        </p:nvSpPr>
        <p:spPr>
          <a:xfrm>
            <a:off x="7359729" y="1363871"/>
            <a:ext cx="2175428" cy="1127591"/>
          </a:xfrm>
          <a:prstGeom prst="round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Review Applications &amp; Conduct Interviews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9D9F69F-4F8C-4AE4-BD8A-5145A9D7C069}"/>
              </a:ext>
            </a:extLst>
          </p:cNvPr>
          <p:cNvSpPr/>
          <p:nvPr/>
        </p:nvSpPr>
        <p:spPr>
          <a:xfrm>
            <a:off x="9783217" y="1363871"/>
            <a:ext cx="2175428" cy="1127591"/>
          </a:xfrm>
          <a:prstGeom prst="round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Finalize Decisions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2E410AE-0B27-4C23-B5F4-A3F38F3BCC19}"/>
              </a:ext>
            </a:extLst>
          </p:cNvPr>
          <p:cNvSpPr/>
          <p:nvPr/>
        </p:nvSpPr>
        <p:spPr>
          <a:xfrm>
            <a:off x="238756" y="2178141"/>
            <a:ext cx="2175427" cy="4546260"/>
          </a:xfrm>
          <a:prstGeom prst="roundRect">
            <a:avLst/>
          </a:prstGeom>
          <a:solidFill>
            <a:schemeClr val="bg1"/>
          </a:solidFill>
          <a:ln>
            <a:solidFill>
              <a:srgbClr val="385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80E1E2B-F95E-4E8D-9A13-4356C00B588B}"/>
              </a:ext>
            </a:extLst>
          </p:cNvPr>
          <p:cNvSpPr/>
          <p:nvPr/>
        </p:nvSpPr>
        <p:spPr>
          <a:xfrm>
            <a:off x="2662243" y="2178141"/>
            <a:ext cx="2175427" cy="4546260"/>
          </a:xfrm>
          <a:prstGeom prst="roundRect">
            <a:avLst/>
          </a:prstGeom>
          <a:solidFill>
            <a:schemeClr val="bg1"/>
          </a:solidFill>
          <a:ln>
            <a:solidFill>
              <a:srgbClr val="385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3604A04-C3B7-42FE-A6AA-FCB9D43F986B}"/>
              </a:ext>
            </a:extLst>
          </p:cNvPr>
          <p:cNvSpPr/>
          <p:nvPr/>
        </p:nvSpPr>
        <p:spPr>
          <a:xfrm>
            <a:off x="5060271" y="2178141"/>
            <a:ext cx="2175427" cy="4546260"/>
          </a:xfrm>
          <a:prstGeom prst="roundRect">
            <a:avLst/>
          </a:prstGeom>
          <a:solidFill>
            <a:schemeClr val="bg1"/>
          </a:solidFill>
          <a:ln>
            <a:solidFill>
              <a:srgbClr val="385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7FE6E3F-2F9F-47DD-BEB2-8EB693E7AB46}"/>
              </a:ext>
            </a:extLst>
          </p:cNvPr>
          <p:cNvSpPr/>
          <p:nvPr/>
        </p:nvSpPr>
        <p:spPr>
          <a:xfrm>
            <a:off x="7546914" y="2178141"/>
            <a:ext cx="2175427" cy="4546260"/>
          </a:xfrm>
          <a:prstGeom prst="roundRect">
            <a:avLst/>
          </a:prstGeom>
          <a:solidFill>
            <a:schemeClr val="bg1"/>
          </a:solidFill>
          <a:ln>
            <a:solidFill>
              <a:srgbClr val="385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2A619D0-F137-47C0-98E7-AE258FF4B7CC}"/>
              </a:ext>
            </a:extLst>
          </p:cNvPr>
          <p:cNvSpPr/>
          <p:nvPr/>
        </p:nvSpPr>
        <p:spPr>
          <a:xfrm>
            <a:off x="9942035" y="2178141"/>
            <a:ext cx="2175427" cy="4546260"/>
          </a:xfrm>
          <a:prstGeom prst="roundRect">
            <a:avLst/>
          </a:prstGeom>
          <a:solidFill>
            <a:schemeClr val="bg1"/>
          </a:solidFill>
          <a:ln>
            <a:solidFill>
              <a:srgbClr val="385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669396-2171-499D-AA34-E9E1CAC90EA7}"/>
              </a:ext>
            </a:extLst>
          </p:cNvPr>
          <p:cNvSpPr txBox="1"/>
          <p:nvPr/>
        </p:nvSpPr>
        <p:spPr>
          <a:xfrm>
            <a:off x="333794" y="2372414"/>
            <a:ext cx="20172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Solicit &amp; recruit members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Board Vote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6C85E5-A7DE-4F47-AABD-65A88C2F19D0}"/>
              </a:ext>
            </a:extLst>
          </p:cNvPr>
          <p:cNvSpPr txBox="1"/>
          <p:nvPr/>
        </p:nvSpPr>
        <p:spPr>
          <a:xfrm>
            <a:off x="2794976" y="2372414"/>
            <a:ext cx="201723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Complete board skills assessment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Define diversity commitments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Assess anticipated needs based on current board terms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Determine communications/outreach plan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Update support materials (e.g., board application, nomination letter, interview guide, scorecard)</a:t>
            </a:r>
          </a:p>
          <a:p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4F2829-2988-44B0-A601-08458EB90CA5}"/>
              </a:ext>
            </a:extLst>
          </p:cNvPr>
          <p:cNvSpPr txBox="1"/>
          <p:nvPr/>
        </p:nvSpPr>
        <p:spPr>
          <a:xfrm>
            <a:off x="5218465" y="2372414"/>
            <a:ext cx="2017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Application period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Prospective Board Member Information Session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55A5FF-0015-4E78-B20F-01ADB6C3A8A9}"/>
              </a:ext>
            </a:extLst>
          </p:cNvPr>
          <p:cNvSpPr txBox="1"/>
          <p:nvPr/>
        </p:nvSpPr>
        <p:spPr>
          <a:xfrm>
            <a:off x="7654683" y="2372414"/>
            <a:ext cx="20172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Task force reviews applications and identifies candidates to be interviewed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Interviews conducted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Determine proposed slate &amp; request board feedback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Final decisions confirmed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Communications with nominations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8038D9-87C2-43C6-ABF2-C22C0EEBCC03}"/>
              </a:ext>
            </a:extLst>
          </p:cNvPr>
          <p:cNvSpPr txBox="1"/>
          <p:nvPr/>
        </p:nvSpPr>
        <p:spPr>
          <a:xfrm>
            <a:off x="10043707" y="2372414"/>
            <a:ext cx="20172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Nominations final decision date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Vote on proposed slate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Assign board onboarding “buddy”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34E462-30F4-4529-9FBC-2D81B2215FF3}"/>
              </a:ext>
            </a:extLst>
          </p:cNvPr>
          <p:cNvSpPr/>
          <p:nvPr/>
        </p:nvSpPr>
        <p:spPr>
          <a:xfrm>
            <a:off x="235224" y="5994302"/>
            <a:ext cx="2175427" cy="308113"/>
          </a:xfrm>
          <a:prstGeom prst="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Oct - Nov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225F66-1520-4DD4-B26F-8606BE8C8253}"/>
              </a:ext>
            </a:extLst>
          </p:cNvPr>
          <p:cNvSpPr/>
          <p:nvPr/>
        </p:nvSpPr>
        <p:spPr>
          <a:xfrm>
            <a:off x="2662243" y="5994302"/>
            <a:ext cx="2175427" cy="308113"/>
          </a:xfrm>
          <a:prstGeom prst="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Nov-Dec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D4FFEA-25B5-4DC4-B633-EF03CCB14CBE}"/>
              </a:ext>
            </a:extLst>
          </p:cNvPr>
          <p:cNvSpPr/>
          <p:nvPr/>
        </p:nvSpPr>
        <p:spPr>
          <a:xfrm>
            <a:off x="5057364" y="5994302"/>
            <a:ext cx="2175427" cy="308113"/>
          </a:xfrm>
          <a:prstGeom prst="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FD0B358-A1DE-4F02-98B8-DF0214482EB9}"/>
              </a:ext>
            </a:extLst>
          </p:cNvPr>
          <p:cNvSpPr/>
          <p:nvPr/>
        </p:nvSpPr>
        <p:spPr>
          <a:xfrm>
            <a:off x="7537125" y="5994302"/>
            <a:ext cx="2175427" cy="308113"/>
          </a:xfrm>
          <a:prstGeom prst="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Feb - Mar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309A81-21FE-45DB-B6D6-52C74774457F}"/>
              </a:ext>
            </a:extLst>
          </p:cNvPr>
          <p:cNvSpPr/>
          <p:nvPr/>
        </p:nvSpPr>
        <p:spPr>
          <a:xfrm>
            <a:off x="9944061" y="5994302"/>
            <a:ext cx="2175427" cy="308113"/>
          </a:xfrm>
          <a:prstGeom prst="rect">
            <a:avLst/>
          </a:prstGeom>
          <a:solidFill>
            <a:srgbClr val="3859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Apr</a:t>
            </a:r>
          </a:p>
        </p:txBody>
      </p:sp>
    </p:spTree>
    <p:extLst>
      <p:ext uri="{BB962C8B-B14F-4D97-AF65-F5344CB8AC3E}">
        <p14:creationId xmlns:p14="http://schemas.microsoft.com/office/powerpoint/2010/main" val="6035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7E49-D27B-4F4A-91CA-F5C6DDBC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7" y="499533"/>
            <a:ext cx="12042913" cy="1658198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rgbClr val="385988"/>
                </a:solidFill>
              </a:rPr>
              <a:t>Nominations Task Force Diversity Commitments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39863-F88E-4DD0-B09F-6694ABED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17" y="1866725"/>
            <a:ext cx="10753725" cy="376618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385988"/>
              </a:buClr>
              <a:buFont typeface="Wingdings" panose="05000000000000000000" pitchFamily="2" charset="2"/>
              <a:buChar char="ü"/>
            </a:pPr>
            <a:r>
              <a:rPr lang="en-US" dirty="0"/>
              <a:t>Ensure a diverse Nominations Task Force</a:t>
            </a:r>
          </a:p>
          <a:p>
            <a:pPr marL="457200" indent="-457200">
              <a:buClr>
                <a:srgbClr val="385988"/>
              </a:buClr>
              <a:buFont typeface="Wingdings" panose="05000000000000000000" pitchFamily="2" charset="2"/>
              <a:buChar char="ü"/>
            </a:pPr>
            <a:r>
              <a:rPr lang="en-US" dirty="0"/>
              <a:t>Partner with Diversity, Equity, and Inclusion Task Force</a:t>
            </a:r>
          </a:p>
          <a:p>
            <a:pPr marL="457200" indent="-457200">
              <a:buClr>
                <a:srgbClr val="385988"/>
              </a:buClr>
              <a:buFont typeface="Wingdings" panose="05000000000000000000" pitchFamily="2" charset="2"/>
              <a:buChar char="ü"/>
            </a:pPr>
            <a:r>
              <a:rPr lang="en-US" dirty="0"/>
              <a:t>Collaborate with DEAT with the goal of creating a pipeline of future board members</a:t>
            </a:r>
          </a:p>
          <a:p>
            <a:pPr marL="457200" indent="-457200">
              <a:buClr>
                <a:srgbClr val="385988"/>
              </a:buClr>
              <a:buFont typeface="Wingdings" panose="05000000000000000000" pitchFamily="2" charset="2"/>
              <a:buChar char="ü"/>
            </a:pPr>
            <a:r>
              <a:rPr lang="en-US" dirty="0"/>
              <a:t>Personal outreach to networks</a:t>
            </a:r>
          </a:p>
          <a:p>
            <a:pPr marL="457200" indent="-457200">
              <a:buClr>
                <a:srgbClr val="385988"/>
              </a:buClr>
              <a:buFont typeface="Wingdings" panose="05000000000000000000" pitchFamily="2" charset="2"/>
              <a:buChar char="ü"/>
            </a:pPr>
            <a:r>
              <a:rPr lang="en-US" dirty="0"/>
              <a:t>Shift in focus: hard skills to soft skills</a:t>
            </a:r>
          </a:p>
        </p:txBody>
      </p:sp>
    </p:spTree>
    <p:extLst>
      <p:ext uri="{BB962C8B-B14F-4D97-AF65-F5344CB8AC3E}">
        <p14:creationId xmlns:p14="http://schemas.microsoft.com/office/powerpoint/2010/main" val="239861524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11613</TotalTime>
  <Words>174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 Light</vt:lpstr>
      <vt:lpstr>Wingdings</vt:lpstr>
      <vt:lpstr>Metropolitan</vt:lpstr>
      <vt:lpstr>Nominations Task Force Update</vt:lpstr>
      <vt:lpstr>Nominations Process Overview</vt:lpstr>
      <vt:lpstr>Nominations Task Force Diversity Commitments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Task Force</dc:title>
  <dc:creator>Jason Malloy</dc:creator>
  <cp:lastModifiedBy>Jason Rhodes</cp:lastModifiedBy>
  <cp:revision>73</cp:revision>
  <dcterms:created xsi:type="dcterms:W3CDTF">2020-11-11T19:07:40Z</dcterms:created>
  <dcterms:modified xsi:type="dcterms:W3CDTF">2020-12-13T15:25:37Z</dcterms:modified>
</cp:coreProperties>
</file>