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Old Standard TT"/>
      <p:regular r:id="rId15"/>
      <p:bold r:id="rId16"/>
      <p: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ldStandardTT-regular.fntdata"/><Relationship Id="rId14" Type="http://schemas.openxmlformats.org/officeDocument/2006/relationships/slide" Target="slides/slide9.xml"/><Relationship Id="rId17" Type="http://schemas.openxmlformats.org/officeDocument/2006/relationships/font" Target="fonts/OldStandardTT-italic.fntdata"/><Relationship Id="rId16" Type="http://schemas.openxmlformats.org/officeDocument/2006/relationships/font" Target="fonts/OldStandardT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9dde845a9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9dde845a9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9dde845a9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9dde845a9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9dde845a9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9dde845a9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9dde845a9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9dde845a9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9dde845a9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9dde845a9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9dde845a9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9dde845a9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9dde845a9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9dde845a9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ld Standard TT"/>
              <a:buChar char="➢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a2ba224d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a2ba224d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link between the work I’ve done, inspiring revision for expanded role and responsibility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ites.google.com/view/ancsdiversityandequity/home?authuser=1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10.jpg"/><Relationship Id="rId6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hyperlink" Target="https://docs.google.com/document/d/192Ncskf---W1BVX2QELs7mG8MhAym8fZHcKJE4dJnGc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Equity Support at ANCS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Tilifayea L. Griffin, Interim K-8 Equity Support Coordinator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165025" y="262925"/>
            <a:ext cx="8667300" cy="43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 the 2018-2019 school year, the following includes the role and responsibilities for the Interim K-8 Equity Support Coordinator</a:t>
            </a:r>
            <a:r>
              <a:rPr lang="en"/>
              <a:t>:</a:t>
            </a:r>
            <a:endParaRPr/>
          </a:p>
          <a:p>
            <a:pPr indent="-317500" lvl="0" marL="457200" rtl="0" algn="l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❖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Work with small team of equity support coaches to </a:t>
            </a:r>
            <a:r>
              <a:rPr b="1"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plan and lead professional development</a:t>
            </a: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for teachers and staff related to ANCS’ diversity and equity goals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Serve on ANCS strategic planning committee with a particular </a:t>
            </a:r>
            <a:r>
              <a:rPr b="1"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focus on keeping diversity and equity goals at the forefront</a:t>
            </a: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plan development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❖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Serve as a </a:t>
            </a:r>
            <a:r>
              <a:rPr b="1"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co-chair</a:t>
            </a: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(with parent/caregiver co-chair) of diversity and equity action team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❖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Work with Executive Director to </a:t>
            </a:r>
            <a:r>
              <a:rPr b="1"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determine long-term structure for ANCS equity support role</a:t>
            </a:r>
            <a:endParaRPr b="1"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❖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Serve on </a:t>
            </a:r>
            <a:r>
              <a:rPr b="1"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K-8 leadership</a:t>
            </a: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team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❖"/>
            </a:pPr>
            <a:r>
              <a:rPr b="1"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Coach</a:t>
            </a: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faculty iGroup</a:t>
            </a:r>
            <a:endParaRPr sz="1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Has the Role Evolved?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an effort to be responsive to the needs of the students, faculty, staff, parents/caregivers, and other stakeholders, the role has developed in the following areas: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★"/>
            </a:pPr>
            <a:r>
              <a:rPr b="1" lang="en">
                <a:highlight>
                  <a:srgbClr val="34B6D8"/>
                </a:highlight>
              </a:rPr>
              <a:t>School Leadership</a:t>
            </a:r>
            <a:endParaRPr b="1">
              <a:highlight>
                <a:srgbClr val="34B6D8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b="1" lang="en">
                <a:highlight>
                  <a:srgbClr val="FF9900"/>
                </a:highlight>
              </a:rPr>
              <a:t>Organizational Leadership</a:t>
            </a:r>
            <a:endParaRPr b="1">
              <a:highlight>
                <a:srgbClr val="FF9900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b="1" lang="en">
                <a:highlight>
                  <a:srgbClr val="E06666"/>
                </a:highlight>
              </a:rPr>
              <a:t>Human Assets Leadership</a:t>
            </a:r>
            <a:endParaRPr b="1">
              <a:highlight>
                <a:srgbClr val="E06666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b="1" lang="en">
                <a:highlight>
                  <a:schemeClr val="lt2"/>
                </a:highlight>
              </a:rPr>
              <a:t>Professionalism and Communication</a:t>
            </a:r>
            <a:endParaRPr b="1"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0" y="0"/>
            <a:ext cx="9144000" cy="613200"/>
          </a:xfrm>
          <a:prstGeom prst="rect">
            <a:avLst/>
          </a:prstGeom>
          <a:solidFill>
            <a:srgbClr val="34B6D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Leadership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266850" y="873150"/>
            <a:ext cx="4200000" cy="39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</a:rPr>
              <a:t>Fostering Relationships and School Culture</a:t>
            </a:r>
            <a:endParaRPr b="1" u="sng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lang="en">
                <a:solidFill>
                  <a:srgbClr val="000000"/>
                </a:solidFill>
              </a:rPr>
              <a:t>Staff Film Viewing &amp; Debrief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lang="en">
                <a:solidFill>
                  <a:srgbClr val="000000"/>
                </a:solidFill>
              </a:rPr>
              <a:t>Organized committee to plan events for underrepresented populations in school community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4665300" y="873150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Instructional Leadership</a:t>
            </a:r>
            <a:endParaRPr b="1" u="sng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Instructional practices &amp; classroom management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Culturally responsive teaching resources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5350" y="2272602"/>
            <a:ext cx="1711065" cy="243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1750"/>
            <a:ext cx="3356525" cy="21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3674" y="2614399"/>
            <a:ext cx="3504524" cy="20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0" y="0"/>
            <a:ext cx="9144000" cy="613200"/>
          </a:xfrm>
          <a:prstGeom prst="rect">
            <a:avLst/>
          </a:prstGeom>
          <a:solidFill>
            <a:srgbClr val="FF99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Leadership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183125" y="87315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lang="en">
                <a:solidFill>
                  <a:srgbClr val="000000"/>
                </a:solidFill>
              </a:rPr>
              <a:t>Prospective Families Presentations at Local Preschools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lang="en">
                <a:solidFill>
                  <a:srgbClr val="000000"/>
                </a:solidFill>
              </a:rPr>
              <a:t>State-wide Conference Presentations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➢"/>
            </a:pPr>
            <a:r>
              <a:rPr lang="en">
                <a:solidFill>
                  <a:srgbClr val="000000"/>
                </a:solidFill>
              </a:rPr>
              <a:t>Professional Learning for Educators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25" y="2034425"/>
            <a:ext cx="1849572" cy="138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b="26421" l="0" r="0" t="0"/>
          <a:stretch/>
        </p:blipFill>
        <p:spPr>
          <a:xfrm>
            <a:off x="2816150" y="3417175"/>
            <a:ext cx="2745924" cy="146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7675" y="1938338"/>
            <a:ext cx="30480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0" y="0"/>
            <a:ext cx="9144000" cy="613200"/>
          </a:xfrm>
          <a:prstGeom prst="rect">
            <a:avLst/>
          </a:prstGeom>
          <a:solidFill>
            <a:srgbClr val="FF99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Leadership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0" y="613200"/>
            <a:ext cx="9057000" cy="3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400" u="sng">
                <a:solidFill>
                  <a:srgbClr val="000000"/>
                </a:solidFill>
              </a:rPr>
              <a:t>Planning and Executing Strategically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075" y="955000"/>
            <a:ext cx="6125625" cy="397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0" y="0"/>
            <a:ext cx="9144000" cy="613200"/>
          </a:xfrm>
          <a:prstGeom prst="rect">
            <a:avLst/>
          </a:prstGeom>
          <a:solidFill>
            <a:srgbClr val="E0666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Assets Leadership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167050" y="873150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</a:rPr>
              <a:t>Developing and Supporting Others</a:t>
            </a:r>
            <a:endParaRPr b="1" u="sng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lang="en">
                <a:solidFill>
                  <a:srgbClr val="000000"/>
                </a:solidFill>
              </a:rPr>
              <a:t>iGroup Coaching and Support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lang="en">
                <a:solidFill>
                  <a:srgbClr val="000000"/>
                </a:solidFill>
              </a:rPr>
              <a:t>Student Affinity Group in 5th Grade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➢"/>
            </a:pPr>
            <a:r>
              <a:rPr lang="en">
                <a:solidFill>
                  <a:srgbClr val="000000"/>
                </a:solidFill>
              </a:rPr>
              <a:t>Grade Level Team Support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4" name="Google Shape;104;p19"/>
          <p:cNvSpPr txBox="1"/>
          <p:nvPr>
            <p:ph idx="2" type="body"/>
          </p:nvPr>
        </p:nvSpPr>
        <p:spPr>
          <a:xfrm>
            <a:off x="4816325" y="873150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Collaborating with Key Stakeholders</a:t>
            </a:r>
            <a:endParaRPr b="1" u="sng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Strategic Planning Support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"/>
              <a:t>Executive Director Search Committee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b="0" l="0" r="0" t="20571"/>
          <a:stretch/>
        </p:blipFill>
        <p:spPr>
          <a:xfrm>
            <a:off x="237000" y="2219325"/>
            <a:ext cx="1851674" cy="196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4325" y="2219325"/>
            <a:ext cx="2614600" cy="196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4566" y="2243963"/>
            <a:ext cx="3967509" cy="19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0" y="0"/>
            <a:ext cx="9144000" cy="6132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Professionalism and Communication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0" y="6132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00"/>
                </a:solidFill>
              </a:rPr>
              <a:t>Communication and Community Relations</a:t>
            </a:r>
            <a:endParaRPr b="1" u="sng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➢"/>
            </a:pPr>
            <a:r>
              <a:rPr lang="en" sz="1200">
                <a:solidFill>
                  <a:srgbClr val="000000"/>
                </a:solidFill>
              </a:rPr>
              <a:t>Diversity &amp; Equity Action Team Parent and Community Events 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➢"/>
            </a:pPr>
            <a:r>
              <a:rPr lang="en" sz="1200">
                <a:solidFill>
                  <a:srgbClr val="000000"/>
                </a:solidFill>
              </a:rPr>
              <a:t>Hispanic Heritage Month &amp; Black History Month Celebration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➢"/>
            </a:pPr>
            <a:r>
              <a:rPr lang="en" sz="1200">
                <a:solidFill>
                  <a:srgbClr val="000000"/>
                </a:solidFill>
              </a:rPr>
              <a:t>Equity Support at ANCS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webpage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3375" y="2571750"/>
            <a:ext cx="2888701" cy="216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1541" y="698525"/>
            <a:ext cx="2888658" cy="21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225" y="2024775"/>
            <a:ext cx="2888675" cy="2166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99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>
            <p:ph type="title"/>
          </p:nvPr>
        </p:nvSpPr>
        <p:spPr>
          <a:xfrm>
            <a:off x="0" y="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FORWARD</a:t>
            </a:r>
            <a:endParaRPr/>
          </a:p>
        </p:txBody>
      </p:sp>
      <p:sp>
        <p:nvSpPr>
          <p:cNvPr id="123" name="Google Shape;123;p21"/>
          <p:cNvSpPr txBox="1"/>
          <p:nvPr/>
        </p:nvSpPr>
        <p:spPr>
          <a:xfrm rot="-1103256">
            <a:off x="58812" y="1305688"/>
            <a:ext cx="1492184" cy="6159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ld Standard TT"/>
                <a:ea typeface="Old Standard TT"/>
                <a:cs typeface="Old Standard TT"/>
                <a:sym typeface="Old Standard TT"/>
              </a:rPr>
              <a:t>INTERIM</a:t>
            </a:r>
            <a:endParaRPr b="1"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7535050" y="1085975"/>
            <a:ext cx="17394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Old Standard TT"/>
                <a:ea typeface="Old Standard TT"/>
                <a:cs typeface="Old Standard TT"/>
                <a:sym typeface="Old Standard TT"/>
              </a:rPr>
              <a:t>PERMANENT</a:t>
            </a:r>
            <a:endParaRPr b="1"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2260450" y="3858900"/>
            <a:ext cx="52746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Old Standard TT"/>
                <a:ea typeface="Old Standard TT"/>
                <a:cs typeface="Old Standard TT"/>
                <a:sym typeface="Old Standard TT"/>
                <a:hlinkClick r:id="rId4"/>
              </a:rPr>
              <a:t>EXPANDED ROLE AND RESPONSIBILITIES</a:t>
            </a:r>
            <a:endParaRPr b="1" sz="18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