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Licorice"/>
      <p:regular r:id="rId32"/>
    </p:embeddedFont>
    <p:embeddedFont>
      <p:font typeface="ABeeZee"/>
      <p:regular r:id="rId33"/>
      <p: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33" Type="http://schemas.openxmlformats.org/officeDocument/2006/relationships/font" Target="fonts/ABeeZee-regular.fntdata"/><Relationship Id="rId10" Type="http://schemas.openxmlformats.org/officeDocument/2006/relationships/slide" Target="slides/slide5.xml"/><Relationship Id="rId32" Type="http://schemas.openxmlformats.org/officeDocument/2006/relationships/font" Target="fonts/Licoric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ABeeZee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d107197ad_1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d107197ad_1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17e24d7d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517e24d7d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d107197ad_1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d107197ad_1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17e24d7d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17e24d7d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d107197ad_1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d107197ad_1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17e24d7d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17e24d7d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d107197ad_1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d107197ad_1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15201ad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15201ad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17e24d7d1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517e24d7d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d107197ad_1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d107197ad_1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497e2856d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497e2856d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17e24d7d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17e24d7d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97e2856d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97e2856d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497e2856d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497e2856d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15201add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315201add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17e24d7d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17e24d7d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17e24d7d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17e24d7d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d107197ad_1_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d107197ad_1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d107197ad_1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d107197ad_1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17e24d7d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17e24d7d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d107197ad_1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d107197ad_1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17e24d7d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517e24d7d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hyperlink" Target="http://www.youtube.com/watch?v=RUyZeic_BaE" TargetMode="External"/><Relationship Id="rId7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34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48.png"/><Relationship Id="rId5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Relationship Id="rId4" Type="http://schemas.openxmlformats.org/officeDocument/2006/relationships/image" Target="../media/image38.png"/><Relationship Id="rId5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44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287" y="2909500"/>
            <a:ext cx="2879425" cy="20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207150" y="3663675"/>
            <a:ext cx="2879400" cy="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FF99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venir"/>
                <a:ea typeface="Avenir"/>
                <a:cs typeface="Avenir"/>
                <a:sym typeface="Avenir"/>
              </a:rPr>
              <a:t>~Executive Director Report~</a:t>
            </a:r>
            <a:endParaRPr b="1" sz="1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venir"/>
                <a:ea typeface="Avenir"/>
                <a:cs typeface="Avenir"/>
                <a:sym typeface="Avenir"/>
              </a:rPr>
              <a:t>September</a:t>
            </a:r>
            <a:r>
              <a:rPr b="1" lang="en" sz="1300">
                <a:latin typeface="Avenir"/>
                <a:ea typeface="Avenir"/>
                <a:cs typeface="Avenir"/>
                <a:sym typeface="Avenir"/>
              </a:rPr>
              <a:t> 2022</a:t>
            </a:r>
            <a:endParaRPr b="1" sz="1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50" y="3994563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75" y="401100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575" y="399455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950" y="401100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7521">
            <a:off x="427489" y="4006915"/>
            <a:ext cx="218921" cy="21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30687">
            <a:off x="703875" y="4036126"/>
            <a:ext cx="187675" cy="1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800" y="40153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11650">
            <a:off x="840224" y="4017441"/>
            <a:ext cx="199826" cy="19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13" y="401534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625" y="40225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84504">
            <a:off x="1190975" y="40153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25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625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538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600" y="4036108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ique de la bande originale de Forrest Gump écrite par Alan Silvestri." id="74" name="Google Shape;74;p13" title="Forrest Gump : I'm Forrest... Forrest Gump (Alan Silvestri) - HD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2450" y="4635275"/>
            <a:ext cx="494450" cy="3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3150" y="-125"/>
            <a:ext cx="4569900" cy="5143500"/>
          </a:xfrm>
          <a:prstGeom prst="rect">
            <a:avLst/>
          </a:prstGeom>
          <a:solidFill>
            <a:srgbClr val="CBF0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 txBox="1"/>
          <p:nvPr>
            <p:ph type="title"/>
          </p:nvPr>
        </p:nvSpPr>
        <p:spPr>
          <a:xfrm>
            <a:off x="2549400" y="-1497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300">
                <a:latin typeface="Licorice"/>
                <a:ea typeface="Licorice"/>
                <a:cs typeface="Licorice"/>
                <a:sym typeface="Licorice"/>
              </a:rPr>
              <a:t>Website Updates</a:t>
            </a:r>
            <a:endParaRPr b="1" sz="53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62194">
            <a:off x="7131901" y="3674525"/>
            <a:ext cx="2049926" cy="13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37" y="1449250"/>
            <a:ext cx="4317123" cy="22449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22"/>
          <p:cNvSpPr txBox="1"/>
          <p:nvPr/>
        </p:nvSpPr>
        <p:spPr>
          <a:xfrm>
            <a:off x="5207650" y="1740600"/>
            <a:ext cx="3486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Going through page by page and </a:t>
            </a:r>
            <a:r>
              <a:rPr lang="en" sz="1600">
                <a:latin typeface="Avenir"/>
                <a:ea typeface="Avenir"/>
                <a:cs typeface="Avenir"/>
                <a:sym typeface="Avenir"/>
              </a:rPr>
              <a:t>helping</a:t>
            </a:r>
            <a:r>
              <a:rPr lang="en" sz="1600">
                <a:latin typeface="Avenir"/>
                <a:ea typeface="Avenir"/>
                <a:cs typeface="Avenir"/>
                <a:sym typeface="Avenir"/>
              </a:rPr>
              <a:t> to create more of an experience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Phase 1 &amp; 2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Provide </a:t>
            </a:r>
            <a:r>
              <a:rPr lang="en" sz="1600">
                <a:latin typeface="Avenir"/>
                <a:ea typeface="Avenir"/>
                <a:cs typeface="Avenir"/>
                <a:sym typeface="Avenir"/>
              </a:rPr>
              <a:t>information</a:t>
            </a:r>
            <a:r>
              <a:rPr lang="en" sz="1600">
                <a:latin typeface="Avenir"/>
                <a:ea typeface="Avenir"/>
                <a:cs typeface="Avenir"/>
                <a:sym typeface="Avenir"/>
              </a:rPr>
              <a:t> and resources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679650" y="274350"/>
            <a:ext cx="7784700" cy="264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Licorice"/>
                <a:ea typeface="Licorice"/>
                <a:cs typeface="Licorice"/>
                <a:sym typeface="Licorice"/>
              </a:rPr>
              <a:t>Department &amp; Program Updates</a:t>
            </a:r>
            <a:endParaRPr b="1" sz="8000">
              <a:latin typeface="Licorice"/>
              <a:ea typeface="Licorice"/>
              <a:cs typeface="Licorice"/>
              <a:sym typeface="Licori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/>
        </p:nvSpPr>
        <p:spPr>
          <a:xfrm>
            <a:off x="3028050" y="141200"/>
            <a:ext cx="308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000000"/>
                </a:solidFill>
                <a:latin typeface="Licorice"/>
                <a:ea typeface="Licorice"/>
                <a:cs typeface="Licorice"/>
                <a:sym typeface="Licorice"/>
              </a:rPr>
              <a:t>Here to Help!</a:t>
            </a:r>
            <a:endParaRPr b="1" sz="4800">
              <a:solidFill>
                <a:srgbClr val="000000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617700" y="1597075"/>
            <a:ext cx="3954300" cy="3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Orientation Meetings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Homeschool Helper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Social Media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35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 rot="-321086">
            <a:off x="471024" y="124606"/>
            <a:ext cx="1585812" cy="415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Family Liaisons</a:t>
            </a:r>
            <a:endParaRPr b="1" sz="9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 rot="244714">
            <a:off x="946820" y="769063"/>
            <a:ext cx="1564863" cy="4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A great team!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200" y="1026575"/>
            <a:ext cx="4058875" cy="40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5934" y="3963025"/>
            <a:ext cx="1504273" cy="100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 rotWithShape="1">
          <a:blip r:embed="rId6">
            <a:alphaModFix/>
          </a:blip>
          <a:srcRect b="14694" l="13900" r="14925" t="15031"/>
          <a:stretch/>
        </p:blipFill>
        <p:spPr>
          <a:xfrm>
            <a:off x="56025" y="3072813"/>
            <a:ext cx="2016850" cy="199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3975" y="2768438"/>
            <a:ext cx="2600125" cy="26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EA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75" y="3131100"/>
            <a:ext cx="2339948" cy="2339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>
            <p:ph type="title"/>
          </p:nvPr>
        </p:nvSpPr>
        <p:spPr>
          <a:xfrm>
            <a:off x="311700" y="466400"/>
            <a:ext cx="494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020">
                <a:latin typeface="Licorice"/>
                <a:ea typeface="Licorice"/>
                <a:cs typeface="Licorice"/>
                <a:sym typeface="Licorice"/>
              </a:rPr>
              <a:t>Instructional Materials</a:t>
            </a:r>
            <a:endParaRPr b="1" sz="502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1498500" y="1516100"/>
            <a:ext cx="614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ABeeZee"/>
                <a:ea typeface="ABeeZee"/>
                <a:cs typeface="ABeeZee"/>
                <a:sym typeface="ABeeZee"/>
              </a:rPr>
              <a:t>Orders</a:t>
            </a:r>
            <a:endParaRPr b="1" sz="2000"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The teams have processed close to </a:t>
            </a:r>
            <a:r>
              <a:rPr b="1" lang="en" sz="1700">
                <a:solidFill>
                  <a:srgbClr val="FB6A2E"/>
                </a:solidFill>
                <a:latin typeface="ABeeZee"/>
                <a:ea typeface="ABeeZee"/>
                <a:cs typeface="ABeeZee"/>
                <a:sym typeface="ABeeZee"/>
              </a:rPr>
              <a:t>8500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so far this year 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★"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Products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are about 12 business days out!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★"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Services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are being processed for September start dates!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★"/>
            </a:pPr>
            <a:r>
              <a:rPr b="1" lang="en" sz="1900">
                <a:solidFill>
                  <a:srgbClr val="FB6A2E"/>
                </a:solidFill>
                <a:latin typeface="ABeeZee"/>
                <a:ea typeface="ABeeZee"/>
                <a:cs typeface="ABeeZee"/>
                <a:sym typeface="ABeeZee"/>
              </a:rPr>
              <a:t>1200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chromebooks that have been distributed! 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</a:t>
            </a:r>
            <a:endParaRPr sz="15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0525" y="65850"/>
            <a:ext cx="2194225" cy="1891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/>
        </p:nvSpPr>
        <p:spPr>
          <a:xfrm>
            <a:off x="178600" y="219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20">
                <a:solidFill>
                  <a:srgbClr val="000000"/>
                </a:solidFill>
                <a:latin typeface="Licorice"/>
                <a:ea typeface="Licorice"/>
                <a:cs typeface="Licorice"/>
                <a:sym typeface="Licorice"/>
              </a:rPr>
              <a:t>Special Education &amp; Student Support</a:t>
            </a:r>
            <a:endParaRPr b="1" sz="4820">
              <a:solidFill>
                <a:srgbClr val="000000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332875" y="13324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SPED </a:t>
            </a: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Department Updates:</a:t>
            </a:r>
            <a:endParaRPr b="1" u="sng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9 new case managers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Compliance Coordinators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Assessment Program Specialists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Teacher Program Specialists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1 additional School Nurse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456 Current Special Education Students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HST sped/student support website has been updated with all new department information and more still coming : ) 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4768900" y="1374750"/>
            <a:ext cx="4068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Student Support Department Updates:</a:t>
            </a:r>
            <a:endParaRPr b="1" u="sng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Live Virtual Academic and Social-Emotional Tiered Interventions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83 students in the first cycle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SST’s &amp; 504’s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Student’s in Crisis Team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Acceleration and Retention Requests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eZee"/>
              <a:buChar char="●"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New Intervention Teacher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2299">
            <a:off x="7017588" y="3267050"/>
            <a:ext cx="2046126" cy="20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5763" y="3414750"/>
            <a:ext cx="2046126" cy="204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>
            <p:ph type="title"/>
          </p:nvPr>
        </p:nvSpPr>
        <p:spPr>
          <a:xfrm>
            <a:off x="231275" y="263250"/>
            <a:ext cx="599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latin typeface="Licorice"/>
                <a:ea typeface="Licorice"/>
                <a:cs typeface="Licorice"/>
                <a:sym typeface="Licorice"/>
              </a:rPr>
              <a:t>2022-2023 Offerings</a:t>
            </a:r>
            <a:endParaRPr b="1" sz="45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925" y="1185375"/>
            <a:ext cx="2409975" cy="24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225" y="1416850"/>
            <a:ext cx="2309775" cy="2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975" y="1509975"/>
            <a:ext cx="2123575" cy="21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7">
            <a:alphaModFix/>
          </a:blip>
          <a:srcRect b="15296" l="12710" r="13646" t="13952"/>
          <a:stretch/>
        </p:blipFill>
        <p:spPr>
          <a:xfrm>
            <a:off x="4828650" y="1588813"/>
            <a:ext cx="2046125" cy="196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6105975" y="263238"/>
            <a:ext cx="2908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Staff Wellness Program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All Access Curriculum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New Curriculum Specialist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EL Classes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Dual Enrollment Program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7327937" y="3314925"/>
            <a:ext cx="186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586 students enrolled in classes!</a:t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213875" y="3699900"/>
            <a:ext cx="2256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53 total class offerings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Total Session 1 registrations:  472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Clarksville Registrations:  145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Feather River Registrations:  243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Lake View Registrations:  84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2593800" y="3726625"/>
            <a:ext cx="1978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</a:t>
            </a: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Staff Book Club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-Sync Up Lessons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-Resources on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     Homeschool Helper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-Coffee &amp; Conversations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5059688" y="3726625"/>
            <a:ext cx="190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Session 1 starts September 12!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0825" y="275687"/>
            <a:ext cx="4592125" cy="45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 amt="19000"/>
          </a:blip>
          <a:srcRect b="22324" l="0" r="0" t="22169"/>
          <a:stretch/>
        </p:blipFill>
        <p:spPr>
          <a:xfrm>
            <a:off x="-60850" y="0"/>
            <a:ext cx="926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1238400" y="1293000"/>
            <a:ext cx="6667200" cy="3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44" u="sng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Services Provided by Sequoia Grove</a:t>
            </a:r>
            <a:br>
              <a:rPr b="1"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</a:br>
            <a:endParaRPr b="1"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Community Partners (Vendors)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Ordering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Curriculum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Library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Enrollment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Records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Compliance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Student Information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Business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Payroll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Medical Benefits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63955" y="-625566"/>
            <a:ext cx="2680044" cy="26741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3" name="Google Shape;223;p29"/>
          <p:cNvSpPr txBox="1"/>
          <p:nvPr/>
        </p:nvSpPr>
        <p:spPr>
          <a:xfrm rot="839329">
            <a:off x="6812874" y="599700"/>
            <a:ext cx="966772" cy="3692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SGCA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 rot="-1003">
            <a:off x="8014525" y="583361"/>
            <a:ext cx="102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Charter Service Organization</a:t>
            </a:r>
            <a:endParaRPr sz="11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5862" y="-204175"/>
            <a:ext cx="4594373" cy="183137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2466725" y="4102575"/>
            <a:ext cx="4125000" cy="431100"/>
          </a:xfrm>
          <a:prstGeom prst="rect">
            <a:avLst/>
          </a:prstGeom>
          <a:noFill/>
          <a:ln cap="flat" cmpd="sng" w="19050">
            <a:solidFill>
              <a:srgbClr val="33605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CEO- Royce Gough</a:t>
            </a:r>
            <a:endParaRPr b="1" sz="16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2989325" y="4640925"/>
            <a:ext cx="30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Board composition &amp; reporting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1750775" y="1086738"/>
            <a:ext cx="6006000" cy="141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Licorice"/>
                <a:ea typeface="Licorice"/>
                <a:cs typeface="Licorice"/>
                <a:sym typeface="Licorice"/>
              </a:rPr>
              <a:t>Achievement</a:t>
            </a:r>
            <a:endParaRPr b="1" sz="80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00" y="2571750"/>
            <a:ext cx="1997097" cy="19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3" y="3674525"/>
            <a:ext cx="1264876" cy="126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>
            <p:ph type="title"/>
          </p:nvPr>
        </p:nvSpPr>
        <p:spPr>
          <a:xfrm>
            <a:off x="311700" y="24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State Test Results - Lake View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 rot="839329">
            <a:off x="6852874" y="433446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descr="Graphical user interface, chart, application&#10;&#10;Description automatically generated" id="247" name="Google Shape;2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525" y="1311300"/>
            <a:ext cx="5208026" cy="3079725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48" name="Google Shape;248;p31"/>
          <p:cNvSpPr txBox="1"/>
          <p:nvPr/>
        </p:nvSpPr>
        <p:spPr>
          <a:xfrm>
            <a:off x="5391000" y="1525650"/>
            <a:ext cx="3676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Lake View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ELA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Met or Exceeded - </a:t>
            </a:r>
            <a:r>
              <a:rPr b="1"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29%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Nearly or Not Met  - </a:t>
            </a:r>
            <a:r>
              <a:rPr b="1" lang="en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71%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Math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Met or Exceeded - </a:t>
            </a:r>
            <a:r>
              <a:rPr b="1"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20%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Nearly or Not Met - </a:t>
            </a:r>
            <a:r>
              <a:rPr b="1" lang="en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4573050" y="0"/>
            <a:ext cx="4569900" cy="5143500"/>
          </a:xfrm>
          <a:prstGeom prst="rect">
            <a:avLst/>
          </a:prstGeom>
          <a:solidFill>
            <a:srgbClr val="9BD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265500" y="108945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rgbClr val="595959"/>
                </a:solidFill>
                <a:latin typeface="Licorice"/>
                <a:ea typeface="Licorice"/>
                <a:cs typeface="Licorice"/>
                <a:sym typeface="Licorice"/>
              </a:rPr>
              <a:t>Agenda</a:t>
            </a:r>
            <a:endParaRPr b="1" sz="6400">
              <a:solidFill>
                <a:srgbClr val="595959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786200" y="122100"/>
            <a:ext cx="4143600" cy="48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Back to School &amp; August PD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Enrollment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Communication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Department &amp; Program Updates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Score Reports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475" y="2571750"/>
            <a:ext cx="2777523" cy="27775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>
            <p:ph type="title"/>
          </p:nvPr>
        </p:nvSpPr>
        <p:spPr>
          <a:xfrm>
            <a:off x="311700" y="16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Distance From Standard - Lake View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 rot="839329">
            <a:off x="6896674" y="376908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2750" y="1275525"/>
            <a:ext cx="6270401" cy="36160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49473"/>
            <a:ext cx="3813047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Opportunities</a:t>
            </a: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 for Growth - Lake View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5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/>
        </p:nvSpPr>
        <p:spPr>
          <a:xfrm rot="839329">
            <a:off x="6896674" y="376908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68" name="Google Shape;268;p33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69" name="Google Shape;269;p33"/>
          <p:cNvSpPr txBox="1"/>
          <p:nvPr>
            <p:ph idx="2" type="body"/>
          </p:nvPr>
        </p:nvSpPr>
        <p:spPr>
          <a:xfrm>
            <a:off x="46038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Math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0" name="Google Shape;270;p33"/>
          <p:cNvSpPr txBox="1"/>
          <p:nvPr>
            <p:ph idx="2" type="body"/>
          </p:nvPr>
        </p:nvSpPr>
        <p:spPr>
          <a:xfrm>
            <a:off x="3366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ELA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2267150" y="1991100"/>
            <a:ext cx="1818000" cy="1354200"/>
          </a:xfrm>
          <a:prstGeom prst="rect">
            <a:avLst/>
          </a:prstGeom>
          <a:noFill/>
          <a:ln cap="flat" cmpd="sng" w="28575">
            <a:solidFill>
              <a:srgbClr val="DD39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0650" y="1749473"/>
            <a:ext cx="3813048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/>
          <p:nvPr/>
        </p:nvSpPr>
        <p:spPr>
          <a:xfrm>
            <a:off x="4790650" y="1991100"/>
            <a:ext cx="1875600" cy="1354200"/>
          </a:xfrm>
          <a:prstGeom prst="rect">
            <a:avLst/>
          </a:prstGeom>
          <a:noFill/>
          <a:ln cap="flat" cmpd="sng" w="28575">
            <a:solidFill>
              <a:srgbClr val="DD39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2278200" y="384975"/>
            <a:ext cx="4587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900">
                <a:latin typeface="Licorice"/>
                <a:ea typeface="Licorice"/>
                <a:cs typeface="Licorice"/>
                <a:sym typeface="Licorice"/>
              </a:rPr>
              <a:t>Thank You</a:t>
            </a:r>
            <a:endParaRPr b="1" sz="690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1706250" y="1700225"/>
            <a:ext cx="5731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ABeeZee"/>
                <a:ea typeface="ABeeZee"/>
                <a:cs typeface="ABeeZee"/>
                <a:sym typeface="ABeeZee"/>
              </a:rPr>
              <a:t>We appreciate your service to our school. We are looking forward to a great year together!</a:t>
            </a:r>
            <a:endParaRPr sz="19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792600" y="315725"/>
            <a:ext cx="755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Licorice"/>
                <a:ea typeface="Licorice"/>
                <a:cs typeface="Licorice"/>
                <a:sym typeface="Licorice"/>
              </a:rPr>
              <a:t>Welcome to the 2022-2023 School Year!</a:t>
            </a:r>
            <a:endParaRPr b="1" sz="420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449350" y="1432900"/>
            <a:ext cx="4245300" cy="201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1- All Staff Returned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2- All Staff Meeting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9- All Staff Professional Development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                Meeting the Needs of Diverse Learners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8-12 Team Meetings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15- First Day of School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475" y="1077924"/>
            <a:ext cx="7111076" cy="35654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428050" y="186425"/>
            <a:ext cx="428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Licorice"/>
                <a:ea typeface="Licorice"/>
                <a:cs typeface="Licorice"/>
                <a:sym typeface="Licorice"/>
              </a:rPr>
              <a:t>Enrollment Goal Met</a:t>
            </a:r>
            <a:endParaRPr b="1" sz="4200">
              <a:latin typeface="Licorice"/>
              <a:ea typeface="Licorice"/>
              <a:cs typeface="Licorice"/>
              <a:sym typeface="Licori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917700" y="259550"/>
            <a:ext cx="7289700" cy="1323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400">
                <a:latin typeface="Licorice"/>
                <a:ea typeface="Licorice"/>
                <a:cs typeface="Licorice"/>
                <a:sym typeface="Licorice"/>
              </a:rPr>
              <a:t>Improving Communication</a:t>
            </a:r>
            <a:endParaRPr b="1" sz="74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b="22934" l="0" r="0" t="27797"/>
          <a:stretch/>
        </p:blipFill>
        <p:spPr>
          <a:xfrm>
            <a:off x="2013363" y="1989153"/>
            <a:ext cx="5117276" cy="252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 rot="-252161">
            <a:off x="169444" y="121173"/>
            <a:ext cx="2165523" cy="4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Staying up to date….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 rot="245001">
            <a:off x="499844" y="728550"/>
            <a:ext cx="2165497" cy="4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Staff Communication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075" y="140550"/>
            <a:ext cx="6531677" cy="410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2607">
            <a:off x="7639734" y="4063599"/>
            <a:ext cx="1504271" cy="10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364650" y="1509750"/>
            <a:ext cx="1775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Departments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contribute content and then o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ur Assistant Director of Instruction does an amazing job of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preparing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the weekly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bulletin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that is emailed out to all staff every Monday at 10am!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2475" y="3304900"/>
            <a:ext cx="2262226" cy="226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3150" y="-125"/>
            <a:ext cx="9144000" cy="5143500"/>
          </a:xfrm>
          <a:prstGeom prst="rect">
            <a:avLst/>
          </a:prstGeom>
          <a:solidFill>
            <a:srgbClr val="CBF0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625" y="431801"/>
            <a:ext cx="7047726" cy="39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184100" y="4433000"/>
            <a:ext cx="7381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A place where staff feedback is received and used for improvement!</a:t>
            </a:r>
            <a:endParaRPr sz="1500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575" y="-453350"/>
            <a:ext cx="2619849" cy="17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 rot="-260781">
            <a:off x="167784" y="172694"/>
            <a:ext cx="2165327" cy="3694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BeeZee"/>
                <a:ea typeface="ABeeZee"/>
                <a:cs typeface="ABeeZee"/>
                <a:sym typeface="ABeeZee"/>
              </a:rPr>
              <a:t>Spreading the News…..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 rot="245001">
            <a:off x="501044" y="728596"/>
            <a:ext cx="2165497" cy="3692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Communication to Families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04" y="2951603"/>
            <a:ext cx="2512732" cy="25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4575" y="141900"/>
            <a:ext cx="5934249" cy="486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75400" y="1486375"/>
            <a:ext cx="2416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Written by our family liaisons, this w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eekly newsletter goes out to all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families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and teachers. Offers advice for homeschool families, lists upcoming events, important dates,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resources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instructions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updates, etc… It is a wealth of information!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>
            <a:off x="4574200" y="9775"/>
            <a:ext cx="4569900" cy="5143500"/>
          </a:xfrm>
          <a:prstGeom prst="rect">
            <a:avLst/>
          </a:prstGeom>
          <a:solidFill>
            <a:srgbClr val="DFA1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351750" y="784075"/>
            <a:ext cx="3872700" cy="77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680">
                <a:latin typeface="Licorice"/>
                <a:ea typeface="Licorice"/>
                <a:cs typeface="Licorice"/>
                <a:sym typeface="Licorice"/>
              </a:rPr>
              <a:t>Our Own Podcast</a:t>
            </a:r>
            <a:endParaRPr b="1" sz="568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43" name="Google Shape;143;p21"/>
          <p:cNvSpPr txBox="1"/>
          <p:nvPr>
            <p:ph idx="1" type="subTitle"/>
          </p:nvPr>
        </p:nvSpPr>
        <p:spPr>
          <a:xfrm>
            <a:off x="265500" y="1825905"/>
            <a:ext cx="4054500" cy="17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“RUN to listen!!!! I enjoyed every single episode! I have a 7th and 8yth grader and grandbabies in early elementary. The Learning to Read was SPOT on and wish I would have had the info in my beginning days”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-Annette, Parent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50" y="2997474"/>
            <a:ext cx="2586875" cy="25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738" y="388050"/>
            <a:ext cx="4286824" cy="436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