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Sue Ellen Francisco"/>
      <p:regular r:id="rId35"/>
    </p:embeddedFont>
    <p:embeddedFont>
      <p:font typeface="Roboto"/>
      <p:regular r:id="rId36"/>
      <p:bold r:id="rId37"/>
      <p:italic r:id="rId38"/>
      <p:boldItalic r:id="rId39"/>
    </p:embeddedFont>
    <p:embeddedFont>
      <p:font typeface="Poppins"/>
      <p:regular r:id="rId40"/>
      <p:bold r:id="rId41"/>
      <p:italic r:id="rId42"/>
      <p:boldItalic r:id="rId43"/>
    </p:embeddedFont>
    <p:embeddedFont>
      <p:font typeface="Barlow Condensed"/>
      <p:regular r:id="rId44"/>
      <p:bold r:id="rId45"/>
      <p:italic r:id="rId46"/>
      <p:boldItalic r:id="rId47"/>
    </p:embeddedFont>
    <p:embeddedFont>
      <p:font typeface="Didact Gothic"/>
      <p:regular r:id="rId48"/>
    </p:embeddedFont>
    <p:embeddedFont>
      <p:font typeface="Helvetica Neue"/>
      <p:regular r:id="rId49"/>
      <p:bold r:id="rId50"/>
      <p:italic r:id="rId51"/>
      <p:boldItalic r:id="rId52"/>
    </p:embeddedFont>
    <p:embeddedFont>
      <p:font typeface="Homemade Apple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4" roundtripDataSignature="AMtx7mj53JkBFWIZlLmLQcY8/qfheqU/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regular.fntdata"/><Relationship Id="rId42" Type="http://schemas.openxmlformats.org/officeDocument/2006/relationships/font" Target="fonts/Poppins-italic.fntdata"/><Relationship Id="rId41" Type="http://schemas.openxmlformats.org/officeDocument/2006/relationships/font" Target="fonts/Poppins-bold.fntdata"/><Relationship Id="rId44" Type="http://schemas.openxmlformats.org/officeDocument/2006/relationships/font" Target="fonts/BarlowCondensed-regular.fntdata"/><Relationship Id="rId43" Type="http://schemas.openxmlformats.org/officeDocument/2006/relationships/font" Target="fonts/Poppins-boldItalic.fntdata"/><Relationship Id="rId46" Type="http://schemas.openxmlformats.org/officeDocument/2006/relationships/font" Target="fonts/BarlowCondensed-italic.fntdata"/><Relationship Id="rId45" Type="http://schemas.openxmlformats.org/officeDocument/2006/relationships/font" Target="fonts/BarlowCondense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idactGothic-regular.fntdata"/><Relationship Id="rId47" Type="http://schemas.openxmlformats.org/officeDocument/2006/relationships/font" Target="fonts/BarlowCondensed-boldItalic.fntdata"/><Relationship Id="rId49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SueEllenFrancisco-regular.fntdata"/><Relationship Id="rId34" Type="http://schemas.openxmlformats.org/officeDocument/2006/relationships/slide" Target="slides/slide29.xml"/><Relationship Id="rId37" Type="http://schemas.openxmlformats.org/officeDocument/2006/relationships/font" Target="fonts/Roboto-bold.fntdata"/><Relationship Id="rId36" Type="http://schemas.openxmlformats.org/officeDocument/2006/relationships/font" Target="fonts/Roboto-regular.fntdata"/><Relationship Id="rId39" Type="http://schemas.openxmlformats.org/officeDocument/2006/relationships/font" Target="fonts/Roboto-boldItalic.fntdata"/><Relationship Id="rId38" Type="http://schemas.openxmlformats.org/officeDocument/2006/relationships/font" Target="fonts/Robo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italic.fntdata"/><Relationship Id="rId50" Type="http://schemas.openxmlformats.org/officeDocument/2006/relationships/font" Target="fonts/HelveticaNeue-bold.fntdata"/><Relationship Id="rId53" Type="http://schemas.openxmlformats.org/officeDocument/2006/relationships/font" Target="fonts/HomemadeApple-regular.fntdata"/><Relationship Id="rId52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3703820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d3703820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Examples of parent feedback….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How concerned are you about: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child’s mental well-being?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falling behind academically?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NOT being able to interact with other students?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feeling secure during this period of uncertainty?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37038203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d37038203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look forward to school each day.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feel safe and connected to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works with my parent/guardian to help me do my best in school.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provides me with the materials I need to learn such as textbooks and learning materials to meet my educational needs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d370382030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d3703820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courses I need to enroll in and pass to graduate from high school in 4 years.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courses I need to take and pass to complete the UC A-G requirements.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career related courses are available to me at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helps me prepare for future college and/or career paths.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370382030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d37038203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aware that I can enroll in community college courses while  I am still in high school and earn credits for college and high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know whom to contact at the school to ask questions about my high school graduation status.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aware of available resources at the school to help me graduate form high school with my cohort (4 years).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Which state priorities should be the focus of school resources? Pick top 3.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Course Access (Student access to broad course of study) 68%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Basic Services (Teacher credentials, instructional materials) 64%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Parent Involvement ( Efforts to seek parent input and participation) 44%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2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ourse Access (Student access to broad course of study) 68%</a:t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2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Basic Services (Teacher credentials, instructional materials) 64%</a:t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Parent Involvement ( Efforts to seek parent input and participation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37038203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gd37038203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What is your overall comfort level in implementing the California Standards (ELA, History/Social Science, Math, NGSS, PE/Health, WorldLanguage, VAPA) that you are responsible for teaching?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d37038203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d37038203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How strongly do you agree or disagree that this school been doing the following things during the school year?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1.  I am aware that our school is a charter school and the ability to continue to operate is contingent on a positive performance on the annual state assessments commonly known as the CAASPP.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2. The school is effective in strengthening and promoting academic achievement of all students.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3. Letting you know how your child is progressing academically.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4. Providing information on your expected role at your child’s school.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5. Providing information on how to help your child plan for college and career after High school. (middle and high school only)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37038203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d37038203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How effective is the school in providing a safe, healthy, and engaged learning environment for all? This school....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Provides a safe environment for my child.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Has high expectations for all students.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Promptly responds to my phone calls, messages, or emails.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Encourages me to be an active partner with the school in educating my child.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37038203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d37038203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FOR HIGH SCHOOL: If this does not apply, please click, " "Not Applicable." How strongly do you agree or disagree with the following statements?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 am aware of available resources within the school to help my child graduate from high school on time (4 year cohort).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 am well informed about my child’s high school progress toward graduation.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school prepares students for future college and/or career paths.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school provides students with a strong foundation for their future college and/or careers.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ccbdba52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ccbdba52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Learning recovery plan that provides supplemental instruction, support ford social and emotional well-being to: unduplicated, SWD, student at rise of abuse, neglect, or exploitation, disengaged students, below grade level, those who did not enroll in diner for the 20-21, credit deficient, HS at risk and other students identified by certificate staff.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50% in May 2021 and remaining in Aug. 2021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to pay salaries for certificated or classified employees providing in-person instruction or services. AB 86 did not limit "salaries" to personnel costs associated with new or expanded services. Salaries may also include stipends or "hazard pay."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for any eligible expenditures from the start of the 2020–21 fiscal year on </a:t>
            </a:r>
            <a:r>
              <a:rPr b="1"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July 1, 2020, through August 31, 2022.</a:t>
            </a: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All expenditures, including reimbursements, must be linked to an allowable use.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d27da9d9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cd27da9d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2f8fc6b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d2f8fc6b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600"/>
              <a:t>As one of the six state metrics for determining the health of our school, we constantly seek to improve the percentage of our students who are considered “Prepared”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cbdba529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ccbdba529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cbdba52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ccbdba52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Examples of Questions on LCAP for Family Feedback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7.png"/><Relationship Id="rId12" Type="http://schemas.openxmlformats.org/officeDocument/2006/relationships/image" Target="../media/image10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19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3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3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3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3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3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3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3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3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3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3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3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3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3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3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3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3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3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3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0" name="Google Shape;270;p2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71" name="Google Shape;27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272" name="Google Shape;27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273" name="Google Shape;2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274" name="Google Shape;27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75" name="Google Shape;27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2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277" name="Google Shape;277;p2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1" name="Google Shape;281;p28"/>
            <p:cNvCxnSpPr>
              <a:endCxn id="277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2" name="Google Shape;282;p2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3" name="Google Shape;283;p2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4" name="Google Shape;284;p2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2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2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2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88" name="Google Shape;288;p2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89" name="Google Shape;289;p2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0" name="Google Shape;290;p2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1" name="Google Shape;291;p2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2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2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4" name="Google Shape;294;p2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98" name="Google Shape;298;p30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299" name="Google Shape;299;p30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300" name="Google Shape;30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1" name="Google Shape;301;p30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0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0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0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p30"/>
          <p:cNvCxnSpPr>
            <a:endCxn id="301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30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7" name="Google Shape;307;p30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8" name="Google Shape;308;p30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9" name="Google Shape;309;p30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10" name="Google Shape;310;p30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11" name="Google Shape;311;p30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12" name="Google Shape;312;p30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313" name="Google Shape;313;p3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4" name="Google Shape;314;p3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5" name="Google Shape;315;p3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6" name="Google Shape;316;p3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7" name="Google Shape;317;p3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8" name="Google Shape;3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21" name="Google Shape;321;p33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22" name="Google Shape;322;p33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23" name="Google Shape;32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4" name="Google Shape;324;p33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325" name="Google Shape;32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326" name="Google Shape;3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327" name="Google Shape;32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28" name="Google Shape;32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1" name="Google Shape;33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2" name="Google Shape;332;p29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9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9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9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6" name="Google Shape;336;p29"/>
          <p:cNvCxnSpPr>
            <a:endCxn id="332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29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38" name="Google Shape;338;p29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39" name="Google Shape;339;p29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0" name="Google Shape;340;p29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1" name="Google Shape;341;p29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2" name="Google Shape;342;p29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43" name="Google Shape;343;p29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344" name="Google Shape;344;p2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5" name="Google Shape;345;p2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6" name="Google Shape;346;p2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7" name="Google Shape;347;p2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8" name="Google Shape;348;p2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49" name="Google Shape;34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3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i="0" sz="2100" u="none" cap="none" strike="noStrike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b="0" i="0" lang="en-GB" sz="1400" u="sng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 b="0" i="0" sz="14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57" name="Google Shape;357;p37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8" name="Google Shape;358;p3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i="0" sz="1800" u="none" cap="none" strike="noStrike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6" name="Google Shape;366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7" name="Google Shape;367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68" name="Google Shape;36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1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1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1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Google Shape;37;p31"/>
          <p:cNvCxnSpPr>
            <a:endCxn id="33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" name="Google Shape;38;p31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9" name="Google Shape;39;p31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0" name="Google Shape;40;p31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1" name="Google Shape;41;p31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2" name="Google Shape;42;p31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3" name="Google Shape;43;p31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44" name="Google Shape;44;p31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45" name="Google Shape;45;p3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6" name="Google Shape;46;p3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7" name="Google Shape;47;p3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8" name="Google Shape;48;p3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9" name="Google Shape;49;p3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50" name="Google Shape;5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1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36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36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36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6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6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6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61;p36"/>
          <p:cNvCxnSpPr>
            <a:endCxn id="57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" name="Google Shape;62;p36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3" name="Google Shape;63;p36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4" name="Google Shape;64;p36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5" name="Google Shape;65;p36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6" name="Google Shape;66;p36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7" name="Google Shape;67;p36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68" name="Google Shape;68;p36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69" name="Google Shape;69;p3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0" name="Google Shape;70;p3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1" name="Google Shape;71;p3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2" name="Google Shape;72;p3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3" name="Google Shape;73;p3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74" name="Google Shape;7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24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4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4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4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" name="Google Shape;83;p24"/>
          <p:cNvCxnSpPr>
            <a:endCxn id="79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" name="Google Shape;84;p24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5" name="Google Shape;85;p24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6" name="Google Shape;86;p24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7" name="Google Shape;87;p24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8" name="Google Shape;88;p24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9" name="Google Shape;89;p24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90" name="Google Shape;90;p24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91" name="Google Shape;91;p24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24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24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24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5" name="Google Shape;95;p24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96" name="Google Shape;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98" name="Google Shape;9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7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100" name="Google Shape;100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27"/>
            <p:cNvCxnSpPr>
              <a:endCxn id="100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" name="Google Shape;105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6" name="Google Shape;106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7" name="Google Shape;107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8" name="Google Shape;108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9" name="Google Shape;109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0" name="Google Shape;110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11" name="Google Shape;111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12" name="Google Shape;112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3" name="Google Shape;113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4" name="Google Shape;114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5" name="Google Shape;115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6" name="Google Shape;116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17" name="Google Shape;117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7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120" name="Google Shape;120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4" name="Google Shape;124;p27"/>
            <p:cNvCxnSpPr>
              <a:endCxn id="120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Google Shape;125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6" name="Google Shape;126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7" name="Google Shape;127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8" name="Google Shape;128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9" name="Google Shape;129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0" name="Google Shape;130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31" name="Google Shape;131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32" name="Google Shape;132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3" name="Google Shape;133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4" name="Google Shape;134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5" name="Google Shape;135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37" name="Google Shape;137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27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4" name="Google Shape;144;p3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5" name="Google Shape;145;p3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46" name="Google Shape;146;p3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48" name="Google Shape;148;p3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9" name="Google Shape;149;p3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50" name="Google Shape;150;p3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51" name="Google Shape;151;p3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52" name="Google Shape;152;p3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154" name="Google Shape;15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5" name="Google Shape;15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6" name="Google Shape;15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7" name="Google Shape;15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8" name="Google Shape;1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161" name="Google Shape;16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62" name="Google Shape;162;p32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163" name="Google Shape;163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" name="Google Shape;167;p32"/>
            <p:cNvCxnSpPr>
              <a:endCxn id="163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69" name="Google Shape;169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0" name="Google Shape;170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4" name="Google Shape;174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5" name="Google Shape;175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6" name="Google Shape;176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7" name="Google Shape;177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0" name="Google Shape;180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32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183" name="Google Shape;183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7" name="Google Shape;187;p32"/>
            <p:cNvCxnSpPr>
              <a:endCxn id="183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9" name="Google Shape;189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0" name="Google Shape;190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1" name="Google Shape;191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2" name="Google Shape;192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3" name="Google Shape;193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94" name="Google Shape;194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95" name="Google Shape;195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6" name="Google Shape;196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7" name="Google Shape;197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8" name="Google Shape;198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9" name="Google Shape;199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00" name="Google Shape;200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4" name="Google Shape;204;p25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25"/>
          <p:cNvCxnSpPr>
            <a:endCxn id="206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8" name="Google Shape;208;p25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09" name="Google Shape;209;p25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210" name="Google Shape;21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25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212" name="Google Shape;212;p25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3" name="Google Shape;213;p25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4" name="Google Shape;214;p25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5" name="Google Shape;215;p25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6" name="Google Shape;216;p25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7" name="Google Shape;217;p25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8" name="Google Shape;218;p25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9" name="Google Shape;219;p25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0" name="Google Shape;220;p25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221" name="Google Shape;22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22" name="Google Shape;22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25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224" name="Google Shape;224;p25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25" name="Google Shape;225;p25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226" name="Google Shape;226;p25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7" name="Google Shape;227;p25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8" name="Google Shape;228;p25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9" name="Google Shape;229;p25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0" name="Google Shape;230;p25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2" name="Google Shape;232;p25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233" name="Google Shape;233;p25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234" name="Google Shape;234;p25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5" name="Google Shape;235;p25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6" name="Google Shape;236;p25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7" name="Google Shape;237;p25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8" name="Google Shape;238;p25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9" name="Google Shape;239;p25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40" name="Google Shape;240;p25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41" name="Google Shape;241;p25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242" name="Google Shape;24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243" name="Google Shape;24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244" name="Google Shape;24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45" name="Google Shape;24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8" name="Google Shape;248;p26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p26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6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6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6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p26"/>
          <p:cNvCxnSpPr>
            <a:endCxn id="250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6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6" name="Google Shape;256;p26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7" name="Google Shape;257;p26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8" name="Google Shape;258;p26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9" name="Google Shape;259;p26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60" name="Google Shape;260;p26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61" name="Google Shape;261;p26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62" name="Google Shape;262;p2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3" name="Google Shape;263;p2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4" name="Google Shape;264;p2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2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2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67" name="Google Shape;26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22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1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"/>
          <p:cNvSpPr txBox="1"/>
          <p:nvPr>
            <p:ph type="ctrTitle"/>
          </p:nvPr>
        </p:nvSpPr>
        <p:spPr>
          <a:xfrm>
            <a:off x="3961375" y="2210350"/>
            <a:ext cx="4953600" cy="33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3600">
                <a:solidFill>
                  <a:srgbClr val="FFCB25"/>
                </a:solidFill>
              </a:rPr>
              <a:t>LAKEVIEW CHARTER SCHOOL</a:t>
            </a:r>
            <a:endParaRPr sz="3600">
              <a:solidFill>
                <a:srgbClr val="FFCB2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b="1" i="0" lang="en-GB" sz="36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 </a:t>
            </a:r>
            <a:endParaRPr b="1" i="0" sz="3600" u="none" strike="noStrike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b="1" i="0" lang="en-GB" sz="36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High School CCI</a:t>
            </a:r>
            <a:br>
              <a:rPr b="0" lang="en-GB" sz="3600"/>
            </a:br>
            <a:r>
              <a:rPr b="1" i="0" lang="en-GB" sz="36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LCAP </a:t>
            </a:r>
            <a:br>
              <a:rPr b="0" lang="en-GB" sz="3600"/>
            </a:br>
            <a:r>
              <a:rPr b="0" lang="en-GB" sz="3600"/>
              <a:t>Expanded Learning Opportunities </a:t>
            </a:r>
            <a:r>
              <a:rPr b="0" lang="en-GB" sz="3600">
                <a:solidFill>
                  <a:schemeClr val="lt1"/>
                </a:solidFill>
              </a:rPr>
              <a:t>(</a:t>
            </a:r>
            <a:r>
              <a:rPr lang="en-GB" sz="3600">
                <a:solidFill>
                  <a:schemeClr val="lt1"/>
                </a:solidFill>
              </a:rPr>
              <a:t>ELO)</a:t>
            </a:r>
            <a:r>
              <a:rPr b="0" lang="en-GB" sz="3600"/>
              <a:t> Grant</a:t>
            </a:r>
            <a:br>
              <a:rPr b="0" lang="en-GB" sz="3600"/>
            </a:br>
            <a:br>
              <a:rPr lang="en-GB"/>
            </a:br>
            <a:endParaRPr/>
          </a:p>
        </p:txBody>
      </p:sp>
      <p:sp>
        <p:nvSpPr>
          <p:cNvPr id="376" name="Google Shape;376;p1"/>
          <p:cNvSpPr txBox="1"/>
          <p:nvPr/>
        </p:nvSpPr>
        <p:spPr>
          <a:xfrm>
            <a:off x="5684725" y="4131775"/>
            <a:ext cx="150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April 28, 2021</a:t>
            </a:r>
            <a:endParaRPr sz="2800">
              <a:solidFill>
                <a:srgbClr val="E6BE42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d370382030_0_0"/>
          <p:cNvSpPr txBox="1"/>
          <p:nvPr>
            <p:ph type="title"/>
          </p:nvPr>
        </p:nvSpPr>
        <p:spPr>
          <a:xfrm>
            <a:off x="467050" y="3205900"/>
            <a:ext cx="24744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-GB" sz="2300">
                <a:solidFill>
                  <a:schemeClr val="lt1"/>
                </a:solidFill>
              </a:rPr>
              <a:t>These are some concerns parents may have raised about their children as a result of the novel Coronavirus (COVID-19).</a:t>
            </a:r>
            <a:endParaRPr/>
          </a:p>
        </p:txBody>
      </p:sp>
      <p:pic>
        <p:nvPicPr>
          <p:cNvPr id="446" name="Google Shape;446;gd3703820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975" y="902300"/>
            <a:ext cx="5277700" cy="24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"/>
          <p:cNvSpPr txBox="1"/>
          <p:nvPr>
            <p:ph type="title"/>
          </p:nvPr>
        </p:nvSpPr>
        <p:spPr>
          <a:xfrm>
            <a:off x="437025" y="445025"/>
            <a:ext cx="818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Student Feedback: Grades 4th- 12th</a:t>
            </a:r>
            <a:endParaRPr/>
          </a:p>
        </p:txBody>
      </p:sp>
      <p:sp>
        <p:nvSpPr>
          <p:cNvPr id="452" name="Google Shape;452;p3"/>
          <p:cNvSpPr txBox="1"/>
          <p:nvPr>
            <p:ph idx="1" type="body"/>
          </p:nvPr>
        </p:nvSpPr>
        <p:spPr>
          <a:xfrm>
            <a:off x="1492825" y="1780625"/>
            <a:ext cx="5384100" cy="26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I feel safe and connected to my school.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My school provides me with the materials I need to learn such as textbooks and learning materials to meet my educational needs. 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My school works with my parent/guardian to help me do my best in school. 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53" name="Google Shape;453;p3"/>
          <p:cNvSpPr/>
          <p:nvPr/>
        </p:nvSpPr>
        <p:spPr>
          <a:xfrm>
            <a:off x="335225" y="18513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"/>
          <p:cNvSpPr/>
          <p:nvPr/>
        </p:nvSpPr>
        <p:spPr>
          <a:xfrm>
            <a:off x="335225" y="26652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"/>
          <p:cNvSpPr/>
          <p:nvPr/>
        </p:nvSpPr>
        <p:spPr>
          <a:xfrm>
            <a:off x="335225" y="34791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370382030_0_22"/>
          <p:cNvSpPr txBox="1"/>
          <p:nvPr>
            <p:ph type="title"/>
          </p:nvPr>
        </p:nvSpPr>
        <p:spPr>
          <a:xfrm>
            <a:off x="4572000" y="541225"/>
            <a:ext cx="34812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Student Feedback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Grades 4th-12th</a:t>
            </a:r>
            <a:endParaRPr/>
          </a:p>
        </p:txBody>
      </p:sp>
      <p:pic>
        <p:nvPicPr>
          <p:cNvPr id="461" name="Google Shape;461;gd370382030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225" y="2085625"/>
            <a:ext cx="5895600" cy="26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370382030_0_6"/>
          <p:cNvSpPr txBox="1"/>
          <p:nvPr>
            <p:ph type="title"/>
          </p:nvPr>
        </p:nvSpPr>
        <p:spPr>
          <a:xfrm>
            <a:off x="268150" y="880400"/>
            <a:ext cx="65430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500"/>
              <a:t>Feedback from 8th-12th Grade Students</a:t>
            </a:r>
            <a:endParaRPr b="0"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467" name="Google Shape;467;gd370382030_0_6"/>
          <p:cNvSpPr txBox="1"/>
          <p:nvPr/>
        </p:nvSpPr>
        <p:spPr>
          <a:xfrm>
            <a:off x="686275" y="1761675"/>
            <a:ext cx="498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descr="Forms response chart. Question title: 8th to 12th Grade Students:. Number of responses: ." id="468" name="Google Shape;468;gd370382030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925" y="2052850"/>
            <a:ext cx="4769158" cy="23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d370382030_0_14"/>
          <p:cNvSpPr txBox="1"/>
          <p:nvPr>
            <p:ph type="title"/>
          </p:nvPr>
        </p:nvSpPr>
        <p:spPr>
          <a:xfrm>
            <a:off x="268150" y="880400"/>
            <a:ext cx="65430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500"/>
              <a:t>Feedback from High School Students</a:t>
            </a:r>
            <a:endParaRPr b="0"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474" name="Google Shape;474;gd370382030_0_14"/>
          <p:cNvSpPr txBox="1"/>
          <p:nvPr/>
        </p:nvSpPr>
        <p:spPr>
          <a:xfrm>
            <a:off x="686275" y="1761675"/>
            <a:ext cx="498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descr="Forms response chart. Question title: High School Students:. Number of responses: ." id="475" name="Google Shape;475;gd370382030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50" y="2105000"/>
            <a:ext cx="5128224" cy="25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"/>
          <p:cNvSpPr txBox="1"/>
          <p:nvPr>
            <p:ph type="title"/>
          </p:nvPr>
        </p:nvSpPr>
        <p:spPr>
          <a:xfrm>
            <a:off x="5543825" y="308800"/>
            <a:ext cx="3411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Staff Feedback</a:t>
            </a:r>
            <a:endParaRPr sz="4800"/>
          </a:p>
        </p:txBody>
      </p:sp>
      <p:sp>
        <p:nvSpPr>
          <p:cNvPr id="481" name="Google Shape;481;p4"/>
          <p:cNvSpPr txBox="1"/>
          <p:nvPr>
            <p:ph idx="1" type="body"/>
          </p:nvPr>
        </p:nvSpPr>
        <p:spPr>
          <a:xfrm>
            <a:off x="1678575" y="2091925"/>
            <a:ext cx="6701100" cy="21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2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Course Access (Student access to broad course of study) 68%</a:t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2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Basic Services (Teacher credentials, instructional materials) 64%</a:t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Parent Involvement ( Efforts to seek parent input and participation) 44%</a:t>
            </a:r>
            <a:endParaRPr sz="22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82" name="Google Shape;482;p4"/>
          <p:cNvSpPr/>
          <p:nvPr/>
        </p:nvSpPr>
        <p:spPr>
          <a:xfrm>
            <a:off x="434275" y="20919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"/>
          <p:cNvSpPr/>
          <p:nvPr/>
        </p:nvSpPr>
        <p:spPr>
          <a:xfrm>
            <a:off x="367225" y="31112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"/>
          <p:cNvSpPr/>
          <p:nvPr/>
        </p:nvSpPr>
        <p:spPr>
          <a:xfrm>
            <a:off x="434275" y="4130614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"/>
          <p:cNvSpPr txBox="1"/>
          <p:nvPr/>
        </p:nvSpPr>
        <p:spPr>
          <a:xfrm>
            <a:off x="3241075" y="1301163"/>
            <a:ext cx="537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Which state priorities should be the focus of school resources?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370382030_0_31"/>
          <p:cNvSpPr txBox="1"/>
          <p:nvPr>
            <p:ph type="title"/>
          </p:nvPr>
        </p:nvSpPr>
        <p:spPr>
          <a:xfrm>
            <a:off x="2373150" y="219425"/>
            <a:ext cx="60615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Staff Feedback to the Question:</a:t>
            </a:r>
            <a:endParaRPr/>
          </a:p>
        </p:txBody>
      </p:sp>
      <p:pic>
        <p:nvPicPr>
          <p:cNvPr descr="Forms response chart. Question title: What is your overall comfort level in implementing the California Standards (ELA, History/Social Science, Math, NGSS, PE/Health, WorldLanguage, VAPA) that you are responsible for teaching?. Number of responses: 25 responses." id="491" name="Google Shape;491;gd370382030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000" y="1836850"/>
            <a:ext cx="6576451" cy="29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"/>
          <p:cNvSpPr txBox="1"/>
          <p:nvPr>
            <p:ph type="title"/>
          </p:nvPr>
        </p:nvSpPr>
        <p:spPr>
          <a:xfrm>
            <a:off x="175975" y="555600"/>
            <a:ext cx="40473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Goal #1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497" name="Google Shape;497;p6"/>
          <p:cNvSpPr txBox="1"/>
          <p:nvPr>
            <p:ph idx="1" type="body"/>
          </p:nvPr>
        </p:nvSpPr>
        <p:spPr>
          <a:xfrm>
            <a:off x="2548350" y="467250"/>
            <a:ext cx="40473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LVCS will continue to develop plans, and utilize data to strengthen student achievement for all students.</a:t>
            </a:r>
            <a:r>
              <a:rPr lang="en-GB" sz="1200">
                <a:solidFill>
                  <a:srgbClr val="0000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98" name="Google Shape;498;p6"/>
          <p:cNvSpPr txBox="1"/>
          <p:nvPr/>
        </p:nvSpPr>
        <p:spPr>
          <a:xfrm>
            <a:off x="686275" y="1761675"/>
            <a:ext cx="49878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Professional Learning related to student learning needs, particularly for English learners, foster youth, students who qualify for free or reduced lunch, and students with disabilities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Implement and assess formative and interim assessments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live/synchronous classes/workshops for Elementary level grades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additional technology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certificated staff to provide online/synchronous instruction, programs and support. 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resources to support Student Services Department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370382030_0_38"/>
          <p:cNvSpPr txBox="1"/>
          <p:nvPr>
            <p:ph type="title"/>
          </p:nvPr>
        </p:nvSpPr>
        <p:spPr>
          <a:xfrm>
            <a:off x="3574925" y="308800"/>
            <a:ext cx="5379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-GB" sz="3400">
                <a:solidFill>
                  <a:schemeClr val="lt1"/>
                </a:solidFill>
              </a:rPr>
              <a:t>Parent Feedback for Goal #1</a:t>
            </a:r>
            <a:endParaRPr sz="4800"/>
          </a:p>
        </p:txBody>
      </p:sp>
      <p:pic>
        <p:nvPicPr>
          <p:cNvPr descr="Forms response chart. Question title: How strongly do you agree or disagree that this school been doing the following things during the school year?. Number of responses: ." id="504" name="Google Shape;504;gd370382030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800" y="1877050"/>
            <a:ext cx="6706025" cy="29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4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Goal #2</a:t>
            </a:r>
            <a:endParaRPr/>
          </a:p>
        </p:txBody>
      </p:sp>
      <p:sp>
        <p:nvSpPr>
          <p:cNvPr id="510" name="Google Shape;510;p14"/>
          <p:cNvSpPr txBox="1"/>
          <p:nvPr>
            <p:ph idx="1" type="subTitle"/>
          </p:nvPr>
        </p:nvSpPr>
        <p:spPr>
          <a:xfrm>
            <a:off x="373200" y="3107875"/>
            <a:ext cx="41988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LVCS will promote a safe, healthy, and engaged learning environment for all. </a:t>
            </a:r>
            <a:endParaRPr sz="26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511" name="Google Shape;511;p14"/>
          <p:cNvGrpSpPr/>
          <p:nvPr/>
        </p:nvGrpSpPr>
        <p:grpSpPr>
          <a:xfrm>
            <a:off x="4904377" y="364525"/>
            <a:ext cx="3502997" cy="4524199"/>
            <a:chOff x="6679223" y="2470248"/>
            <a:chExt cx="3956400" cy="2802924"/>
          </a:xfrm>
        </p:grpSpPr>
        <p:grpSp>
          <p:nvGrpSpPr>
            <p:cNvPr id="512" name="Google Shape;512;p14"/>
            <p:cNvGrpSpPr/>
            <p:nvPr/>
          </p:nvGrpSpPr>
          <p:grpSpPr>
            <a:xfrm>
              <a:off x="7996402" y="4725653"/>
              <a:ext cx="1328920" cy="547519"/>
              <a:chOff x="7059929" y="5060917"/>
              <a:chExt cx="1328920" cy="547519"/>
            </a:xfrm>
          </p:grpSpPr>
          <p:sp>
            <p:nvSpPr>
              <p:cNvPr id="513" name="Google Shape;513;p14"/>
              <p:cNvSpPr/>
              <p:nvPr/>
            </p:nvSpPr>
            <p:spPr>
              <a:xfrm rot="10800000">
                <a:off x="7059929" y="5578436"/>
                <a:ext cx="1322100" cy="30000"/>
              </a:xfrm>
              <a:prstGeom prst="trapezoid">
                <a:avLst>
                  <a:gd fmla="val 14232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4"/>
              <p:cNvSpPr/>
              <p:nvPr/>
            </p:nvSpPr>
            <p:spPr>
              <a:xfrm>
                <a:off x="7187465" y="5060917"/>
                <a:ext cx="1067100" cy="428400"/>
              </a:xfrm>
              <a:prstGeom prst="trapezoid">
                <a:avLst>
                  <a:gd fmla="val 15083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4"/>
              <p:cNvSpPr/>
              <p:nvPr/>
            </p:nvSpPr>
            <p:spPr>
              <a:xfrm>
                <a:off x="7066749" y="5488243"/>
                <a:ext cx="1322100" cy="93600"/>
              </a:xfrm>
              <a:prstGeom prst="trapezoid">
                <a:avLst>
                  <a:gd fmla="val 14232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14"/>
            <p:cNvGrpSpPr/>
            <p:nvPr/>
          </p:nvGrpSpPr>
          <p:grpSpPr>
            <a:xfrm>
              <a:off x="6679223" y="2470248"/>
              <a:ext cx="3956400" cy="2255403"/>
              <a:chOff x="5742750" y="2805512"/>
              <a:chExt cx="3956400" cy="2255403"/>
            </a:xfrm>
          </p:grpSpPr>
          <p:sp>
            <p:nvSpPr>
              <p:cNvPr id="517" name="Google Shape;517;p14"/>
              <p:cNvSpPr/>
              <p:nvPr/>
            </p:nvSpPr>
            <p:spPr>
              <a:xfrm>
                <a:off x="5742750" y="2805512"/>
                <a:ext cx="3956400" cy="1947000"/>
              </a:xfrm>
              <a:prstGeom prst="roundRect">
                <a:avLst>
                  <a:gd fmla="val 337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 rot="10800000">
                <a:off x="5742750" y="4752515"/>
                <a:ext cx="3956400" cy="308400"/>
              </a:xfrm>
              <a:prstGeom prst="round2SameRect">
                <a:avLst>
                  <a:gd fmla="val 19571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9" name="Google Shape;519;p14"/>
          <p:cNvSpPr txBox="1"/>
          <p:nvPr/>
        </p:nvSpPr>
        <p:spPr>
          <a:xfrm>
            <a:off x="4954325" y="464025"/>
            <a:ext cx="3289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support staff for unduplicated student support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certificated staff to provide online/synchronous instruction, programs and support for English Learners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School Counselor/SST Coordinator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Guidance Tech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HIGH SCHOOL</a:t>
            </a:r>
            <a:endParaRPr/>
          </a:p>
        </p:txBody>
      </p:sp>
      <p:sp>
        <p:nvSpPr>
          <p:cNvPr id="382" name="Google Shape;382;p18"/>
          <p:cNvSpPr txBox="1"/>
          <p:nvPr/>
        </p:nvSpPr>
        <p:spPr>
          <a:xfrm>
            <a:off x="5832300" y="4547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Shannon Breckenridge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370382030_0_49"/>
          <p:cNvSpPr txBox="1"/>
          <p:nvPr>
            <p:ph type="title"/>
          </p:nvPr>
        </p:nvSpPr>
        <p:spPr>
          <a:xfrm>
            <a:off x="3574925" y="308800"/>
            <a:ext cx="5379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chemeClr val="lt1"/>
                </a:solidFill>
              </a:rPr>
              <a:t>Parent Feedback for Goal #2</a:t>
            </a:r>
            <a:endParaRPr sz="4800"/>
          </a:p>
        </p:txBody>
      </p:sp>
      <p:pic>
        <p:nvPicPr>
          <p:cNvPr id="525" name="Google Shape;525;gd370382030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6675" y="1789575"/>
            <a:ext cx="6015101" cy="28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"/>
          <p:cNvSpPr txBox="1"/>
          <p:nvPr>
            <p:ph type="title"/>
          </p:nvPr>
        </p:nvSpPr>
        <p:spPr>
          <a:xfrm>
            <a:off x="1824000" y="524900"/>
            <a:ext cx="67479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Goal #3</a:t>
            </a:r>
            <a:endParaRPr/>
          </a:p>
        </p:txBody>
      </p:sp>
      <p:sp>
        <p:nvSpPr>
          <p:cNvPr id="531" name="Google Shape;531;p8"/>
          <p:cNvSpPr txBox="1"/>
          <p:nvPr>
            <p:ph idx="1" type="body"/>
          </p:nvPr>
        </p:nvSpPr>
        <p:spPr>
          <a:xfrm>
            <a:off x="4572000" y="2612625"/>
            <a:ext cx="3999900" cy="2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 sz="14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number of course offerings in college and career indicators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AutoNum type="arabicPeriod"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 College Readiness Assessments and Preparatory Workshops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32" name="Google Shape;532;p8"/>
          <p:cNvSpPr txBox="1"/>
          <p:nvPr>
            <p:ph idx="2" type="body"/>
          </p:nvPr>
        </p:nvSpPr>
        <p:spPr>
          <a:xfrm>
            <a:off x="1648600" y="1435475"/>
            <a:ext cx="3999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students who are High School, College, Career and Life Ready.</a:t>
            </a:r>
            <a:endParaRPr sz="17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d370382030_0_55"/>
          <p:cNvSpPr txBox="1"/>
          <p:nvPr>
            <p:ph type="title"/>
          </p:nvPr>
        </p:nvSpPr>
        <p:spPr>
          <a:xfrm>
            <a:off x="3574925" y="308800"/>
            <a:ext cx="5379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chemeClr val="lt1"/>
                </a:solidFill>
              </a:rPr>
              <a:t>Parent Feedback for Goal #3</a:t>
            </a:r>
            <a:endParaRPr sz="4800"/>
          </a:p>
        </p:txBody>
      </p:sp>
      <p:pic>
        <p:nvPicPr>
          <p:cNvPr id="538" name="Google Shape;538;gd370382030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450" y="1944100"/>
            <a:ext cx="6714376" cy="30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WHAT’S </a:t>
            </a:r>
            <a:r>
              <a:rPr lang="en-GB">
                <a:solidFill>
                  <a:srgbClr val="E6BE42"/>
                </a:solidFill>
              </a:rPr>
              <a:t>NEXT!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LCAP Draft: </a:t>
            </a:r>
            <a:r>
              <a:rPr lang="en-GB" sz="4500"/>
              <a:t>Reflect feedback from Stakeholders</a:t>
            </a:r>
            <a:endParaRPr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549" name="Google Shape;549;p11"/>
          <p:cNvSpPr txBox="1"/>
          <p:nvPr>
            <p:ph idx="2" type="body"/>
          </p:nvPr>
        </p:nvSpPr>
        <p:spPr>
          <a:xfrm>
            <a:off x="1658775" y="1497075"/>
            <a:ext cx="54378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Surveys from Parents, Students and Families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Board Member Feedback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Upcoming Public Hearings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ELAC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Departments and School Staff: certificated and classified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Administration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SELPA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cbdba5291_0_39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TIMELINE</a:t>
            </a:r>
            <a:endParaRPr sz="4800"/>
          </a:p>
        </p:txBody>
      </p:sp>
      <p:sp>
        <p:nvSpPr>
          <p:cNvPr id="555" name="Google Shape;555;gccbdba5291_0_39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Draft placed on school’s website with public hearing at May board meeting.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6" name="Google Shape;556;gccbdba5291_0_39"/>
          <p:cNvSpPr txBox="1"/>
          <p:nvPr>
            <p:ph idx="2" type="subTitle"/>
          </p:nvPr>
        </p:nvSpPr>
        <p:spPr>
          <a:xfrm>
            <a:off x="306550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MAY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57" name="Google Shape;557;gccbdba5291_0_39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Presented to school board for approval: Local Control Accountability Plan 21-24 and Annual Update 19-21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8" name="Google Shape;558;gccbdba5291_0_39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JUNE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59" name="Google Shape;559;gccbdba5291_0_39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Continual process reflecting and refining LCAP for current school year.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0" name="Google Shape;560;gccbdba5291_0_39"/>
          <p:cNvSpPr txBox="1"/>
          <p:nvPr>
            <p:ph idx="6" type="subTitle"/>
          </p:nvPr>
        </p:nvSpPr>
        <p:spPr>
          <a:xfrm>
            <a:off x="3784371" y="20001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21-22 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School Year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1" name="Google Shape;561;gccbdba5291_0_39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2" name="Google Shape;562;gccbdba5291_0_39"/>
          <p:cNvSpPr txBox="1"/>
          <p:nvPr>
            <p:ph idx="8" type="subTitle"/>
          </p:nvPr>
        </p:nvSpPr>
        <p:spPr>
          <a:xfrm>
            <a:off x="5523264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22-23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3" name="Google Shape;563;gccbdba5291_0_39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564" name="Google Shape;564;gccbdba5291_0_39"/>
          <p:cNvSpPr txBox="1"/>
          <p:nvPr>
            <p:ph idx="13" type="subTitle"/>
          </p:nvPr>
        </p:nvSpPr>
        <p:spPr>
          <a:xfrm>
            <a:off x="7262169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23-24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"/>
          <p:cNvSpPr txBox="1"/>
          <p:nvPr>
            <p:ph type="title"/>
          </p:nvPr>
        </p:nvSpPr>
        <p:spPr>
          <a:xfrm>
            <a:off x="1711588" y="302438"/>
            <a:ext cx="67479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-GB" sz="40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Assembly Bill 86: </a:t>
            </a:r>
            <a:br>
              <a:rPr b="0" lang="en-GB" sz="4000"/>
            </a:br>
            <a:r>
              <a:rPr b="0" i="0" lang="en-GB" sz="40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Expanded Learning Opportunities (ELO) Grant</a:t>
            </a:r>
            <a:br>
              <a:rPr b="0" lang="en-GB"/>
            </a:br>
            <a:br>
              <a:rPr lang="en-GB"/>
            </a:br>
            <a:endParaRPr/>
          </a:p>
        </p:txBody>
      </p:sp>
      <p:sp>
        <p:nvSpPr>
          <p:cNvPr id="570" name="Google Shape;570;p7"/>
          <p:cNvSpPr txBox="1"/>
          <p:nvPr>
            <p:ph idx="2" type="body"/>
          </p:nvPr>
        </p:nvSpPr>
        <p:spPr>
          <a:xfrm>
            <a:off x="1492624" y="1743675"/>
            <a:ext cx="7339676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 supplemental instruction and support in a tiered framework that bases universal, targeted and intensive sports or students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Academic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Social-Emotional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Other integrated student supports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Provides services through engaging learning experiences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2"/>
          <p:cNvSpPr txBox="1"/>
          <p:nvPr>
            <p:ph type="title"/>
          </p:nvPr>
        </p:nvSpPr>
        <p:spPr>
          <a:xfrm>
            <a:off x="1605018" y="891776"/>
            <a:ext cx="7144200" cy="11454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2800"/>
              <a:t>Seven Supplemental Instruction and Support Strategies  </a:t>
            </a:r>
            <a:br>
              <a:rPr lang="en-GB" sz="2800"/>
            </a:br>
            <a:r>
              <a:rPr lang="en-GB" sz="2800"/>
              <a:t>ELO Grant Plan</a:t>
            </a:r>
            <a:br>
              <a:rPr lang="en-GB"/>
            </a:br>
            <a:endParaRPr/>
          </a:p>
        </p:txBody>
      </p:sp>
      <p:pic>
        <p:nvPicPr>
          <p:cNvPr id="576" name="Google Shape;5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1621" y="1464502"/>
            <a:ext cx="6346486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cd27da9d9c_0_0"/>
          <p:cNvSpPr txBox="1"/>
          <p:nvPr>
            <p:ph type="title"/>
          </p:nvPr>
        </p:nvSpPr>
        <p:spPr>
          <a:xfrm>
            <a:off x="1654650" y="1213575"/>
            <a:ext cx="40473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ELO Grant Funding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GB" sz="6000">
                <a:solidFill>
                  <a:srgbClr val="E6BE42"/>
                </a:solidFill>
              </a:rPr>
              <a:t>$281,198</a:t>
            </a:r>
            <a:endParaRPr b="1" sz="6000"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d2f8fc6b6c_0_0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THANK </a:t>
            </a:r>
            <a:r>
              <a:rPr lang="en-GB">
                <a:solidFill>
                  <a:srgbClr val="E6BE42"/>
                </a:solidFill>
              </a:rPr>
              <a:t>YOU</a:t>
            </a:r>
            <a:r>
              <a:rPr lang="en-GB">
                <a:solidFill>
                  <a:srgbClr val="E6BE42"/>
                </a:solidFill>
              </a:rPr>
              <a:t>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"/>
          <p:cNvSpPr txBox="1"/>
          <p:nvPr>
            <p:ph type="title"/>
          </p:nvPr>
        </p:nvSpPr>
        <p:spPr>
          <a:xfrm>
            <a:off x="182175" y="2521600"/>
            <a:ext cx="33555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500"/>
              <a:t>CCI Indicator</a:t>
            </a:r>
            <a:endParaRPr sz="3500"/>
          </a:p>
        </p:txBody>
      </p:sp>
      <p:sp>
        <p:nvSpPr>
          <p:cNvPr id="388" name="Google Shape;388;p15"/>
          <p:cNvSpPr txBox="1"/>
          <p:nvPr>
            <p:ph idx="1" type="subTitle"/>
          </p:nvPr>
        </p:nvSpPr>
        <p:spPr>
          <a:xfrm>
            <a:off x="536300" y="3548350"/>
            <a:ext cx="80178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Goal:    </a:t>
            </a:r>
            <a:r>
              <a:rPr lang="en-GB" sz="19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Improve the percentage of our students who are deemed “Prepared.”</a:t>
            </a:r>
            <a:endParaRPr sz="19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389" name="Google Shape;3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2875" y="742300"/>
            <a:ext cx="5088537" cy="237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5"/>
          <p:cNvSpPr/>
          <p:nvPr/>
        </p:nvSpPr>
        <p:spPr>
          <a:xfrm>
            <a:off x="3736100" y="1861814"/>
            <a:ext cx="1588425" cy="659775"/>
          </a:xfrm>
          <a:custGeom>
            <a:rect b="b" l="l" r="r" t="t"/>
            <a:pathLst>
              <a:path extrusionOk="0" h="26391" w="63537">
                <a:moveTo>
                  <a:pt x="27032" y="6168"/>
                </a:moveTo>
                <a:cubicBezTo>
                  <a:pt x="19648" y="6168"/>
                  <a:pt x="11296" y="2026"/>
                  <a:pt x="4886" y="5691"/>
                </a:cubicBezTo>
                <a:cubicBezTo>
                  <a:pt x="263" y="8334"/>
                  <a:pt x="-1836" y="17745"/>
                  <a:pt x="2029" y="21408"/>
                </a:cubicBezTo>
                <a:cubicBezTo>
                  <a:pt x="10469" y="29406"/>
                  <a:pt x="25253" y="25672"/>
                  <a:pt x="36795" y="24265"/>
                </a:cubicBezTo>
                <a:cubicBezTo>
                  <a:pt x="46276" y="23109"/>
                  <a:pt x="62904" y="23323"/>
                  <a:pt x="63465" y="13788"/>
                </a:cubicBezTo>
                <a:cubicBezTo>
                  <a:pt x="63752" y="8908"/>
                  <a:pt x="60297" y="2784"/>
                  <a:pt x="55607" y="1405"/>
                </a:cubicBezTo>
                <a:cubicBezTo>
                  <a:pt x="43032" y="-2293"/>
                  <a:pt x="27937" y="1754"/>
                  <a:pt x="17031" y="90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cbdba5291_0_18"/>
          <p:cNvSpPr txBox="1"/>
          <p:nvPr>
            <p:ph type="title"/>
          </p:nvPr>
        </p:nvSpPr>
        <p:spPr>
          <a:xfrm>
            <a:off x="205875" y="3115475"/>
            <a:ext cx="24744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How Is It Judged?</a:t>
            </a:r>
            <a:endParaRPr/>
          </a:p>
        </p:txBody>
      </p:sp>
      <p:pic>
        <p:nvPicPr>
          <p:cNvPr id="396" name="Google Shape;396;gccbdba5291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3525" y="376250"/>
            <a:ext cx="5415227" cy="42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"/>
          <p:cNvSpPr txBox="1"/>
          <p:nvPr>
            <p:ph type="title"/>
          </p:nvPr>
        </p:nvSpPr>
        <p:spPr>
          <a:xfrm>
            <a:off x="2763375" y="735800"/>
            <a:ext cx="3628500" cy="24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sz="5500"/>
              <a:t>Here’s What We’re Doing...</a:t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"/>
          <p:cNvSpPr txBox="1"/>
          <p:nvPr>
            <p:ph type="title"/>
          </p:nvPr>
        </p:nvSpPr>
        <p:spPr>
          <a:xfrm>
            <a:off x="1682275" y="799675"/>
            <a:ext cx="67071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21-22 School Year...NEXT Steps</a:t>
            </a:r>
            <a:endParaRPr/>
          </a:p>
        </p:txBody>
      </p:sp>
      <p:sp>
        <p:nvSpPr>
          <p:cNvPr id="407" name="Google Shape;407;p2"/>
          <p:cNvSpPr txBox="1"/>
          <p:nvPr>
            <p:ph idx="1" type="body"/>
          </p:nvPr>
        </p:nvSpPr>
        <p:spPr>
          <a:xfrm>
            <a:off x="3752475" y="2571750"/>
            <a:ext cx="52320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Update the IGP process to include CCI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Free </a:t>
            </a: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9th - 12th counselor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advisory courses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Continued training &amp; communication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8" name="Google Shape;408;p2"/>
          <p:cNvSpPr/>
          <p:nvPr/>
        </p:nvSpPr>
        <p:spPr>
          <a:xfrm>
            <a:off x="2488725" y="25717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"/>
          <p:cNvSpPr/>
          <p:nvPr/>
        </p:nvSpPr>
        <p:spPr>
          <a:xfrm>
            <a:off x="2488725" y="32161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"/>
          <p:cNvSpPr/>
          <p:nvPr/>
        </p:nvSpPr>
        <p:spPr>
          <a:xfrm>
            <a:off x="2488725" y="38605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Opportunities for Growth</a:t>
            </a:r>
            <a:endParaRPr sz="4800"/>
          </a:p>
        </p:txBody>
      </p:sp>
      <p:sp>
        <p:nvSpPr>
          <p:cNvPr id="416" name="Google Shape;416;p13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Expand HSVA classes with credentialed CTE teachers &amp; Internships for capstone courses.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7" name="Google Shape;417;p13"/>
          <p:cNvSpPr txBox="1"/>
          <p:nvPr>
            <p:ph idx="2" type="subTitle"/>
          </p:nvPr>
        </p:nvSpPr>
        <p:spPr>
          <a:xfrm>
            <a:off x="306525" y="1955675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CTE &amp; Internships</a:t>
            </a:r>
            <a:endParaRPr sz="39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18" name="Google Shape;418;p13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7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Gain authorization with College Board to offer AP testing.</a:t>
            </a:r>
            <a:endParaRPr sz="17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9" name="Google Shape;419;p13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0" name="Google Shape;420;p13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Add AG World Languages I-IV to our catalog.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1" name="Google Shape;421;p13"/>
          <p:cNvSpPr txBox="1"/>
          <p:nvPr>
            <p:ph idx="6" type="subTitle"/>
          </p:nvPr>
        </p:nvSpPr>
        <p:spPr>
          <a:xfrm>
            <a:off x="3784363" y="1839400"/>
            <a:ext cx="16347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Certificate of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Biliteracy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2" name="Google Shape;422;p13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Offer HSVA courses in these areas to meet the 2-year requirement.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3" name="Google Shape;423;p13"/>
          <p:cNvSpPr txBox="1"/>
          <p:nvPr>
            <p:ph idx="8" type="subTitle"/>
          </p:nvPr>
        </p:nvSpPr>
        <p:spPr>
          <a:xfrm>
            <a:off x="5523264" y="20152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Military &amp; Leadership</a:t>
            </a:r>
            <a:endParaRPr sz="2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4" name="Google Shape;424;p13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Continue with concurrent enrollment and develop dual enrollment opportunities.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425" name="Google Shape;425;p13"/>
          <p:cNvSpPr txBox="1"/>
          <p:nvPr>
            <p:ph idx="13" type="subTitle"/>
          </p:nvPr>
        </p:nvSpPr>
        <p:spPr>
          <a:xfrm>
            <a:off x="7262169" y="19892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College Courses</a:t>
            </a:r>
            <a:endParaRPr sz="3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"/>
          <p:cNvSpPr txBox="1"/>
          <p:nvPr>
            <p:ph idx="1" type="body"/>
          </p:nvPr>
        </p:nvSpPr>
        <p:spPr>
          <a:xfrm>
            <a:off x="-667200" y="121325"/>
            <a:ext cx="36879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STAKEHOLDER ENGAGEMENT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cbdba5291_0_31"/>
          <p:cNvSpPr txBox="1"/>
          <p:nvPr>
            <p:ph type="title"/>
          </p:nvPr>
        </p:nvSpPr>
        <p:spPr>
          <a:xfrm>
            <a:off x="1700925" y="34900"/>
            <a:ext cx="71442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Parent Feedback</a:t>
            </a:r>
            <a:endParaRPr/>
          </a:p>
        </p:txBody>
      </p:sp>
      <p:sp>
        <p:nvSpPr>
          <p:cNvPr id="436" name="Google Shape;436;gccbdba5291_0_31"/>
          <p:cNvSpPr txBox="1"/>
          <p:nvPr>
            <p:ph idx="1" type="body"/>
          </p:nvPr>
        </p:nvSpPr>
        <p:spPr>
          <a:xfrm>
            <a:off x="3551675" y="1376250"/>
            <a:ext cx="52320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How</a:t>
            </a: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concerned</a:t>
            </a: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 are you about your child’s mental well-being?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Is the school effective in strengthening and promoting academic achievement of all students?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How effective is the school in providing a safe, </a:t>
            </a: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healthy, and engaged learning environment for all students?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Is the school effective in providing information on how to help your child plan for college and career after high school? 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7" name="Google Shape;437;gccbdba5291_0_31"/>
          <p:cNvSpPr/>
          <p:nvPr/>
        </p:nvSpPr>
        <p:spPr>
          <a:xfrm>
            <a:off x="2047375" y="13762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ccbdba5291_0_31"/>
          <p:cNvSpPr/>
          <p:nvPr/>
        </p:nvSpPr>
        <p:spPr>
          <a:xfrm>
            <a:off x="2047375" y="21479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ccbdba5291_0_31"/>
          <p:cNvSpPr/>
          <p:nvPr/>
        </p:nvSpPr>
        <p:spPr>
          <a:xfrm>
            <a:off x="2047375" y="29196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ccbdba5291_0_31"/>
          <p:cNvSpPr/>
          <p:nvPr/>
        </p:nvSpPr>
        <p:spPr>
          <a:xfrm>
            <a:off x="2047375" y="37550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Staff</dc:creator>
</cp:coreProperties>
</file>