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5"/>
    <p:sldMasterId id="2147483687" r:id="rId6"/>
    <p:sldMasterId id="214748368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  <p:italic r:id="rId23"/>
      <p:boldItalic r:id="rId24"/>
    </p:embeddedFont>
    <p:embeddedFont>
      <p:font typeface="Fira Sans"/>
      <p:regular r:id="rId25"/>
      <p:bold r:id="rId26"/>
      <p:italic r:id="rId27"/>
      <p:boldItalic r:id="rId28"/>
    </p:embeddedFont>
    <p:embeddedFont>
      <p:font typeface="Source Sans Pro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EA9B25-E2C8-42C3-85A1-F493E1D0596E}">
  <a:tblStyle styleId="{B5EA9B25-E2C8-42C3-85A1-F493E1D059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FiraSans-bold.fntdata"/><Relationship Id="rId25" Type="http://schemas.openxmlformats.org/officeDocument/2006/relationships/font" Target="fonts/FiraSans-regular.fntdata"/><Relationship Id="rId28" Type="http://schemas.openxmlformats.org/officeDocument/2006/relationships/font" Target="fonts/FiraSans-boldItalic.fntdata"/><Relationship Id="rId27" Type="http://schemas.openxmlformats.org/officeDocument/2006/relationships/font" Target="fonts/Fira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ourceSansPro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SourceSansPro-italic.fntdata"/><Relationship Id="rId30" Type="http://schemas.openxmlformats.org/officeDocument/2006/relationships/font" Target="fonts/SourceSansPro-bold.fntdata"/><Relationship Id="rId11" Type="http://schemas.openxmlformats.org/officeDocument/2006/relationships/slide" Target="slides/slide3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2.xml"/><Relationship Id="rId32" Type="http://schemas.openxmlformats.org/officeDocument/2006/relationships/font" Target="fonts/SourceSansPro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Comfortaa-bold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Raleway-regular.fntdata"/><Relationship Id="rId16" Type="http://schemas.openxmlformats.org/officeDocument/2006/relationships/slide" Target="slides/slide8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a7c9479a9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a7c9479a9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a7c9479a9_0_2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a7c9479a9_0_2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28 matched offers from the 110 still pending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33 waitlist offers still pending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9 Waitlists students in 12th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14 waitlist students in 9th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12 waitlist students in 10th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4 waitlist </a:t>
            </a:r>
            <a:r>
              <a:rPr lang="en" sz="1200">
                <a:solidFill>
                  <a:schemeClr val="dk1"/>
                </a:solidFill>
              </a:rPr>
              <a:t>students</a:t>
            </a:r>
            <a:r>
              <a:rPr lang="en" sz="1200">
                <a:solidFill>
                  <a:schemeClr val="dk1"/>
                </a:solidFill>
              </a:rPr>
              <a:t> in 11th grade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Enrollment is 86 = 51 new and 35 returning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129e9163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4129e916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7d680cb0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47d680cb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7d680cb0d_0_2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47d680cb0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7d680cb0d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247d680cb0d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7d680cb0d_0_2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47d680cb0d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7d680cb0d_0_3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47d680cb0d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193600" y="1447438"/>
            <a:ext cx="4756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376000" y="2981913"/>
            <a:ext cx="43920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1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7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308A"/>
              </a:buClr>
              <a:buSzPts val="3000"/>
              <a:buNone/>
              <a:defRPr>
                <a:solidFill>
                  <a:srgbClr val="7330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308A"/>
              </a:buClr>
              <a:buSzPts val="3000"/>
              <a:buNone/>
              <a:defRPr>
                <a:solidFill>
                  <a:srgbClr val="7330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308A"/>
              </a:buClr>
              <a:buSzPts val="3000"/>
              <a:buNone/>
              <a:defRPr>
                <a:solidFill>
                  <a:srgbClr val="7330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308A"/>
              </a:buClr>
              <a:buSzPts val="2400"/>
              <a:buNone/>
              <a:defRPr sz="2400">
                <a:solidFill>
                  <a:srgbClr val="73308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73308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9" name="Google Shape;129;p3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0" name="Google Shape;130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134" name="Google Shape;134;p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3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2900" y="101799"/>
            <a:ext cx="1785938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38"/>
          <p:cNvSpPr txBox="1"/>
          <p:nvPr/>
        </p:nvSpPr>
        <p:spPr>
          <a:xfrm>
            <a:off x="0" y="0"/>
            <a:ext cx="7574400" cy="14775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2" name="Google Shape;152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5025" y="147625"/>
            <a:ext cx="1334950" cy="13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 txBox="1"/>
          <p:nvPr>
            <p:ph type="title"/>
          </p:nvPr>
        </p:nvSpPr>
        <p:spPr>
          <a:xfrm>
            <a:off x="360750" y="1618250"/>
            <a:ext cx="79866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4" name="Google Shape;154;p38"/>
          <p:cNvSpPr txBox="1"/>
          <p:nvPr>
            <p:ph idx="1" type="subTitle"/>
          </p:nvPr>
        </p:nvSpPr>
        <p:spPr>
          <a:xfrm>
            <a:off x="360750" y="3382074"/>
            <a:ext cx="79866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8"/>
          <p:cNvSpPr txBox="1"/>
          <p:nvPr>
            <p:ph idx="2" type="title"/>
          </p:nvPr>
        </p:nvSpPr>
        <p:spPr>
          <a:xfrm>
            <a:off x="0" y="309350"/>
            <a:ext cx="75744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9"/>
          <p:cNvSpPr txBox="1"/>
          <p:nvPr/>
        </p:nvSpPr>
        <p:spPr>
          <a:xfrm>
            <a:off x="0" y="0"/>
            <a:ext cx="7574400" cy="14775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9" name="Google Shape;159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5025" y="147625"/>
            <a:ext cx="1334950" cy="13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9"/>
          <p:cNvSpPr txBox="1"/>
          <p:nvPr>
            <p:ph type="title"/>
          </p:nvPr>
        </p:nvSpPr>
        <p:spPr>
          <a:xfrm>
            <a:off x="360750" y="1618250"/>
            <a:ext cx="79866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61" name="Google Shape;161;p39"/>
          <p:cNvSpPr txBox="1"/>
          <p:nvPr>
            <p:ph idx="1" type="subTitle"/>
          </p:nvPr>
        </p:nvSpPr>
        <p:spPr>
          <a:xfrm>
            <a:off x="360750" y="3382074"/>
            <a:ext cx="79866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39"/>
          <p:cNvSpPr txBox="1"/>
          <p:nvPr>
            <p:ph idx="2" type="title"/>
          </p:nvPr>
        </p:nvSpPr>
        <p:spPr>
          <a:xfrm>
            <a:off x="0" y="309350"/>
            <a:ext cx="75744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40"/>
          <p:cNvSpPr txBox="1"/>
          <p:nvPr/>
        </p:nvSpPr>
        <p:spPr>
          <a:xfrm>
            <a:off x="0" y="0"/>
            <a:ext cx="7574400" cy="14775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6" name="Google Shape;16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5025" y="147625"/>
            <a:ext cx="1334950" cy="13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0"/>
          <p:cNvSpPr txBox="1"/>
          <p:nvPr>
            <p:ph type="title"/>
          </p:nvPr>
        </p:nvSpPr>
        <p:spPr>
          <a:xfrm>
            <a:off x="360750" y="1618250"/>
            <a:ext cx="79866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68" name="Google Shape;168;p40"/>
          <p:cNvSpPr txBox="1"/>
          <p:nvPr>
            <p:ph idx="1" type="subTitle"/>
          </p:nvPr>
        </p:nvSpPr>
        <p:spPr>
          <a:xfrm>
            <a:off x="360750" y="3382074"/>
            <a:ext cx="79866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9" name="Google Shape;169;p40"/>
          <p:cNvSpPr txBox="1"/>
          <p:nvPr>
            <p:ph idx="2" type="title"/>
          </p:nvPr>
        </p:nvSpPr>
        <p:spPr>
          <a:xfrm>
            <a:off x="0" y="309350"/>
            <a:ext cx="75744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4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41"/>
          <p:cNvSpPr txBox="1"/>
          <p:nvPr/>
        </p:nvSpPr>
        <p:spPr>
          <a:xfrm>
            <a:off x="0" y="0"/>
            <a:ext cx="7574400" cy="1477500"/>
          </a:xfrm>
          <a:prstGeom prst="rect">
            <a:avLst/>
          </a:prstGeom>
          <a:solidFill>
            <a:srgbClr val="73308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3" name="Google Shape;17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5025" y="147625"/>
            <a:ext cx="1334950" cy="13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1"/>
          <p:cNvSpPr txBox="1"/>
          <p:nvPr>
            <p:ph type="title"/>
          </p:nvPr>
        </p:nvSpPr>
        <p:spPr>
          <a:xfrm>
            <a:off x="360750" y="1618250"/>
            <a:ext cx="79866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75" name="Google Shape;175;p41"/>
          <p:cNvSpPr txBox="1"/>
          <p:nvPr>
            <p:ph idx="1" type="subTitle"/>
          </p:nvPr>
        </p:nvSpPr>
        <p:spPr>
          <a:xfrm>
            <a:off x="360750" y="3382074"/>
            <a:ext cx="79866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41"/>
          <p:cNvSpPr txBox="1"/>
          <p:nvPr>
            <p:ph idx="2" type="title"/>
          </p:nvPr>
        </p:nvSpPr>
        <p:spPr>
          <a:xfrm>
            <a:off x="0" y="309350"/>
            <a:ext cx="75744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None/>
              <a:defRPr b="0" i="0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○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Fira Sans"/>
              <a:buChar char="■"/>
              <a:defRPr b="0" i="0" sz="1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113">
          <p15:clr>
            <a:srgbClr val="EA4335"/>
          </p15:clr>
        </p15:guide>
        <p15:guide id="4" orient="horz" pos="113">
          <p15:clr>
            <a:srgbClr val="EA4335"/>
          </p15:clr>
        </p15:guide>
        <p15:guide id="5" orient="horz" pos="3127">
          <p15:clr>
            <a:srgbClr val="EA4335"/>
          </p15:clr>
        </p15:guide>
        <p15:guide id="6" pos="5647">
          <p15:clr>
            <a:srgbClr val="EA4335"/>
          </p15:clr>
        </p15:guide>
        <p15:guide id="7" pos="1497">
          <p15:clr>
            <a:srgbClr val="EA4335"/>
          </p15:clr>
        </p15:guide>
        <p15:guide id="8" pos="426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hyperlink" Target="http://www.girlsglobalacademy.org" TargetMode="External"/><Relationship Id="rId9" Type="http://schemas.openxmlformats.org/officeDocument/2006/relationships/hyperlink" Target="https://www.instagram.com/girlsglobaldc/" TargetMode="External"/><Relationship Id="rId5" Type="http://schemas.openxmlformats.org/officeDocument/2006/relationships/hyperlink" Target="https://twitter.com/GirlsGlobalDC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facebook.com/GirlsGlobalDC/" TargetMode="External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42"/>
          <p:cNvCxnSpPr/>
          <p:nvPr/>
        </p:nvCxnSpPr>
        <p:spPr>
          <a:xfrm>
            <a:off x="62400" y="3994625"/>
            <a:ext cx="9081600" cy="12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" name="Google Shape;1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175" y="88925"/>
            <a:ext cx="7472325" cy="31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2"/>
          <p:cNvSpPr txBox="1"/>
          <p:nvPr/>
        </p:nvSpPr>
        <p:spPr>
          <a:xfrm>
            <a:off x="0" y="3994625"/>
            <a:ext cx="32619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01C7F"/>
                </a:solid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www.girlsglobalacademy.org</a:t>
            </a:r>
            <a:r>
              <a:rPr b="1" lang="en" sz="1600">
                <a:solidFill>
                  <a:srgbClr val="701C7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mfortaa"/>
                <a:ea typeface="Comfortaa"/>
                <a:cs typeface="Comfortaa"/>
                <a:sym typeface="Comfortaa"/>
              </a:rPr>
              <a:t>@GIRLSGLOBALDC</a:t>
            </a: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br>
              <a:rPr b="1" lang="en" sz="1600">
                <a:latin typeface="Comfortaa"/>
                <a:ea typeface="Comfortaa"/>
                <a:cs typeface="Comfortaa"/>
                <a:sym typeface="Comfortaa"/>
              </a:rPr>
            </a:br>
            <a:endParaRPr sz="16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84" name="Google Shape;184;p42"/>
          <p:cNvGrpSpPr/>
          <p:nvPr/>
        </p:nvGrpSpPr>
        <p:grpSpPr>
          <a:xfrm>
            <a:off x="0" y="4731575"/>
            <a:ext cx="2267400" cy="411925"/>
            <a:chOff x="3755625" y="4731575"/>
            <a:chExt cx="2267400" cy="411925"/>
          </a:xfrm>
        </p:grpSpPr>
        <p:pic>
          <p:nvPicPr>
            <p:cNvPr id="185" name="Google Shape;185;p4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755625" y="4731575"/>
              <a:ext cx="629424" cy="411925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86" name="Google Shape;186;p4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74613" y="4731575"/>
              <a:ext cx="629424" cy="411925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87" name="Google Shape;187;p4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393601" y="4731575"/>
              <a:ext cx="629424" cy="411925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88" name="Google Shape;188;p42"/>
          <p:cNvSpPr/>
          <p:nvPr/>
        </p:nvSpPr>
        <p:spPr>
          <a:xfrm>
            <a:off x="3373350" y="3184325"/>
            <a:ext cx="5644500" cy="141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01C7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Together We Thrive</a:t>
            </a:r>
            <a:endParaRPr b="1" sz="2000">
              <a:solidFill>
                <a:srgbClr val="701C7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01C7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GGA Community Engagement</a:t>
            </a:r>
            <a:endParaRPr b="1" sz="2000">
              <a:solidFill>
                <a:srgbClr val="701C7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01C7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Committee </a:t>
            </a:r>
            <a:endParaRPr b="1" sz="2000">
              <a:solidFill>
                <a:srgbClr val="701C7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701C7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May 23, 2023</a:t>
            </a:r>
            <a:endParaRPr b="1" sz="1500">
              <a:solidFill>
                <a:srgbClr val="701C7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9" name="Google Shape;18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/>
          <p:nvPr>
            <p:ph type="title"/>
          </p:nvPr>
        </p:nvSpPr>
        <p:spPr>
          <a:xfrm>
            <a:off x="265500" y="123300"/>
            <a:ext cx="4045200" cy="95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2023 - 2024 Recruiting update</a:t>
            </a:r>
            <a:endParaRPr/>
          </a:p>
        </p:txBody>
      </p:sp>
      <p:sp>
        <p:nvSpPr>
          <p:cNvPr id="195" name="Google Shape;195;p43"/>
          <p:cNvSpPr txBox="1"/>
          <p:nvPr>
            <p:ph idx="2" type="body"/>
          </p:nvPr>
        </p:nvSpPr>
        <p:spPr>
          <a:xfrm>
            <a:off x="4706550" y="207475"/>
            <a:ext cx="4356900" cy="48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We have applications from 18 different middle schools and 2 offers to pay tuition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This year 120 students have ranked GGA in their top 3 compared to 69 the year before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82 students matched to GGA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Sent 110 offers to prospective students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86 completed all enrollment paperwork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/>
          </a:p>
        </p:txBody>
      </p:sp>
      <p:graphicFrame>
        <p:nvGraphicFramePr>
          <p:cNvPr id="196" name="Google Shape;196;p43"/>
          <p:cNvGraphicFramePr/>
          <p:nvPr/>
        </p:nvGraphicFramePr>
        <p:xfrm>
          <a:off x="137725" y="116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{B5EA9B25-E2C8-42C3-85A1-F493E1D0596E}</a:tableStyleId>
              </a:tblPr>
              <a:tblGrid>
                <a:gridCol w="1247725"/>
                <a:gridCol w="1247725"/>
                <a:gridCol w="1247725"/>
              </a:tblGrid>
              <a:tr h="76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Grade Level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SY23-24 Applications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SY22-23 Application 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9th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255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162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10th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71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11th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12th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N/A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366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208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Matched </a:t>
                      </a:r>
                      <a:endParaRPr b="1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Recruiting Success</a:t>
            </a:r>
            <a:endParaRPr/>
          </a:p>
        </p:txBody>
      </p:sp>
      <p:cxnSp>
        <p:nvCxnSpPr>
          <p:cNvPr id="202" name="Google Shape;202;p44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44"/>
          <p:cNvSpPr txBox="1"/>
          <p:nvPr/>
        </p:nvSpPr>
        <p:spPr>
          <a:xfrm>
            <a:off x="289450" y="1213500"/>
            <a:ext cx="8138400" cy="3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 sz="1800">
                <a:solidFill>
                  <a:srgbClr val="222222"/>
                </a:solidFill>
              </a:rPr>
              <a:t>Commitment to recruiting and retention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 sz="1800">
                <a:solidFill>
                  <a:srgbClr val="222222"/>
                </a:solidFill>
              </a:rPr>
              <a:t>Despite the disadvantage of not having access to 30+ DCPS Middle Schools, we exceeded our application numbers from last year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en" sz="1800">
                <a:solidFill>
                  <a:srgbClr val="222222"/>
                </a:solidFill>
              </a:rPr>
              <a:t>Continue to build reputation in the charter school landscape for families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Middle school in person presentations</a:t>
            </a:r>
            <a:endParaRPr sz="1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Our students and our building tours</a:t>
            </a:r>
            <a:endParaRPr sz="1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Brochures in Community Centers</a:t>
            </a:r>
            <a:endParaRPr sz="1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Virtual Open House</a:t>
            </a:r>
            <a:endParaRPr sz="1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GGA Building Group Tours - Middle Schools</a:t>
            </a:r>
            <a:endParaRPr sz="1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Family Engagement Day</a:t>
            </a:r>
            <a:endParaRPr sz="12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en" sz="1200"/>
              <a:t>Social Media</a:t>
            </a:r>
            <a:endParaRPr sz="1200"/>
          </a:p>
        </p:txBody>
      </p:sp>
      <p:pic>
        <p:nvPicPr>
          <p:cNvPr id="204" name="Google Shape;2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Path to 211 Enrolled: Applications Overview</a:t>
            </a:r>
            <a:endParaRPr/>
          </a:p>
        </p:txBody>
      </p:sp>
      <p:cxnSp>
        <p:nvCxnSpPr>
          <p:cNvPr id="210" name="Google Shape;210;p45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1" name="Google Shape;2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44300"/>
            <a:ext cx="4507849" cy="41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44300"/>
            <a:ext cx="4645850" cy="41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5"/>
          <p:cNvSpPr txBox="1"/>
          <p:nvPr/>
        </p:nvSpPr>
        <p:spPr>
          <a:xfrm>
            <a:off x="3202075" y="4764025"/>
            <a:ext cx="151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As of May 19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14" name="Google Shape;21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Path to 211 enrolled</a:t>
            </a:r>
            <a:endParaRPr/>
          </a:p>
        </p:txBody>
      </p:sp>
      <p:cxnSp>
        <p:nvCxnSpPr>
          <p:cNvPr id="220" name="Google Shape;220;p46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1" name="Google Shape;2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575" y="718875"/>
            <a:ext cx="5250900" cy="45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125" y="3857675"/>
            <a:ext cx="1704700" cy="13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977" y="3857675"/>
            <a:ext cx="1800098" cy="14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6"/>
          <p:cNvSpPr txBox="1"/>
          <p:nvPr/>
        </p:nvSpPr>
        <p:spPr>
          <a:xfrm>
            <a:off x="3025600" y="4222988"/>
            <a:ext cx="41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Fira Sans"/>
                <a:ea typeface="Fira Sans"/>
                <a:cs typeface="Fira Sans"/>
                <a:sym typeface="Fira Sans"/>
              </a:rPr>
              <a:t>+</a:t>
            </a:r>
            <a:endParaRPr sz="35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5" name="Google Shape;225;p46"/>
          <p:cNvSpPr txBox="1"/>
          <p:nvPr/>
        </p:nvSpPr>
        <p:spPr>
          <a:xfrm>
            <a:off x="4917700" y="4240813"/>
            <a:ext cx="41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Fira Sans"/>
                <a:ea typeface="Fira Sans"/>
                <a:cs typeface="Fira Sans"/>
                <a:sym typeface="Fira Sans"/>
              </a:rPr>
              <a:t>+</a:t>
            </a:r>
            <a:endParaRPr sz="35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26" name="Google Shape;226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3 year Enrollment Projection</a:t>
            </a:r>
            <a:endParaRPr/>
          </a:p>
        </p:txBody>
      </p:sp>
      <p:cxnSp>
        <p:nvCxnSpPr>
          <p:cNvPr id="232" name="Google Shape;232;p47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3" name="Google Shape;23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663" y="718875"/>
            <a:ext cx="6062675" cy="417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Fundraising Pipeline Update</a:t>
            </a:r>
            <a:endParaRPr/>
          </a:p>
        </p:txBody>
      </p:sp>
      <p:cxnSp>
        <p:nvCxnSpPr>
          <p:cNvPr id="240" name="Google Shape;240;p48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41" name="Google Shape;241;p48"/>
          <p:cNvGraphicFramePr/>
          <p:nvPr/>
        </p:nvGraphicFramePr>
        <p:xfrm>
          <a:off x="355500" y="799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{B5EA9B25-E2C8-42C3-85A1-F493E1D0596E}</a:tableStyleId>
              </a:tblPr>
              <a:tblGrid>
                <a:gridCol w="1857025"/>
                <a:gridCol w="1857025"/>
                <a:gridCol w="1857025"/>
                <a:gridCol w="1857025"/>
              </a:tblGrid>
              <a:tr h="288250">
                <a:tc grid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2022-2023 Goals based on Fundraising Strategy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 hMerge="1"/>
                <a:tc hMerge="1"/>
                <a:tc hMerge="1"/>
              </a:tr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Strategy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FY2023 Budget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Raised to Date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Difference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</a:tr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Individual Giving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$20,000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$18,591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-$1,409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Corporate Giving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Events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$3,500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$7,950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$4,450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Foundation Grants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$160,000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$328,000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$168,000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2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Totals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$183,500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$354,541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$171,041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2" name="Google Shape;242;p48"/>
          <p:cNvGraphicFramePr/>
          <p:nvPr/>
        </p:nvGraphicFramePr>
        <p:xfrm>
          <a:off x="355500" y="305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{B5EA9B25-E2C8-42C3-85A1-F493E1D0596E}</a:tableStyleId>
              </a:tblPr>
              <a:tblGrid>
                <a:gridCol w="1857025"/>
                <a:gridCol w="17624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2023-2024 Pending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Donor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</a:rPr>
                        <a:t>Potential Amount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1B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4 Grants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$94,360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2 Grants last 2024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$620,000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Totals</a:t>
                      </a:r>
                      <a:endParaRPr b="1"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$714,360</a:t>
                      </a:r>
                      <a:endParaRPr sz="1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pic>
        <p:nvPicPr>
          <p:cNvPr id="243" name="Google Shape;24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8"/>
          <p:cNvSpPr txBox="1"/>
          <p:nvPr/>
        </p:nvSpPr>
        <p:spPr>
          <a:xfrm>
            <a:off x="4639225" y="3113825"/>
            <a:ext cx="4325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Next Steps: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Submitted a request for proposals for fundraising support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●"/>
            </a:pPr>
            <a:r>
              <a:rPr lang="en">
                <a:latin typeface="Fira Sans"/>
                <a:ea typeface="Fira Sans"/>
                <a:cs typeface="Fira Sans"/>
                <a:sym typeface="Fira Sans"/>
              </a:rPr>
              <a:t>Projected vendor selection in June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/>
          <p:nvPr>
            <p:ph type="title"/>
          </p:nvPr>
        </p:nvSpPr>
        <p:spPr>
          <a:xfrm>
            <a:off x="311700" y="823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200">
                <a:solidFill>
                  <a:srgbClr val="551561"/>
                </a:solidFill>
                <a:latin typeface="Comfortaa"/>
                <a:ea typeface="Comfortaa"/>
                <a:cs typeface="Comfortaa"/>
                <a:sym typeface="Comfortaa"/>
              </a:rPr>
              <a:t>Community Engagement Committee Next Steps</a:t>
            </a:r>
            <a:endParaRPr/>
          </a:p>
        </p:txBody>
      </p:sp>
      <p:cxnSp>
        <p:nvCxnSpPr>
          <p:cNvPr id="250" name="Google Shape;250;p49"/>
          <p:cNvCxnSpPr/>
          <p:nvPr/>
        </p:nvCxnSpPr>
        <p:spPr>
          <a:xfrm>
            <a:off x="355500" y="695775"/>
            <a:ext cx="5250900" cy="23100"/>
          </a:xfrm>
          <a:prstGeom prst="straightConnector1">
            <a:avLst/>
          </a:prstGeom>
          <a:noFill/>
          <a:ln cap="flat" cmpd="sng" w="9525">
            <a:solidFill>
              <a:srgbClr val="701C7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49"/>
          <p:cNvSpPr txBox="1"/>
          <p:nvPr/>
        </p:nvSpPr>
        <p:spPr>
          <a:xfrm>
            <a:off x="340375" y="2117975"/>
            <a:ext cx="8660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●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Write t</a:t>
            </a: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he Student Experience vision statement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●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Identify the categories of Partnerships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●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Creation of an evaluation criteria for partnerships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●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Identify that type of experiences for students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○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Pathways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omfortaa"/>
              <a:buChar char="○"/>
            </a:pPr>
            <a:r>
              <a:rPr b="1" lang="en" sz="22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Pillars</a:t>
            </a:r>
            <a:endParaRPr b="1" sz="22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49"/>
          <p:cNvSpPr txBox="1"/>
          <p:nvPr/>
        </p:nvSpPr>
        <p:spPr>
          <a:xfrm>
            <a:off x="340375" y="895075"/>
            <a:ext cx="8660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We Believe Partnerships with the community are intentional and valued</a:t>
            </a:r>
            <a:endParaRPr>
              <a:solidFill>
                <a:srgbClr val="6AA84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53" name="Google Shape;2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4675" y="0"/>
            <a:ext cx="1019325" cy="101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Finance Infographics by Slidesgo">
  <a:themeElements>
    <a:clrScheme name="Simple Light">
      <a:dk1>
        <a:srgbClr val="000000"/>
      </a:dk1>
      <a:lt1>
        <a:srgbClr val="FFFFFF"/>
      </a:lt1>
      <a:dk2>
        <a:srgbClr val="606060"/>
      </a:dk2>
      <a:lt2>
        <a:srgbClr val="9B9B9B"/>
      </a:lt2>
      <a:accent1>
        <a:srgbClr val="3280AD"/>
      </a:accent1>
      <a:accent2>
        <a:srgbClr val="54AED6"/>
      </a:accent2>
      <a:accent3>
        <a:srgbClr val="F6A53C"/>
      </a:accent3>
      <a:accent4>
        <a:srgbClr val="FED57D"/>
      </a:accent4>
      <a:accent5>
        <a:srgbClr val="B0E6FF"/>
      </a:accent5>
      <a:accent6>
        <a:srgbClr val="1F5B8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