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Raleway"/>
      <p:regular r:id="rId20"/>
      <p:bold r:id="rId21"/>
      <p:italic r:id="rId22"/>
      <p:boldItalic r:id="rId23"/>
    </p:embeddedFont>
    <p:embeddedFont>
      <p:font typeface="Amatic SC"/>
      <p:regular r:id="rId24"/>
      <p:bold r:id="rId25"/>
    </p:embeddedFont>
    <p:embeddedFont>
      <p:font typeface="Source Code Pro"/>
      <p:regular r:id="rId26"/>
      <p:bold r:id="rId27"/>
      <p:italic r:id="rId28"/>
      <p:boldItalic r:id="rId29"/>
    </p:embeddedFont>
    <p:embeddedFont>
      <p:font typeface="Source Sans Pro"/>
      <p:regular r:id="rId30"/>
      <p:bold r:id="rId31"/>
      <p:italic r:id="rId32"/>
      <p:boldItalic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DE8B39-800D-43C4-ACB1-E0E6F31126A8}">
  <a:tblStyle styleId="{17DE8B39-800D-43C4-ACB1-E0E6F31126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AmaticSC-regular.fntdata"/><Relationship Id="rId23" Type="http://schemas.openxmlformats.org/officeDocument/2006/relationships/font" Target="fonts/Raleway-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SourceCodePro-regular.fntdata"/><Relationship Id="rId25" Type="http://schemas.openxmlformats.org/officeDocument/2006/relationships/font" Target="fonts/AmaticSC-bold.fntdata"/><Relationship Id="rId28" Type="http://schemas.openxmlformats.org/officeDocument/2006/relationships/font" Target="fonts/SourceCodePro-italic.fntdata"/><Relationship Id="rId27" Type="http://schemas.openxmlformats.org/officeDocument/2006/relationships/font" Target="fonts/SourceCodePr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SourceCodePro-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ourceSansPro-bold.fntdata"/><Relationship Id="rId30" Type="http://schemas.openxmlformats.org/officeDocument/2006/relationships/font" Target="fonts/SourceSansPro-regular.fntdata"/><Relationship Id="rId11" Type="http://schemas.openxmlformats.org/officeDocument/2006/relationships/slide" Target="slides/slide4.xml"/><Relationship Id="rId33" Type="http://schemas.openxmlformats.org/officeDocument/2006/relationships/font" Target="fonts/SourceSansPro-boldItalic.fntdata"/><Relationship Id="rId10" Type="http://schemas.openxmlformats.org/officeDocument/2006/relationships/slide" Target="slides/slide3.xml"/><Relationship Id="rId32" Type="http://schemas.openxmlformats.org/officeDocument/2006/relationships/font" Target="fonts/SourceSansPro-italic.fntdata"/><Relationship Id="rId13" Type="http://schemas.openxmlformats.org/officeDocument/2006/relationships/slide" Target="slides/slide6.xml"/><Relationship Id="rId35" Type="http://schemas.openxmlformats.org/officeDocument/2006/relationships/font" Target="fonts/CenturyGothic-bold.fntdata"/><Relationship Id="rId12" Type="http://schemas.openxmlformats.org/officeDocument/2006/relationships/slide" Target="slides/slide5.xml"/><Relationship Id="rId34" Type="http://schemas.openxmlformats.org/officeDocument/2006/relationships/font" Target="fonts/CenturyGothic-regular.fntdata"/><Relationship Id="rId15" Type="http://schemas.openxmlformats.org/officeDocument/2006/relationships/slide" Target="slides/slide8.xml"/><Relationship Id="rId37" Type="http://schemas.openxmlformats.org/officeDocument/2006/relationships/font" Target="fonts/CenturyGothic-boldItalic.fntdata"/><Relationship Id="rId14" Type="http://schemas.openxmlformats.org/officeDocument/2006/relationships/slide" Target="slides/slide7.xml"/><Relationship Id="rId36" Type="http://schemas.openxmlformats.org/officeDocument/2006/relationships/font" Target="fonts/CenturyGothic-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d7f6ac55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d7f6ac55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995dbd94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995dbd94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cca9e3a1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cca9e3a1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e2cfa992c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e2cfa992c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23bb9790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23bb9790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611BB8"/>
                </a:solidFill>
                <a:latin typeface="Source Sans Pro"/>
                <a:ea typeface="Source Sans Pro"/>
                <a:cs typeface="Source Sans Pro"/>
                <a:sym typeface="Source Sans Pro"/>
              </a:rPr>
              <a:t>Our theory is If we invest in people we will have improved student performance, build capacity of the staff, and attract and retain individuals that are vested in our mission.</a:t>
            </a:r>
            <a:endParaRPr>
              <a:solidFill>
                <a:srgbClr val="611BB8"/>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n">
                <a:solidFill>
                  <a:srgbClr val="611BB8"/>
                </a:solidFill>
                <a:latin typeface="Source Sans Pro"/>
                <a:ea typeface="Source Sans Pro"/>
                <a:cs typeface="Source Sans Pro"/>
                <a:sym typeface="Source Sans Pro"/>
              </a:rPr>
              <a:t>We have identified five priorities that will guide our budget decisions.  Sustainability over time and empowered in the work</a:t>
            </a:r>
            <a:endParaRPr>
              <a:latin typeface="Source Sans Pro"/>
              <a:ea typeface="Source Sans Pro"/>
              <a:cs typeface="Source Sans Pro"/>
              <a:sym typeface="Source Sans Pro"/>
            </a:endParaRPr>
          </a:p>
          <a:p>
            <a:pPr indent="-292100" lvl="0" marL="457200" rtl="0" algn="l">
              <a:lnSpc>
                <a:spcPct val="95000"/>
              </a:lnSpc>
              <a:spcBef>
                <a:spcPts val="1200"/>
              </a:spcBef>
              <a:spcAft>
                <a:spcPts val="0"/>
              </a:spcAft>
              <a:buClr>
                <a:schemeClr val="dk1"/>
              </a:buClr>
              <a:buSzPts val="1000"/>
              <a:buFont typeface="Raleway"/>
              <a:buAutoNum type="arabicPeriod"/>
            </a:pPr>
            <a:r>
              <a:rPr lang="en" sz="1000">
                <a:solidFill>
                  <a:schemeClr val="dk1"/>
                </a:solidFill>
                <a:highlight>
                  <a:schemeClr val="lt1"/>
                </a:highlight>
                <a:latin typeface="Raleway"/>
                <a:ea typeface="Raleway"/>
                <a:cs typeface="Raleway"/>
                <a:sym typeface="Raleway"/>
              </a:rPr>
              <a:t>Strong School Culture</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All stakeholders feel a strong sense of belonging</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Students feel physically and mentally safe safety</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Intentional student retention efforts</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Thoughtful family engagement</a:t>
            </a:r>
            <a:endParaRPr sz="1000">
              <a:solidFill>
                <a:schemeClr val="dk1"/>
              </a:solidFill>
              <a:highlight>
                <a:schemeClr val="lt1"/>
              </a:highlight>
              <a:latin typeface="Raleway"/>
              <a:ea typeface="Raleway"/>
              <a:cs typeface="Raleway"/>
              <a:sym typeface="Raleway"/>
            </a:endParaRPr>
          </a:p>
          <a:p>
            <a:pPr indent="-292100" lvl="0" marL="457200" rtl="0" algn="l">
              <a:lnSpc>
                <a:spcPct val="95000"/>
              </a:lnSpc>
              <a:spcBef>
                <a:spcPts val="0"/>
              </a:spcBef>
              <a:spcAft>
                <a:spcPts val="0"/>
              </a:spcAft>
              <a:buClr>
                <a:schemeClr val="dk1"/>
              </a:buClr>
              <a:buSzPts val="1000"/>
              <a:buFont typeface="Raleway"/>
              <a:buAutoNum type="arabicPeriod"/>
            </a:pPr>
            <a:r>
              <a:rPr lang="en" sz="1000">
                <a:solidFill>
                  <a:schemeClr val="dk1"/>
                </a:solidFill>
                <a:highlight>
                  <a:schemeClr val="lt1"/>
                </a:highlight>
                <a:latin typeface="Raleway"/>
                <a:ea typeface="Raleway"/>
                <a:cs typeface="Raleway"/>
                <a:sym typeface="Raleway"/>
              </a:rPr>
              <a:t>Academic Engagement and Rigor</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IB is full supported</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Instructional coaching fosters strong instructional practices</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Building the GGA brand</a:t>
            </a:r>
            <a:endParaRPr sz="1000">
              <a:solidFill>
                <a:schemeClr val="dk1"/>
              </a:solidFill>
              <a:highlight>
                <a:schemeClr val="lt1"/>
              </a:highlight>
              <a:latin typeface="Raleway"/>
              <a:ea typeface="Raleway"/>
              <a:cs typeface="Raleway"/>
              <a:sym typeface="Raleway"/>
            </a:endParaRPr>
          </a:p>
          <a:p>
            <a:pPr indent="-292100" lvl="0" marL="457200" rtl="0" algn="l">
              <a:lnSpc>
                <a:spcPct val="95000"/>
              </a:lnSpc>
              <a:spcBef>
                <a:spcPts val="0"/>
              </a:spcBef>
              <a:spcAft>
                <a:spcPts val="0"/>
              </a:spcAft>
              <a:buClr>
                <a:schemeClr val="dk1"/>
              </a:buClr>
              <a:buSzPts val="1000"/>
              <a:buFont typeface="Raleway"/>
              <a:buAutoNum type="arabicPeriod"/>
            </a:pPr>
            <a:r>
              <a:rPr lang="en" sz="1000">
                <a:solidFill>
                  <a:schemeClr val="dk1"/>
                </a:solidFill>
                <a:highlight>
                  <a:schemeClr val="lt1"/>
                </a:highlight>
                <a:latin typeface="Raleway"/>
                <a:ea typeface="Raleway"/>
                <a:cs typeface="Raleway"/>
                <a:sym typeface="Raleway"/>
              </a:rPr>
              <a:t>Supporting Staff Capacity</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Teams feel supported</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Leveraging our current staff’s strengths and talents</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Intentional staff retention efforts</a:t>
            </a:r>
            <a:endParaRPr sz="1000">
              <a:solidFill>
                <a:schemeClr val="dk1"/>
              </a:solidFill>
              <a:highlight>
                <a:schemeClr val="lt1"/>
              </a:highlight>
              <a:latin typeface="Raleway"/>
              <a:ea typeface="Raleway"/>
              <a:cs typeface="Raleway"/>
              <a:sym typeface="Raleway"/>
            </a:endParaRPr>
          </a:p>
          <a:p>
            <a:pPr indent="-292100" lvl="0" marL="457200" rtl="0" algn="l">
              <a:lnSpc>
                <a:spcPct val="95000"/>
              </a:lnSpc>
              <a:spcBef>
                <a:spcPts val="0"/>
              </a:spcBef>
              <a:spcAft>
                <a:spcPts val="0"/>
              </a:spcAft>
              <a:buClr>
                <a:schemeClr val="dk1"/>
              </a:buClr>
              <a:buSzPts val="1000"/>
              <a:buFont typeface="Raleway"/>
              <a:buAutoNum type="arabicPeriod"/>
            </a:pPr>
            <a:r>
              <a:rPr lang="en" sz="1000">
                <a:solidFill>
                  <a:schemeClr val="dk1"/>
                </a:solidFill>
                <a:highlight>
                  <a:schemeClr val="lt1"/>
                </a:highlight>
                <a:latin typeface="Raleway"/>
                <a:ea typeface="Raleway"/>
                <a:cs typeface="Raleway"/>
                <a:sym typeface="Raleway"/>
              </a:rPr>
              <a:t>Vibrant Opportunities and Experiences - giving students the full high school experience</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Field Trips</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Programs with partnerships</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Athletics</a:t>
            </a:r>
            <a:endParaRPr sz="1000">
              <a:solidFill>
                <a:schemeClr val="dk1"/>
              </a:solidFill>
              <a:highlight>
                <a:schemeClr val="lt1"/>
              </a:highlight>
              <a:latin typeface="Raleway"/>
              <a:ea typeface="Raleway"/>
              <a:cs typeface="Raleway"/>
              <a:sym typeface="Raleway"/>
            </a:endParaRPr>
          </a:p>
          <a:p>
            <a:pPr indent="-292100" lvl="1" marL="914400" rtl="0" algn="l">
              <a:lnSpc>
                <a:spcPct val="95000"/>
              </a:lnSpc>
              <a:spcBef>
                <a:spcPts val="0"/>
              </a:spcBef>
              <a:spcAft>
                <a:spcPts val="0"/>
              </a:spcAft>
              <a:buClr>
                <a:schemeClr val="dk1"/>
              </a:buClr>
              <a:buSzPts val="1000"/>
              <a:buFont typeface="Raleway"/>
              <a:buAutoNum type="alphaLcPeriod"/>
            </a:pPr>
            <a:r>
              <a:rPr lang="en" sz="1000">
                <a:solidFill>
                  <a:schemeClr val="dk1"/>
                </a:solidFill>
                <a:highlight>
                  <a:schemeClr val="lt1"/>
                </a:highlight>
                <a:latin typeface="Raleway"/>
                <a:ea typeface="Raleway"/>
                <a:cs typeface="Raleway"/>
                <a:sym typeface="Raleway"/>
              </a:rPr>
              <a:t>Enrichments</a:t>
            </a:r>
            <a:endParaRPr sz="1000">
              <a:solidFill>
                <a:schemeClr val="dk1"/>
              </a:solidFill>
              <a:highlight>
                <a:schemeClr val="lt1"/>
              </a:highlight>
              <a:latin typeface="Raleway"/>
              <a:ea typeface="Raleway"/>
              <a:cs typeface="Raleway"/>
              <a:sym typeface="Raleway"/>
            </a:endParaRPr>
          </a:p>
          <a:p>
            <a:pPr indent="-292100" lvl="0" marL="457200" rtl="0" algn="l">
              <a:lnSpc>
                <a:spcPct val="95000"/>
              </a:lnSpc>
              <a:spcBef>
                <a:spcPts val="0"/>
              </a:spcBef>
              <a:spcAft>
                <a:spcPts val="0"/>
              </a:spcAft>
              <a:buClr>
                <a:schemeClr val="dk1"/>
              </a:buClr>
              <a:buSzPts val="1000"/>
              <a:buFont typeface="Raleway"/>
              <a:buAutoNum type="arabicPeriod"/>
            </a:pPr>
            <a:r>
              <a:rPr lang="en" sz="1000">
                <a:solidFill>
                  <a:schemeClr val="dk1"/>
                </a:solidFill>
                <a:highlight>
                  <a:schemeClr val="lt1"/>
                </a:highlight>
                <a:latin typeface="Raleway"/>
                <a:ea typeface="Raleway"/>
                <a:cs typeface="Raleway"/>
                <a:sym typeface="Raleway"/>
              </a:rPr>
              <a:t>Facility buildout financed and sustainable</a:t>
            </a:r>
            <a:endParaRPr sz="1000">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d7f6ac55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12d7f6ac55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99228f25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99228f25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22222"/>
                </a:solidFill>
                <a:highlight>
                  <a:srgbClr val="FFFFFF"/>
                </a:highlight>
              </a:rPr>
              <a:t>Revenue</a:t>
            </a:r>
            <a:endParaRPr b="1">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Revenues have decreased overall from budget by $1.16M as a result of our under enrollment, but we have seen a month over month increase of $86k as a result of $32k in additional ESY funding for the summer, $44k in unbudgeted COVID PCR reimbursements and a $9k increase in our SOAR allocation from our original budget. We are continuing to look for ways to increase our revenue and hope to have good news on the funder front soon.</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99228f25f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99228f25f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cca9e3a1a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cca9e3a1a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cca9e3a1a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cca9e3a1a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a4987caf1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a4987caf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995dbd94a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995dbd94a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733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rgbClr val="733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6" name="Google Shape;56;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7" name="Google Shape;57;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8" name="Google Shape;58;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9" name="Google Shape;59;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13"/>
          <p:cNvPicPr preferRelativeResize="0"/>
          <p:nvPr/>
        </p:nvPicPr>
        <p:blipFill rotWithShape="1">
          <a:blip r:embed="rId2">
            <a:alphaModFix/>
          </a:blip>
          <a:srcRect b="0" l="0" r="0" t="0"/>
          <a:stretch/>
        </p:blipFill>
        <p:spPr>
          <a:xfrm>
            <a:off x="7222900" y="101799"/>
            <a:ext cx="1785938" cy="800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73308A"/>
        </a:solidFill>
      </p:bgPr>
    </p:bg>
    <p:spTree>
      <p:nvGrpSpPr>
        <p:cNvPr id="65" name="Shape 65"/>
        <p:cNvGrpSpPr/>
        <p:nvPr/>
      </p:nvGrpSpPr>
      <p:grpSpPr>
        <a:xfrm>
          <a:off x="0" y="0"/>
          <a:ext cx="0" cy="0"/>
          <a:chOff x="0" y="0"/>
          <a:chExt cx="0" cy="0"/>
        </a:xfrm>
      </p:grpSpPr>
      <p:sp>
        <p:nvSpPr>
          <p:cNvPr id="66" name="Google Shape;66;p15"/>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68" name="Google Shape;68;p15"/>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69" name="Google Shape;69;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73308A"/>
        </a:solid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sp>
        <p:nvSpPr>
          <p:cNvPr id="74" name="Google Shape;74;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5" name="Google Shape;75;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9" name="Google Shape;79;p18"/>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8"/>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9"/>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73308A"/>
        </a:solidFill>
      </p:bgPr>
    </p:bg>
    <p:spTree>
      <p:nvGrpSpPr>
        <p:cNvPr id="85" name="Shape 85"/>
        <p:cNvGrpSpPr/>
        <p:nvPr/>
      </p:nvGrpSpPr>
      <p:grpSpPr>
        <a:xfrm>
          <a:off x="0" y="0"/>
          <a:ext cx="0" cy="0"/>
          <a:chOff x="0" y="0"/>
          <a:chExt cx="0" cy="0"/>
        </a:xfrm>
      </p:grpSpPr>
      <p:sp>
        <p:nvSpPr>
          <p:cNvPr id="86" name="Google Shape;86;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25"/>
            <a:ext cx="4572000" cy="5143500"/>
          </a:xfrm>
          <a:prstGeom prst="rect">
            <a:avLst/>
          </a:prstGeom>
          <a:solidFill>
            <a:srgbClr val="733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91" name="Google Shape;91;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92" name="Google Shape;92;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93" name="Google Shape;93;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94" name="Google Shape;9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rgbClr val="733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7" name="Google Shape;9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23"/>
          <p:cNvSpPr txBox="1"/>
          <p:nvPr/>
        </p:nvSpPr>
        <p:spPr>
          <a:xfrm>
            <a:off x="0" y="0"/>
            <a:ext cx="7574400" cy="831300"/>
          </a:xfrm>
          <a:prstGeom prst="rect">
            <a:avLst/>
          </a:prstGeom>
          <a:solidFill>
            <a:srgbClr val="73308A"/>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101" name="Google Shape;101;p23"/>
          <p:cNvPicPr preferRelativeResize="0"/>
          <p:nvPr/>
        </p:nvPicPr>
        <p:blipFill>
          <a:blip r:embed="rId2">
            <a:alphaModFix/>
          </a:blip>
          <a:stretch>
            <a:fillRect/>
          </a:stretch>
        </p:blipFill>
        <p:spPr>
          <a:xfrm>
            <a:off x="8234834" y="0"/>
            <a:ext cx="909166" cy="905700"/>
          </a:xfrm>
          <a:prstGeom prst="rect">
            <a:avLst/>
          </a:prstGeom>
          <a:noFill/>
          <a:ln>
            <a:noFill/>
          </a:ln>
        </p:spPr>
      </p:pic>
      <p:sp>
        <p:nvSpPr>
          <p:cNvPr id="102" name="Google Shape;102;p23"/>
          <p:cNvSpPr txBox="1"/>
          <p:nvPr>
            <p:ph type="title"/>
          </p:nvPr>
        </p:nvSpPr>
        <p:spPr>
          <a:xfrm>
            <a:off x="360750" y="2422775"/>
            <a:ext cx="7986600" cy="90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03" name="Google Shape;103;p23"/>
          <p:cNvSpPr txBox="1"/>
          <p:nvPr>
            <p:ph idx="1" type="subTitle"/>
          </p:nvPr>
        </p:nvSpPr>
        <p:spPr>
          <a:xfrm>
            <a:off x="360750" y="3382074"/>
            <a:ext cx="79866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4" name="Google Shape;104;p23"/>
          <p:cNvSpPr txBox="1"/>
          <p:nvPr>
            <p:ph idx="2" type="title"/>
          </p:nvPr>
        </p:nvSpPr>
        <p:spPr>
          <a:xfrm>
            <a:off x="0" y="154650"/>
            <a:ext cx="7574400" cy="5220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Clr>
                <a:srgbClr val="73308A"/>
              </a:buClr>
              <a:buSzPts val="3000"/>
              <a:buNone/>
              <a:defRPr>
                <a:solidFill>
                  <a:srgbClr val="73308A"/>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Clr>
                <a:srgbClr val="73308A"/>
              </a:buClr>
              <a:buSzPts val="3000"/>
              <a:buNone/>
              <a:defRPr>
                <a:solidFill>
                  <a:srgbClr val="73308A"/>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Clr>
                <a:srgbClr val="73308A"/>
              </a:buClr>
              <a:buSzPts val="3000"/>
              <a:buNone/>
              <a:defRPr>
                <a:solidFill>
                  <a:srgbClr val="73308A"/>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73308A"/>
              </a:buClr>
              <a:buSzPts val="2400"/>
              <a:buNone/>
              <a:defRPr sz="2400">
                <a:solidFill>
                  <a:srgbClr val="73308A"/>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73308A"/>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rgbClr val="733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63" name="Google Shape;63;p14"/>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64" name="Google Shape;6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4"/>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FY23 Budget</a:t>
            </a:r>
            <a:endParaRPr/>
          </a:p>
          <a:p>
            <a:pPr indent="0" lvl="0" marL="0" rtl="0" algn="ctr">
              <a:spcBef>
                <a:spcPts val="0"/>
              </a:spcBef>
              <a:spcAft>
                <a:spcPts val="0"/>
              </a:spcAft>
              <a:buNone/>
            </a:pPr>
            <a:r>
              <a:t/>
            </a:r>
            <a:endParaRPr/>
          </a:p>
        </p:txBody>
      </p:sp>
      <p:sp>
        <p:nvSpPr>
          <p:cNvPr id="110" name="Google Shape;110;p24"/>
          <p:cNvSpPr txBox="1"/>
          <p:nvPr>
            <p:ph idx="2" type="body"/>
          </p:nvPr>
        </p:nvSpPr>
        <p:spPr>
          <a:xfrm>
            <a:off x="4731525" y="724200"/>
            <a:ext cx="4253100" cy="36951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sz="2200"/>
              <a:t>Overview of SY 22-23 Budget:</a:t>
            </a:r>
            <a:endParaRPr sz="2200"/>
          </a:p>
          <a:p>
            <a:pPr indent="-368300" lvl="1" marL="914400" rtl="0" algn="l">
              <a:spcBef>
                <a:spcPts val="1200"/>
              </a:spcBef>
              <a:spcAft>
                <a:spcPts val="0"/>
              </a:spcAft>
              <a:buSzPts val="2200"/>
              <a:buChar char="○"/>
            </a:pPr>
            <a:r>
              <a:rPr lang="en" sz="2200"/>
              <a:t>Priorities</a:t>
            </a:r>
            <a:endParaRPr sz="2200"/>
          </a:p>
          <a:p>
            <a:pPr indent="-368300" lvl="1" marL="914400" rtl="0" algn="l">
              <a:spcBef>
                <a:spcPts val="0"/>
              </a:spcBef>
              <a:spcAft>
                <a:spcPts val="0"/>
              </a:spcAft>
              <a:buSzPts val="2200"/>
              <a:buChar char="○"/>
            </a:pPr>
            <a:r>
              <a:rPr lang="en" sz="2200"/>
              <a:t>Key assumptions – enrollment, revenue &amp; expenses</a:t>
            </a:r>
            <a:endParaRPr sz="2200"/>
          </a:p>
          <a:p>
            <a:pPr indent="-368300" lvl="1" marL="914400" rtl="0" algn="l">
              <a:spcBef>
                <a:spcPts val="0"/>
              </a:spcBef>
              <a:spcAft>
                <a:spcPts val="0"/>
              </a:spcAft>
              <a:buSzPts val="2200"/>
              <a:buChar char="○"/>
            </a:pPr>
            <a:r>
              <a:rPr lang="en" sz="2200"/>
              <a:t>Things to know</a:t>
            </a:r>
            <a:endParaRPr sz="2200"/>
          </a:p>
          <a:p>
            <a:pPr indent="-368300" lvl="1" marL="914400" rtl="0" algn="l">
              <a:spcBef>
                <a:spcPts val="0"/>
              </a:spcBef>
              <a:spcAft>
                <a:spcPts val="0"/>
              </a:spcAft>
              <a:buSzPts val="2200"/>
              <a:buChar char="○"/>
            </a:pPr>
            <a:r>
              <a:rPr lang="en" sz="2200"/>
              <a:t>Projections for rest of School Year (SY) 22-23</a:t>
            </a:r>
            <a:endParaRPr sz="2200"/>
          </a:p>
          <a:p>
            <a:pPr indent="-368300" lvl="1" marL="914400" rtl="0" algn="l">
              <a:spcBef>
                <a:spcPts val="0"/>
              </a:spcBef>
              <a:spcAft>
                <a:spcPts val="0"/>
              </a:spcAft>
              <a:buSzPts val="2200"/>
              <a:buChar char="○"/>
            </a:pPr>
            <a:r>
              <a:rPr lang="en" sz="2200"/>
              <a:t>Vote on budget adjustment</a:t>
            </a:r>
            <a:endParaRPr sz="2200"/>
          </a:p>
        </p:txBody>
      </p:sp>
      <p:pic>
        <p:nvPicPr>
          <p:cNvPr id="111" name="Google Shape;111;p24"/>
          <p:cNvPicPr preferRelativeResize="0"/>
          <p:nvPr/>
        </p:nvPicPr>
        <p:blipFill>
          <a:blip r:embed="rId3">
            <a:alphaModFix/>
          </a:blip>
          <a:stretch>
            <a:fillRect/>
          </a:stretch>
        </p:blipFill>
        <p:spPr>
          <a:xfrm>
            <a:off x="152400" y="3496399"/>
            <a:ext cx="3223725" cy="1436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nvSpPr>
        <p:spPr>
          <a:xfrm>
            <a:off x="16800" y="303700"/>
            <a:ext cx="75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76" name="Google Shape;176;p33"/>
          <p:cNvSpPr txBox="1"/>
          <p:nvPr>
            <p:ph idx="2" type="title"/>
          </p:nvPr>
        </p:nvSpPr>
        <p:spPr>
          <a:xfrm>
            <a:off x="0" y="309350"/>
            <a:ext cx="75744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Raleway"/>
                <a:ea typeface="Raleway"/>
                <a:cs typeface="Raleway"/>
                <a:sym typeface="Raleway"/>
              </a:rPr>
              <a:t>A look ahead</a:t>
            </a:r>
            <a:endParaRPr sz="3000">
              <a:solidFill>
                <a:srgbClr val="FFFFFF"/>
              </a:solidFill>
              <a:latin typeface="Raleway"/>
              <a:ea typeface="Raleway"/>
              <a:cs typeface="Raleway"/>
              <a:sym typeface="Raleway"/>
            </a:endParaRPr>
          </a:p>
          <a:p>
            <a:pPr indent="0" lvl="0" marL="0" rtl="0" algn="l">
              <a:spcBef>
                <a:spcPts val="0"/>
              </a:spcBef>
              <a:spcAft>
                <a:spcPts val="0"/>
              </a:spcAft>
              <a:buNone/>
            </a:pPr>
            <a:r>
              <a:t/>
            </a:r>
            <a:endParaRPr sz="3000">
              <a:solidFill>
                <a:srgbClr val="FFFFFF"/>
              </a:solidFill>
              <a:latin typeface="Raleway"/>
              <a:ea typeface="Raleway"/>
              <a:cs typeface="Raleway"/>
              <a:sym typeface="Raleway"/>
            </a:endParaRPr>
          </a:p>
          <a:p>
            <a:pPr indent="0" lvl="0" marL="0" rtl="0" algn="l">
              <a:spcBef>
                <a:spcPts val="0"/>
              </a:spcBef>
              <a:spcAft>
                <a:spcPts val="0"/>
              </a:spcAft>
              <a:buNone/>
            </a:pPr>
            <a:r>
              <a:t/>
            </a:r>
            <a:endParaRPr sz="3000">
              <a:solidFill>
                <a:srgbClr val="FFFFFF"/>
              </a:solidFill>
              <a:latin typeface="Raleway"/>
              <a:ea typeface="Raleway"/>
              <a:cs typeface="Raleway"/>
              <a:sym typeface="Raleway"/>
            </a:endParaRPr>
          </a:p>
          <a:p>
            <a:pPr indent="0" lvl="0" marL="0" rtl="0" algn="ctr">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3200">
              <a:solidFill>
                <a:srgbClr val="FFFFFF"/>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0" sz="3200">
              <a:solidFill>
                <a:srgbClr val="73308A"/>
              </a:solidFill>
              <a:latin typeface="Source Code Pro"/>
              <a:ea typeface="Source Code Pro"/>
              <a:cs typeface="Source Code Pro"/>
              <a:sym typeface="Source Code Pro"/>
            </a:endParaRPr>
          </a:p>
        </p:txBody>
      </p:sp>
      <p:sp>
        <p:nvSpPr>
          <p:cNvPr id="177" name="Google Shape;177;p33"/>
          <p:cNvSpPr txBox="1"/>
          <p:nvPr/>
        </p:nvSpPr>
        <p:spPr>
          <a:xfrm>
            <a:off x="535025" y="1337550"/>
            <a:ext cx="8073900" cy="2276100"/>
          </a:xfrm>
          <a:prstGeom prst="rect">
            <a:avLst/>
          </a:prstGeom>
          <a:noFill/>
          <a:ln>
            <a:noFill/>
          </a:ln>
        </p:spPr>
        <p:txBody>
          <a:bodyPr anchorCtr="0" anchor="t" bIns="91425" lIns="91425" spcFirstLastPara="1" rIns="91425" wrap="square" tIns="91425">
            <a:spAutoFit/>
          </a:bodyPr>
          <a:lstStyle/>
          <a:p>
            <a:pPr indent="-358775" lvl="0" marL="457200" rtl="0" algn="l">
              <a:lnSpc>
                <a:spcPct val="115000"/>
              </a:lnSpc>
              <a:spcBef>
                <a:spcPts val="0"/>
              </a:spcBef>
              <a:spcAft>
                <a:spcPts val="0"/>
              </a:spcAft>
              <a:buClr>
                <a:srgbClr val="73308A"/>
              </a:buClr>
              <a:buSzPts val="2050"/>
              <a:buFont typeface="Source Sans Pro"/>
              <a:buChar char="●"/>
            </a:pPr>
            <a:r>
              <a:rPr lang="en" sz="2050">
                <a:solidFill>
                  <a:srgbClr val="222222"/>
                </a:solidFill>
                <a:latin typeface="Source Sans Pro"/>
                <a:ea typeface="Source Sans Pro"/>
                <a:cs typeface="Source Sans Pro"/>
                <a:sym typeface="Source Sans Pro"/>
              </a:rPr>
              <a:t>Girls Global Academy board votes to approve the GGA budget as presented</a:t>
            </a:r>
            <a:endParaRPr sz="2050">
              <a:solidFill>
                <a:srgbClr val="222222"/>
              </a:solidFill>
              <a:latin typeface="Source Sans Pro"/>
              <a:ea typeface="Source Sans Pro"/>
              <a:cs typeface="Source Sans Pro"/>
              <a:sym typeface="Source Sans Pro"/>
            </a:endParaRPr>
          </a:p>
          <a:p>
            <a:pPr indent="-358775" lvl="0" marL="457200" rtl="0" algn="l">
              <a:lnSpc>
                <a:spcPct val="115000"/>
              </a:lnSpc>
              <a:spcBef>
                <a:spcPts val="0"/>
              </a:spcBef>
              <a:spcAft>
                <a:spcPts val="0"/>
              </a:spcAft>
              <a:buClr>
                <a:srgbClr val="73308A"/>
              </a:buClr>
              <a:buSzPts val="2050"/>
              <a:buFont typeface="Source Sans Pro"/>
              <a:buChar char="●"/>
            </a:pPr>
            <a:r>
              <a:rPr lang="en" sz="2050">
                <a:solidFill>
                  <a:srgbClr val="222222"/>
                </a:solidFill>
                <a:latin typeface="Source Sans Pro"/>
                <a:ea typeface="Source Sans Pro"/>
                <a:cs typeface="Source Sans Pro"/>
                <a:sym typeface="Source Sans Pro"/>
              </a:rPr>
              <a:t>Girls Global Academy to meet with Calvary to discuss the rent schedule and enrollment trends</a:t>
            </a:r>
            <a:endParaRPr sz="2050">
              <a:solidFill>
                <a:srgbClr val="222222"/>
              </a:solidFill>
              <a:latin typeface="Source Sans Pro"/>
              <a:ea typeface="Source Sans Pro"/>
              <a:cs typeface="Source Sans Pro"/>
              <a:sym typeface="Source Sans Pro"/>
            </a:endParaRPr>
          </a:p>
          <a:p>
            <a:pPr indent="-358775" lvl="0" marL="457200" rtl="0" algn="l">
              <a:lnSpc>
                <a:spcPct val="115000"/>
              </a:lnSpc>
              <a:spcBef>
                <a:spcPts val="0"/>
              </a:spcBef>
              <a:spcAft>
                <a:spcPts val="0"/>
              </a:spcAft>
              <a:buClr>
                <a:srgbClr val="73308A"/>
              </a:buClr>
              <a:buSzPts val="2050"/>
              <a:buFont typeface="Source Sans Pro"/>
              <a:buChar char="●"/>
            </a:pPr>
            <a:r>
              <a:rPr lang="en" sz="2050">
                <a:solidFill>
                  <a:srgbClr val="222222"/>
                </a:solidFill>
                <a:latin typeface="Source Sans Pro"/>
                <a:ea typeface="Source Sans Pro"/>
                <a:cs typeface="Source Sans Pro"/>
                <a:sym typeface="Source Sans Pro"/>
              </a:rPr>
              <a:t>Pursuing foundation grants to increase revenue</a:t>
            </a:r>
            <a:br>
              <a:rPr lang="en" sz="2050">
                <a:solidFill>
                  <a:srgbClr val="222222"/>
                </a:solidFill>
                <a:latin typeface="Source Sans Pro"/>
                <a:ea typeface="Source Sans Pro"/>
                <a:cs typeface="Source Sans Pro"/>
                <a:sym typeface="Source Sans Pro"/>
              </a:rPr>
            </a:br>
            <a:endParaRPr sz="1800">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nvSpPr>
        <p:spPr>
          <a:xfrm>
            <a:off x="16800" y="303700"/>
            <a:ext cx="75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83" name="Google Shape;183;p34"/>
          <p:cNvSpPr txBox="1"/>
          <p:nvPr>
            <p:ph idx="2" type="title"/>
          </p:nvPr>
        </p:nvSpPr>
        <p:spPr>
          <a:xfrm>
            <a:off x="0" y="309350"/>
            <a:ext cx="75744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Raleway"/>
                <a:ea typeface="Raleway"/>
                <a:cs typeface="Raleway"/>
                <a:sym typeface="Raleway"/>
              </a:rPr>
              <a:t>Facilities Update</a:t>
            </a:r>
            <a:endParaRPr sz="3000">
              <a:solidFill>
                <a:srgbClr val="FFFFFF"/>
              </a:solidFill>
              <a:latin typeface="Raleway"/>
              <a:ea typeface="Raleway"/>
              <a:cs typeface="Raleway"/>
              <a:sym typeface="Raleway"/>
            </a:endParaRPr>
          </a:p>
          <a:p>
            <a:pPr indent="0" lvl="0" marL="0" rtl="0" algn="l">
              <a:spcBef>
                <a:spcPts val="0"/>
              </a:spcBef>
              <a:spcAft>
                <a:spcPts val="0"/>
              </a:spcAft>
              <a:buNone/>
            </a:pPr>
            <a:r>
              <a:t/>
            </a:r>
            <a:endParaRPr sz="3000">
              <a:solidFill>
                <a:srgbClr val="FFFFFF"/>
              </a:solidFill>
              <a:latin typeface="Raleway"/>
              <a:ea typeface="Raleway"/>
              <a:cs typeface="Raleway"/>
              <a:sym typeface="Raleway"/>
            </a:endParaRPr>
          </a:p>
          <a:p>
            <a:pPr indent="0" lvl="0" marL="0" rtl="0" algn="ctr">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3200">
              <a:solidFill>
                <a:srgbClr val="FFFFFF"/>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0" sz="3200">
              <a:solidFill>
                <a:srgbClr val="73308A"/>
              </a:solidFill>
              <a:latin typeface="Source Code Pro"/>
              <a:ea typeface="Source Code Pro"/>
              <a:cs typeface="Source Code Pro"/>
              <a:sym typeface="Source Code Pro"/>
            </a:endParaRPr>
          </a:p>
        </p:txBody>
      </p:sp>
      <p:sp>
        <p:nvSpPr>
          <p:cNvPr id="184" name="Google Shape;184;p34"/>
          <p:cNvSpPr txBox="1"/>
          <p:nvPr/>
        </p:nvSpPr>
        <p:spPr>
          <a:xfrm>
            <a:off x="656600" y="1118725"/>
            <a:ext cx="7818600" cy="1723800"/>
          </a:xfrm>
          <a:prstGeom prst="rect">
            <a:avLst/>
          </a:prstGeom>
          <a:noFill/>
          <a:ln>
            <a:noFill/>
          </a:ln>
        </p:spPr>
        <p:txBody>
          <a:bodyPr anchorCtr="0" anchor="t" bIns="91425" lIns="91425" spcFirstLastPara="1" rIns="91425" wrap="square" tIns="91425">
            <a:spAutoFit/>
          </a:bodyPr>
          <a:lstStyle/>
          <a:p>
            <a:pPr indent="-317500" lvl="0" marL="254000" rtl="0" algn="l">
              <a:spcBef>
                <a:spcPts val="800"/>
              </a:spcBef>
              <a:spcAft>
                <a:spcPts val="0"/>
              </a:spcAft>
              <a:buClr>
                <a:srgbClr val="73308A"/>
              </a:buClr>
              <a:buSzPts val="2000"/>
              <a:buFont typeface="Source Sans Pro"/>
              <a:buChar char="➔"/>
            </a:pPr>
            <a:r>
              <a:rPr lang="en" sz="2000">
                <a:solidFill>
                  <a:srgbClr val="3F3F3F"/>
                </a:solidFill>
                <a:latin typeface="Source Sans Pro"/>
                <a:ea typeface="Source Sans Pro"/>
                <a:cs typeface="Source Sans Pro"/>
                <a:sym typeface="Source Sans Pro"/>
              </a:rPr>
              <a:t>November - Begin to pay 1% interest only on $2M loan</a:t>
            </a:r>
            <a:endParaRPr sz="2000">
              <a:solidFill>
                <a:srgbClr val="3F3F3F"/>
              </a:solidFill>
              <a:latin typeface="Source Sans Pro"/>
              <a:ea typeface="Source Sans Pro"/>
              <a:cs typeface="Source Sans Pro"/>
              <a:sym typeface="Source Sans Pro"/>
            </a:endParaRPr>
          </a:p>
          <a:p>
            <a:pPr indent="-317500" lvl="0" marL="254000" rtl="0" algn="l">
              <a:spcBef>
                <a:spcPts val="800"/>
              </a:spcBef>
              <a:spcAft>
                <a:spcPts val="0"/>
              </a:spcAft>
              <a:buClr>
                <a:srgbClr val="73308A"/>
              </a:buClr>
              <a:buSzPts val="2000"/>
              <a:buFont typeface="Source Sans Pro"/>
              <a:buChar char="➔"/>
            </a:pPr>
            <a:r>
              <a:rPr lang="en" sz="2000">
                <a:solidFill>
                  <a:srgbClr val="3F3F3F"/>
                </a:solidFill>
                <a:latin typeface="Source Sans Pro"/>
                <a:ea typeface="Source Sans Pro"/>
                <a:cs typeface="Source Sans Pro"/>
                <a:sym typeface="Source Sans Pro"/>
              </a:rPr>
              <a:t>November </a:t>
            </a:r>
            <a:r>
              <a:rPr lang="en" sz="2000">
                <a:solidFill>
                  <a:srgbClr val="3F3F3F"/>
                </a:solidFill>
                <a:latin typeface="Source Sans Pro"/>
                <a:ea typeface="Source Sans Pro"/>
                <a:cs typeface="Source Sans Pro"/>
                <a:sym typeface="Source Sans Pro"/>
              </a:rPr>
              <a:t> 29th – HVAC measurements</a:t>
            </a:r>
            <a:endParaRPr sz="2000">
              <a:solidFill>
                <a:srgbClr val="3F3F3F"/>
              </a:solidFill>
              <a:latin typeface="Source Sans Pro"/>
              <a:ea typeface="Source Sans Pro"/>
              <a:cs typeface="Source Sans Pro"/>
              <a:sym typeface="Source Sans Pro"/>
            </a:endParaRPr>
          </a:p>
          <a:p>
            <a:pPr indent="-317500" lvl="0" marL="254000" rtl="0" algn="l">
              <a:spcBef>
                <a:spcPts val="800"/>
              </a:spcBef>
              <a:spcAft>
                <a:spcPts val="0"/>
              </a:spcAft>
              <a:buClr>
                <a:srgbClr val="73308A"/>
              </a:buClr>
              <a:buSzPts val="2000"/>
              <a:buFont typeface="Noto Sans Symbols"/>
              <a:buChar char="➔"/>
            </a:pPr>
            <a:r>
              <a:rPr lang="en" sz="2000">
                <a:solidFill>
                  <a:srgbClr val="3F3F3F"/>
                </a:solidFill>
                <a:latin typeface="Source Sans Pro"/>
                <a:ea typeface="Source Sans Pro"/>
                <a:cs typeface="Source Sans Pro"/>
                <a:sym typeface="Source Sans Pro"/>
              </a:rPr>
              <a:t>December 3rd - HVAC installation</a:t>
            </a:r>
            <a:endParaRPr sz="2000">
              <a:solidFill>
                <a:srgbClr val="3F3F3F"/>
              </a:solidFill>
              <a:latin typeface="Source Sans Pro"/>
              <a:ea typeface="Source Sans Pro"/>
              <a:cs typeface="Source Sans Pro"/>
              <a:sym typeface="Source Sans Pro"/>
            </a:endParaRPr>
          </a:p>
          <a:p>
            <a:pPr indent="-317500" lvl="0" marL="254000" rtl="0" algn="l">
              <a:spcBef>
                <a:spcPts val="800"/>
              </a:spcBef>
              <a:spcAft>
                <a:spcPts val="0"/>
              </a:spcAft>
              <a:buClr>
                <a:srgbClr val="73308A"/>
              </a:buClr>
              <a:buSzPts val="2000"/>
              <a:buFont typeface="Noto Sans Symbols"/>
              <a:buChar char="➔"/>
            </a:pPr>
            <a:r>
              <a:rPr lang="en" sz="2000">
                <a:solidFill>
                  <a:srgbClr val="3F3F3F"/>
                </a:solidFill>
                <a:latin typeface="Source Sans Pro"/>
                <a:ea typeface="Source Sans Pro"/>
                <a:cs typeface="Source Sans Pro"/>
                <a:sym typeface="Source Sans Pro"/>
              </a:rPr>
              <a:t>December - MCN Build complete outstanding items on punchlist</a:t>
            </a:r>
            <a:endParaRPr sz="2000">
              <a:solidFill>
                <a:srgbClr val="3F3F3F"/>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txBox="1"/>
          <p:nvPr>
            <p:ph idx="2" type="title"/>
          </p:nvPr>
        </p:nvSpPr>
        <p:spPr>
          <a:xfrm>
            <a:off x="0" y="252200"/>
            <a:ext cx="75744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Raleway"/>
                <a:ea typeface="Raleway"/>
                <a:cs typeface="Raleway"/>
                <a:sym typeface="Raleway"/>
              </a:rPr>
              <a:t>Facilities Looking Ahead: Phase 4 Scope</a:t>
            </a:r>
            <a:endParaRPr sz="3000">
              <a:solidFill>
                <a:srgbClr val="FFFFFF"/>
              </a:solidFill>
              <a:latin typeface="Raleway"/>
              <a:ea typeface="Raleway"/>
              <a:cs typeface="Raleway"/>
              <a:sym typeface="Raleway"/>
            </a:endParaRPr>
          </a:p>
          <a:p>
            <a:pPr indent="0" lvl="0" marL="0" rtl="0" algn="ctr">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3200">
              <a:solidFill>
                <a:srgbClr val="FFFFFF"/>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0" sz="3200">
              <a:solidFill>
                <a:srgbClr val="73308A"/>
              </a:solidFill>
              <a:latin typeface="Source Code Pro"/>
              <a:ea typeface="Source Code Pro"/>
              <a:cs typeface="Source Code Pro"/>
              <a:sym typeface="Source Code Pro"/>
            </a:endParaRPr>
          </a:p>
        </p:txBody>
      </p:sp>
      <p:sp>
        <p:nvSpPr>
          <p:cNvPr id="190" name="Google Shape;190;p35"/>
          <p:cNvSpPr txBox="1"/>
          <p:nvPr/>
        </p:nvSpPr>
        <p:spPr>
          <a:xfrm>
            <a:off x="1301375" y="1118725"/>
            <a:ext cx="3695100" cy="30579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rPr lang="en" sz="2000">
                <a:solidFill>
                  <a:srgbClr val="3F3F3F"/>
                </a:solidFill>
                <a:latin typeface="Source Sans Pro"/>
                <a:ea typeface="Source Sans Pro"/>
                <a:cs typeface="Source Sans Pro"/>
                <a:sym typeface="Source Sans Pro"/>
              </a:rPr>
              <a:t>Phase 4 Scope (SY23-24):</a:t>
            </a:r>
            <a:endParaRPr sz="2000">
              <a:solidFill>
                <a:srgbClr val="3F3F3F"/>
              </a:solidFill>
              <a:latin typeface="Source Sans Pro"/>
              <a:ea typeface="Source Sans Pro"/>
              <a:cs typeface="Source Sans Pro"/>
              <a:sym typeface="Source Sans Pro"/>
            </a:endParaRPr>
          </a:p>
          <a:p>
            <a:pPr indent="-355600" lvl="0" marL="457200" rtl="0" algn="l">
              <a:spcBef>
                <a:spcPts val="800"/>
              </a:spcBef>
              <a:spcAft>
                <a:spcPts val="0"/>
              </a:spcAft>
              <a:buClr>
                <a:srgbClr val="3F3F3F"/>
              </a:buClr>
              <a:buSzPts val="2000"/>
              <a:buFont typeface="Source Sans Pro"/>
              <a:buChar char="●"/>
            </a:pPr>
            <a:r>
              <a:rPr lang="en" sz="2000">
                <a:solidFill>
                  <a:srgbClr val="3F3F3F"/>
                </a:solidFill>
                <a:latin typeface="Source Sans Pro"/>
                <a:ea typeface="Source Sans Pro"/>
                <a:cs typeface="Source Sans Pro"/>
                <a:sym typeface="Source Sans Pro"/>
              </a:rPr>
              <a:t>4 more classes - paint and flooring</a:t>
            </a:r>
            <a:endParaRPr sz="2000">
              <a:solidFill>
                <a:srgbClr val="3F3F3F"/>
              </a:solidFill>
              <a:latin typeface="Source Sans Pro"/>
              <a:ea typeface="Source Sans Pro"/>
              <a:cs typeface="Source Sans Pro"/>
              <a:sym typeface="Source Sans Pro"/>
            </a:endParaRPr>
          </a:p>
          <a:p>
            <a:pPr indent="-355600" lvl="0" marL="457200" rtl="0" algn="l">
              <a:spcBef>
                <a:spcPts val="0"/>
              </a:spcBef>
              <a:spcAft>
                <a:spcPts val="0"/>
              </a:spcAft>
              <a:buClr>
                <a:srgbClr val="3F3F3F"/>
              </a:buClr>
              <a:buSzPts val="2000"/>
              <a:buFont typeface="Source Sans Pro"/>
              <a:buChar char="●"/>
            </a:pPr>
            <a:r>
              <a:rPr lang="en" sz="2000">
                <a:solidFill>
                  <a:srgbClr val="3F3F3F"/>
                </a:solidFill>
                <a:latin typeface="Source Sans Pro"/>
                <a:ea typeface="Source Sans Pro"/>
                <a:cs typeface="Source Sans Pro"/>
                <a:sym typeface="Source Sans Pro"/>
              </a:rPr>
              <a:t>Maker-space (grant funded)</a:t>
            </a:r>
            <a:endParaRPr sz="2000">
              <a:solidFill>
                <a:srgbClr val="3F3F3F"/>
              </a:solidFill>
              <a:latin typeface="Source Sans Pro"/>
              <a:ea typeface="Source Sans Pro"/>
              <a:cs typeface="Source Sans Pro"/>
              <a:sym typeface="Source Sans Pro"/>
            </a:endParaRPr>
          </a:p>
          <a:p>
            <a:pPr indent="-355600" lvl="0" marL="457200" rtl="0" algn="l">
              <a:spcBef>
                <a:spcPts val="800"/>
              </a:spcBef>
              <a:spcAft>
                <a:spcPts val="0"/>
              </a:spcAft>
              <a:buClr>
                <a:srgbClr val="3F3F3F"/>
              </a:buClr>
              <a:buSzPts val="2000"/>
              <a:buFont typeface="Source Sans Pro"/>
              <a:buChar char="●"/>
            </a:pPr>
            <a:r>
              <a:rPr lang="en" sz="2000">
                <a:solidFill>
                  <a:srgbClr val="3F3F3F"/>
                </a:solidFill>
                <a:latin typeface="Source Sans Pro"/>
                <a:ea typeface="Source Sans Pro"/>
                <a:cs typeface="Source Sans Pro"/>
                <a:sym typeface="Source Sans Pro"/>
              </a:rPr>
              <a:t>Gym padding, floor and lighting</a:t>
            </a:r>
            <a:endParaRPr sz="2000">
              <a:solidFill>
                <a:srgbClr val="3F3F3F"/>
              </a:solidFill>
              <a:latin typeface="Source Sans Pro"/>
              <a:ea typeface="Source Sans Pro"/>
              <a:cs typeface="Source Sans Pro"/>
              <a:sym typeface="Source Sans Pro"/>
            </a:endParaRPr>
          </a:p>
          <a:p>
            <a:pPr indent="-355600" lvl="0" marL="457200" rtl="0" algn="l">
              <a:spcBef>
                <a:spcPts val="800"/>
              </a:spcBef>
              <a:spcAft>
                <a:spcPts val="0"/>
              </a:spcAft>
              <a:buClr>
                <a:srgbClr val="3F3F3F"/>
              </a:buClr>
              <a:buSzPts val="2000"/>
              <a:buFont typeface="Source Sans Pro"/>
              <a:buChar char="●"/>
            </a:pPr>
            <a:r>
              <a:rPr lang="en" sz="2000">
                <a:solidFill>
                  <a:srgbClr val="3F3F3F"/>
                </a:solidFill>
                <a:latin typeface="Source Sans Pro"/>
                <a:ea typeface="Source Sans Pro"/>
                <a:cs typeface="Source Sans Pro"/>
                <a:sym typeface="Source Sans Pro"/>
              </a:rPr>
              <a:t>ADA entry doors</a:t>
            </a:r>
            <a:endParaRPr sz="2000">
              <a:solidFill>
                <a:srgbClr val="3F3F3F"/>
              </a:solidFill>
              <a:latin typeface="Source Sans Pro"/>
              <a:ea typeface="Source Sans Pro"/>
              <a:cs typeface="Source Sans Pro"/>
              <a:sym typeface="Source Sans Pro"/>
            </a:endParaRPr>
          </a:p>
          <a:p>
            <a:pPr indent="-355600" lvl="0" marL="457200" rtl="0" algn="l">
              <a:spcBef>
                <a:spcPts val="800"/>
              </a:spcBef>
              <a:spcAft>
                <a:spcPts val="0"/>
              </a:spcAft>
              <a:buClr>
                <a:srgbClr val="3F3F3F"/>
              </a:buClr>
              <a:buSzPts val="2000"/>
              <a:buFont typeface="Source Sans Pro"/>
              <a:buChar char="●"/>
            </a:pPr>
            <a:r>
              <a:rPr lang="en" sz="2000">
                <a:solidFill>
                  <a:srgbClr val="3F3F3F"/>
                </a:solidFill>
                <a:latin typeface="Source Sans Pro"/>
                <a:ea typeface="Source Sans Pro"/>
                <a:cs typeface="Source Sans Pro"/>
                <a:sym typeface="Source Sans Pro"/>
              </a:rPr>
              <a:t>Security camera system</a:t>
            </a:r>
            <a:endParaRPr sz="2000">
              <a:solidFill>
                <a:srgbClr val="3F3F3F"/>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5"/>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Top Budget Priorities</a:t>
            </a:r>
            <a:endParaRPr/>
          </a:p>
        </p:txBody>
      </p:sp>
      <p:sp>
        <p:nvSpPr>
          <p:cNvPr id="117" name="Google Shape;117;p25"/>
          <p:cNvSpPr txBox="1"/>
          <p:nvPr>
            <p:ph idx="2" type="body"/>
          </p:nvPr>
        </p:nvSpPr>
        <p:spPr>
          <a:xfrm>
            <a:off x="4706550" y="112350"/>
            <a:ext cx="4356900" cy="4919100"/>
          </a:xfrm>
          <a:prstGeom prst="rect">
            <a:avLst/>
          </a:prstGeom>
        </p:spPr>
        <p:txBody>
          <a:bodyPr anchorCtr="0" anchor="ctr" bIns="91425" lIns="91425" spcFirstLastPara="1" rIns="91425" wrap="square" tIns="91425">
            <a:noAutofit/>
          </a:bodyPr>
          <a:lstStyle/>
          <a:p>
            <a:pPr indent="-358775" lvl="0" marL="457200" rtl="0" algn="l">
              <a:lnSpc>
                <a:spcPct val="95000"/>
              </a:lnSpc>
              <a:spcBef>
                <a:spcPts val="0"/>
              </a:spcBef>
              <a:spcAft>
                <a:spcPts val="0"/>
              </a:spcAft>
              <a:buSzPts val="2050"/>
              <a:buFont typeface="Raleway"/>
              <a:buAutoNum type="arabicPeriod"/>
            </a:pPr>
            <a:r>
              <a:rPr lang="en" sz="2050">
                <a:latin typeface="Raleway"/>
                <a:ea typeface="Raleway"/>
                <a:cs typeface="Raleway"/>
                <a:sym typeface="Raleway"/>
              </a:rPr>
              <a:t>S</a:t>
            </a:r>
            <a:r>
              <a:rPr lang="en" sz="2050">
                <a:latin typeface="Raleway"/>
                <a:ea typeface="Raleway"/>
                <a:cs typeface="Raleway"/>
                <a:sym typeface="Raleway"/>
              </a:rPr>
              <a:t>trong School Culture</a:t>
            </a:r>
            <a:endParaRPr sz="2050">
              <a:latin typeface="Raleway"/>
              <a:ea typeface="Raleway"/>
              <a:cs typeface="Raleway"/>
              <a:sym typeface="Raleway"/>
            </a:endParaRPr>
          </a:p>
          <a:p>
            <a:pPr indent="0" lvl="0" marL="914400" rtl="0" algn="l">
              <a:lnSpc>
                <a:spcPct val="95000"/>
              </a:lnSpc>
              <a:spcBef>
                <a:spcPts val="0"/>
              </a:spcBef>
              <a:spcAft>
                <a:spcPts val="0"/>
              </a:spcAft>
              <a:buNone/>
            </a:pPr>
            <a:r>
              <a:t/>
            </a:r>
            <a:endParaRPr sz="2050">
              <a:latin typeface="Raleway"/>
              <a:ea typeface="Raleway"/>
              <a:cs typeface="Raleway"/>
              <a:sym typeface="Raleway"/>
            </a:endParaRPr>
          </a:p>
          <a:p>
            <a:pPr indent="-358775" lvl="0" marL="457200" rtl="0" algn="l">
              <a:lnSpc>
                <a:spcPct val="95000"/>
              </a:lnSpc>
              <a:spcBef>
                <a:spcPts val="0"/>
              </a:spcBef>
              <a:spcAft>
                <a:spcPts val="0"/>
              </a:spcAft>
              <a:buSzPts val="2050"/>
              <a:buFont typeface="Raleway"/>
              <a:buAutoNum type="arabicPeriod"/>
            </a:pPr>
            <a:r>
              <a:rPr lang="en" sz="2050">
                <a:latin typeface="Raleway"/>
                <a:ea typeface="Raleway"/>
                <a:cs typeface="Raleway"/>
                <a:sym typeface="Raleway"/>
              </a:rPr>
              <a:t>Academic Engagement and Rigor</a:t>
            </a:r>
            <a:endParaRPr sz="2050">
              <a:latin typeface="Raleway"/>
              <a:ea typeface="Raleway"/>
              <a:cs typeface="Raleway"/>
              <a:sym typeface="Raleway"/>
            </a:endParaRPr>
          </a:p>
          <a:p>
            <a:pPr indent="0" lvl="0" marL="914400" rtl="0" algn="l">
              <a:lnSpc>
                <a:spcPct val="95000"/>
              </a:lnSpc>
              <a:spcBef>
                <a:spcPts val="0"/>
              </a:spcBef>
              <a:spcAft>
                <a:spcPts val="0"/>
              </a:spcAft>
              <a:buNone/>
            </a:pPr>
            <a:r>
              <a:t/>
            </a:r>
            <a:endParaRPr sz="2050">
              <a:latin typeface="Raleway"/>
              <a:ea typeface="Raleway"/>
              <a:cs typeface="Raleway"/>
              <a:sym typeface="Raleway"/>
            </a:endParaRPr>
          </a:p>
          <a:p>
            <a:pPr indent="-358775" lvl="0" marL="457200" rtl="0" algn="l">
              <a:lnSpc>
                <a:spcPct val="95000"/>
              </a:lnSpc>
              <a:spcBef>
                <a:spcPts val="0"/>
              </a:spcBef>
              <a:spcAft>
                <a:spcPts val="0"/>
              </a:spcAft>
              <a:buSzPts val="2050"/>
              <a:buFont typeface="Raleway"/>
              <a:buAutoNum type="arabicPeriod"/>
            </a:pPr>
            <a:r>
              <a:rPr lang="en" sz="2050">
                <a:latin typeface="Raleway"/>
                <a:ea typeface="Raleway"/>
                <a:cs typeface="Raleway"/>
                <a:sym typeface="Raleway"/>
              </a:rPr>
              <a:t>Supporting Staff Capacity</a:t>
            </a:r>
            <a:endParaRPr sz="2050">
              <a:latin typeface="Raleway"/>
              <a:ea typeface="Raleway"/>
              <a:cs typeface="Raleway"/>
              <a:sym typeface="Raleway"/>
            </a:endParaRPr>
          </a:p>
          <a:p>
            <a:pPr indent="0" lvl="0" marL="914400" rtl="0" algn="l">
              <a:lnSpc>
                <a:spcPct val="95000"/>
              </a:lnSpc>
              <a:spcBef>
                <a:spcPts val="0"/>
              </a:spcBef>
              <a:spcAft>
                <a:spcPts val="0"/>
              </a:spcAft>
              <a:buNone/>
            </a:pPr>
            <a:r>
              <a:t/>
            </a:r>
            <a:endParaRPr sz="2050">
              <a:latin typeface="Raleway"/>
              <a:ea typeface="Raleway"/>
              <a:cs typeface="Raleway"/>
              <a:sym typeface="Raleway"/>
            </a:endParaRPr>
          </a:p>
          <a:p>
            <a:pPr indent="-358775" lvl="0" marL="457200" rtl="0" algn="l">
              <a:lnSpc>
                <a:spcPct val="95000"/>
              </a:lnSpc>
              <a:spcBef>
                <a:spcPts val="0"/>
              </a:spcBef>
              <a:spcAft>
                <a:spcPts val="0"/>
              </a:spcAft>
              <a:buSzPts val="2050"/>
              <a:buFont typeface="Raleway"/>
              <a:buAutoNum type="arabicPeriod"/>
            </a:pPr>
            <a:r>
              <a:rPr lang="en" sz="2050">
                <a:latin typeface="Raleway"/>
                <a:ea typeface="Raleway"/>
                <a:cs typeface="Raleway"/>
                <a:sym typeface="Raleway"/>
              </a:rPr>
              <a:t>Vibrant Opportunities and Experiences - giving students the full high school experience</a:t>
            </a:r>
            <a:endParaRPr sz="2050">
              <a:latin typeface="Raleway"/>
              <a:ea typeface="Raleway"/>
              <a:cs typeface="Raleway"/>
              <a:sym typeface="Raleway"/>
            </a:endParaRPr>
          </a:p>
          <a:p>
            <a:pPr indent="0" lvl="0" marL="0" rtl="0" algn="l">
              <a:lnSpc>
                <a:spcPct val="95000"/>
              </a:lnSpc>
              <a:spcBef>
                <a:spcPts val="0"/>
              </a:spcBef>
              <a:spcAft>
                <a:spcPts val="0"/>
              </a:spcAft>
              <a:buNone/>
            </a:pPr>
            <a:r>
              <a:t/>
            </a:r>
            <a:endParaRPr sz="2050">
              <a:latin typeface="Raleway"/>
              <a:ea typeface="Raleway"/>
              <a:cs typeface="Raleway"/>
              <a:sym typeface="Raleway"/>
            </a:endParaRPr>
          </a:p>
          <a:p>
            <a:pPr indent="-358775" lvl="0" marL="457200" rtl="0" algn="l">
              <a:lnSpc>
                <a:spcPct val="95000"/>
              </a:lnSpc>
              <a:spcBef>
                <a:spcPts val="0"/>
              </a:spcBef>
              <a:spcAft>
                <a:spcPts val="0"/>
              </a:spcAft>
              <a:buSzPts val="2050"/>
              <a:buFont typeface="Raleway"/>
              <a:buAutoNum type="arabicPeriod"/>
            </a:pPr>
            <a:r>
              <a:rPr lang="en" sz="2050">
                <a:latin typeface="Raleway"/>
                <a:ea typeface="Raleway"/>
                <a:cs typeface="Raleway"/>
                <a:sym typeface="Raleway"/>
              </a:rPr>
              <a:t>Facility buildout financed and sustainable</a:t>
            </a:r>
            <a:endParaRPr sz="2050"/>
          </a:p>
        </p:txBody>
      </p:sp>
      <p:sp>
        <p:nvSpPr>
          <p:cNvPr id="118" name="Google Shape;118;p25"/>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FY 23</a:t>
            </a:r>
            <a:endParaRPr/>
          </a:p>
        </p:txBody>
      </p:sp>
      <p:pic>
        <p:nvPicPr>
          <p:cNvPr id="119" name="Google Shape;119;p25"/>
          <p:cNvPicPr preferRelativeResize="0"/>
          <p:nvPr/>
        </p:nvPicPr>
        <p:blipFill>
          <a:blip r:embed="rId3">
            <a:alphaModFix/>
          </a:blip>
          <a:stretch>
            <a:fillRect/>
          </a:stretch>
        </p:blipFill>
        <p:spPr>
          <a:xfrm>
            <a:off x="152400" y="3496399"/>
            <a:ext cx="3223725" cy="1436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400"/>
              <a:buNone/>
            </a:pPr>
            <a:r>
              <a:rPr lang="en"/>
              <a:t>Budget for </a:t>
            </a:r>
            <a:r>
              <a:rPr lang="en"/>
              <a:t> SY 22-23</a:t>
            </a:r>
            <a:endParaRPr/>
          </a:p>
        </p:txBody>
      </p:sp>
      <p:pic>
        <p:nvPicPr>
          <p:cNvPr id="125" name="Google Shape;125;p26"/>
          <p:cNvPicPr preferRelativeResize="0"/>
          <p:nvPr/>
        </p:nvPicPr>
        <p:blipFill>
          <a:blip r:embed="rId3">
            <a:alphaModFix/>
          </a:blip>
          <a:stretch>
            <a:fillRect/>
          </a:stretch>
        </p:blipFill>
        <p:spPr>
          <a:xfrm>
            <a:off x="628650" y="1039449"/>
            <a:ext cx="6851061" cy="326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7"/>
          <p:cNvSpPr txBox="1"/>
          <p:nvPr>
            <p:ph type="title"/>
          </p:nvPr>
        </p:nvSpPr>
        <p:spPr>
          <a:xfrm>
            <a:off x="211025" y="0"/>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 Key Revenue Variables</a:t>
            </a:r>
            <a:endParaRPr/>
          </a:p>
        </p:txBody>
      </p:sp>
      <p:sp>
        <p:nvSpPr>
          <p:cNvPr id="131" name="Google Shape;131;p27"/>
          <p:cNvSpPr txBox="1"/>
          <p:nvPr/>
        </p:nvSpPr>
        <p:spPr>
          <a:xfrm>
            <a:off x="4332425" y="1198050"/>
            <a:ext cx="4399200" cy="2747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b="1">
              <a:solidFill>
                <a:schemeClr val="dk1"/>
              </a:solidFill>
              <a:latin typeface="Century Gothic"/>
              <a:ea typeface="Century Gothic"/>
              <a:cs typeface="Century Gothic"/>
              <a:sym typeface="Century Gothic"/>
            </a:endParaRPr>
          </a:p>
          <a:p>
            <a:pPr indent="-254000" lvl="0" marL="215900" marR="0" rtl="0" algn="l">
              <a:spcBef>
                <a:spcPts val="0"/>
              </a:spcBef>
              <a:spcAft>
                <a:spcPts val="0"/>
              </a:spcAft>
              <a:buClr>
                <a:srgbClr val="222222"/>
              </a:buClr>
              <a:buSzPts val="2000"/>
              <a:buChar char="•"/>
            </a:pPr>
            <a:r>
              <a:rPr lang="en" sz="2000">
                <a:solidFill>
                  <a:srgbClr val="222222"/>
                </a:solidFill>
              </a:rPr>
              <a:t>Revenue is tied almost entirely to enrollment</a:t>
            </a:r>
            <a:endParaRPr sz="2000">
              <a:solidFill>
                <a:srgbClr val="222222"/>
              </a:solidFill>
            </a:endParaRPr>
          </a:p>
          <a:p>
            <a:pPr indent="-254000" lvl="0" marL="215900" marR="0" rtl="0" algn="l">
              <a:spcBef>
                <a:spcPts val="0"/>
              </a:spcBef>
              <a:spcAft>
                <a:spcPts val="0"/>
              </a:spcAft>
              <a:buClr>
                <a:srgbClr val="222222"/>
              </a:buClr>
              <a:buSzPts val="2000"/>
              <a:buChar char="•"/>
            </a:pPr>
            <a:r>
              <a:rPr lang="en" sz="2000">
                <a:solidFill>
                  <a:srgbClr val="222222"/>
                </a:solidFill>
              </a:rPr>
              <a:t>5.9</a:t>
            </a:r>
            <a:r>
              <a:rPr i="0" lang="en" sz="2000" u="none" cap="none" strike="noStrike">
                <a:solidFill>
                  <a:srgbClr val="222222"/>
                </a:solidFill>
              </a:rPr>
              <a:t>% per pupil allocation increase in SY22-23</a:t>
            </a:r>
            <a:endParaRPr sz="2000">
              <a:solidFill>
                <a:srgbClr val="222222"/>
              </a:solidFill>
            </a:endParaRPr>
          </a:p>
          <a:p>
            <a:pPr indent="-254000" lvl="0" marL="215900" marR="0" rtl="0" algn="l">
              <a:spcBef>
                <a:spcPts val="0"/>
              </a:spcBef>
              <a:spcAft>
                <a:spcPts val="0"/>
              </a:spcAft>
              <a:buClr>
                <a:srgbClr val="222222"/>
              </a:buClr>
              <a:buSzPts val="2000"/>
              <a:buChar char="•"/>
            </a:pPr>
            <a:r>
              <a:rPr lang="en" sz="2000">
                <a:solidFill>
                  <a:srgbClr val="222222"/>
                </a:solidFill>
              </a:rPr>
              <a:t>Per pupil facility allotment increase from $3,408 to $3,513 per student</a:t>
            </a:r>
            <a:endParaRPr sz="2000">
              <a:solidFill>
                <a:srgbClr val="222222"/>
              </a:solidFill>
            </a:endParaRPr>
          </a:p>
          <a:p>
            <a:pPr indent="-254000" lvl="0" marL="215900" marR="0" rtl="0" algn="l">
              <a:spcBef>
                <a:spcPts val="0"/>
              </a:spcBef>
              <a:spcAft>
                <a:spcPts val="0"/>
              </a:spcAft>
              <a:buClr>
                <a:srgbClr val="222222"/>
              </a:buClr>
              <a:buSzPts val="2000"/>
              <a:buChar char="•"/>
            </a:pPr>
            <a:r>
              <a:rPr lang="en" sz="2000">
                <a:solidFill>
                  <a:srgbClr val="222222"/>
                </a:solidFill>
              </a:rPr>
              <a:t>Reduction in COVID federal funding</a:t>
            </a:r>
            <a:endParaRPr sz="2000">
              <a:solidFill>
                <a:srgbClr val="222222"/>
              </a:solidFill>
            </a:endParaRPr>
          </a:p>
          <a:p>
            <a:pPr indent="0" lvl="0" marL="0" marR="0" rtl="0" algn="l">
              <a:spcBef>
                <a:spcPts val="0"/>
              </a:spcBef>
              <a:spcAft>
                <a:spcPts val="0"/>
              </a:spcAft>
              <a:buNone/>
            </a:pPr>
            <a:r>
              <a:t/>
            </a:r>
            <a:endParaRPr sz="2000">
              <a:solidFill>
                <a:srgbClr val="222222"/>
              </a:solidFill>
            </a:endParaRPr>
          </a:p>
        </p:txBody>
      </p:sp>
      <p:pic>
        <p:nvPicPr>
          <p:cNvPr id="132" name="Google Shape;132;p27"/>
          <p:cNvPicPr preferRelativeResize="0"/>
          <p:nvPr/>
        </p:nvPicPr>
        <p:blipFill>
          <a:blip r:embed="rId3">
            <a:alphaModFix/>
          </a:blip>
          <a:stretch>
            <a:fillRect/>
          </a:stretch>
        </p:blipFill>
        <p:spPr>
          <a:xfrm>
            <a:off x="211025" y="859475"/>
            <a:ext cx="3877625" cy="4217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8"/>
          <p:cNvSpPr txBox="1"/>
          <p:nvPr>
            <p:ph type="title"/>
          </p:nvPr>
        </p:nvSpPr>
        <p:spPr>
          <a:xfrm>
            <a:off x="311700" y="0"/>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 Key Expense Variables</a:t>
            </a:r>
            <a:endParaRPr/>
          </a:p>
        </p:txBody>
      </p:sp>
      <p:sp>
        <p:nvSpPr>
          <p:cNvPr id="138" name="Google Shape;138;p28"/>
          <p:cNvSpPr txBox="1"/>
          <p:nvPr/>
        </p:nvSpPr>
        <p:spPr>
          <a:xfrm>
            <a:off x="6089301" y="1795757"/>
            <a:ext cx="3617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pic>
        <p:nvPicPr>
          <p:cNvPr id="139" name="Google Shape;139;p28"/>
          <p:cNvPicPr preferRelativeResize="0"/>
          <p:nvPr/>
        </p:nvPicPr>
        <p:blipFill>
          <a:blip r:embed="rId3">
            <a:alphaModFix/>
          </a:blip>
          <a:stretch>
            <a:fillRect/>
          </a:stretch>
        </p:blipFill>
        <p:spPr>
          <a:xfrm>
            <a:off x="152400" y="575926"/>
            <a:ext cx="4287925" cy="4567574"/>
          </a:xfrm>
          <a:prstGeom prst="rect">
            <a:avLst/>
          </a:prstGeom>
          <a:noFill/>
          <a:ln>
            <a:noFill/>
          </a:ln>
        </p:spPr>
      </p:pic>
      <p:sp>
        <p:nvSpPr>
          <p:cNvPr id="140" name="Google Shape;140;p28"/>
          <p:cNvSpPr txBox="1"/>
          <p:nvPr/>
        </p:nvSpPr>
        <p:spPr>
          <a:xfrm>
            <a:off x="4440325" y="1198050"/>
            <a:ext cx="4399200" cy="3055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b="1">
              <a:solidFill>
                <a:schemeClr val="dk1"/>
              </a:solidFill>
              <a:latin typeface="Century Gothic"/>
              <a:ea typeface="Century Gothic"/>
              <a:cs typeface="Century Gothic"/>
              <a:sym typeface="Century Gothic"/>
            </a:endParaRPr>
          </a:p>
          <a:p>
            <a:pPr indent="-254000" lvl="0" marL="215900" marR="0" rtl="0" algn="l">
              <a:spcBef>
                <a:spcPts val="0"/>
              </a:spcBef>
              <a:spcAft>
                <a:spcPts val="0"/>
              </a:spcAft>
              <a:buClr>
                <a:srgbClr val="222222"/>
              </a:buClr>
              <a:buSzPts val="2000"/>
              <a:buChar char="•"/>
            </a:pPr>
            <a:r>
              <a:rPr lang="en" sz="2000">
                <a:solidFill>
                  <a:srgbClr val="222222"/>
                </a:solidFill>
              </a:rPr>
              <a:t>56% of expenses are salaries and benefits</a:t>
            </a:r>
            <a:endParaRPr sz="2000">
              <a:solidFill>
                <a:srgbClr val="222222"/>
              </a:solidFill>
            </a:endParaRPr>
          </a:p>
          <a:p>
            <a:pPr indent="-254000" lvl="0" marL="215900" marR="0" rtl="0" algn="l">
              <a:spcBef>
                <a:spcPts val="0"/>
              </a:spcBef>
              <a:spcAft>
                <a:spcPts val="0"/>
              </a:spcAft>
              <a:buClr>
                <a:srgbClr val="222222"/>
              </a:buClr>
              <a:buSzPts val="2000"/>
              <a:buChar char="•"/>
            </a:pPr>
            <a:r>
              <a:rPr lang="en" sz="2000">
                <a:solidFill>
                  <a:srgbClr val="222222"/>
                </a:solidFill>
              </a:rPr>
              <a:t>19% of expenses are rent payments and building maintenance</a:t>
            </a:r>
            <a:endParaRPr sz="2000">
              <a:solidFill>
                <a:srgbClr val="222222"/>
              </a:solidFill>
            </a:endParaRPr>
          </a:p>
          <a:p>
            <a:pPr indent="-254000" lvl="0" marL="215900" marR="0" rtl="0" algn="l">
              <a:spcBef>
                <a:spcPts val="0"/>
              </a:spcBef>
              <a:spcAft>
                <a:spcPts val="0"/>
              </a:spcAft>
              <a:buClr>
                <a:srgbClr val="222222"/>
              </a:buClr>
              <a:buSzPts val="2000"/>
              <a:buChar char="•"/>
            </a:pPr>
            <a:r>
              <a:rPr lang="en" sz="2000">
                <a:solidFill>
                  <a:srgbClr val="222222"/>
                </a:solidFill>
              </a:rPr>
              <a:t>10% of direct student expense include a funded and sustainable IBCP program</a:t>
            </a:r>
            <a:endParaRPr sz="2000">
              <a:solidFill>
                <a:srgbClr val="222222"/>
              </a:solidFill>
            </a:endParaRPr>
          </a:p>
          <a:p>
            <a:pPr indent="0" lvl="0" marL="0" marR="0" rtl="0" algn="l">
              <a:spcBef>
                <a:spcPts val="0"/>
              </a:spcBef>
              <a:spcAft>
                <a:spcPts val="0"/>
              </a:spcAft>
              <a:buNone/>
            </a:pPr>
            <a:r>
              <a:rPr lang="en" sz="2000">
                <a:solidFill>
                  <a:srgbClr val="222222"/>
                </a:solidFill>
              </a:rPr>
              <a:t> </a:t>
            </a:r>
            <a:endParaRPr sz="2000">
              <a:solidFill>
                <a:srgbClr val="2222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nvSpPr>
        <p:spPr>
          <a:xfrm>
            <a:off x="16800" y="303700"/>
            <a:ext cx="75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46" name="Google Shape;146;p29"/>
          <p:cNvSpPr txBox="1"/>
          <p:nvPr>
            <p:ph idx="2" type="title"/>
          </p:nvPr>
        </p:nvSpPr>
        <p:spPr>
          <a:xfrm>
            <a:off x="0" y="309350"/>
            <a:ext cx="75744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Raleway"/>
                <a:ea typeface="Raleway"/>
                <a:cs typeface="Raleway"/>
                <a:sym typeface="Raleway"/>
              </a:rPr>
              <a:t>Goals for</a:t>
            </a:r>
            <a:r>
              <a:rPr lang="en" sz="3000">
                <a:solidFill>
                  <a:srgbClr val="FFFFFF"/>
                </a:solidFill>
                <a:latin typeface="Raleway"/>
                <a:ea typeface="Raleway"/>
                <a:cs typeface="Raleway"/>
                <a:sym typeface="Raleway"/>
              </a:rPr>
              <a:t>  FY23	 Budget										</a:t>
            </a:r>
            <a:r>
              <a:rPr b="0" lang="en" sz="1500">
                <a:solidFill>
                  <a:srgbClr val="FFFFFF"/>
                </a:solidFill>
                <a:latin typeface="Arial"/>
                <a:ea typeface="Arial"/>
                <a:cs typeface="Arial"/>
                <a:sym typeface="Arial"/>
              </a:rPr>
              <a:t>  </a:t>
            </a:r>
            <a:r>
              <a:rPr lang="en" sz="3000">
                <a:solidFill>
                  <a:srgbClr val="FFFFFF"/>
                </a:solidFill>
                <a:latin typeface="Raleway"/>
                <a:ea typeface="Raleway"/>
                <a:cs typeface="Raleway"/>
                <a:sym typeface="Raleway"/>
              </a:rPr>
              <a:t> </a:t>
            </a:r>
            <a:endParaRPr sz="3000">
              <a:solidFill>
                <a:srgbClr val="FFFFFF"/>
              </a:solidFill>
              <a:latin typeface="Raleway"/>
              <a:ea typeface="Raleway"/>
              <a:cs typeface="Raleway"/>
              <a:sym typeface="Raleway"/>
            </a:endParaRPr>
          </a:p>
          <a:p>
            <a:pPr indent="0" lvl="0" marL="0" rtl="0" algn="ctr">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3200">
              <a:solidFill>
                <a:srgbClr val="FFFFFF"/>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0" sz="3200">
              <a:solidFill>
                <a:srgbClr val="73308A"/>
              </a:solidFill>
              <a:latin typeface="Source Code Pro"/>
              <a:ea typeface="Source Code Pro"/>
              <a:cs typeface="Source Code Pro"/>
              <a:sym typeface="Source Code Pro"/>
            </a:endParaRPr>
          </a:p>
        </p:txBody>
      </p:sp>
      <p:sp>
        <p:nvSpPr>
          <p:cNvPr id="147" name="Google Shape;147;p29"/>
          <p:cNvSpPr txBox="1"/>
          <p:nvPr/>
        </p:nvSpPr>
        <p:spPr>
          <a:xfrm>
            <a:off x="205350" y="1337550"/>
            <a:ext cx="8792400" cy="2077800"/>
          </a:xfrm>
          <a:prstGeom prst="rect">
            <a:avLst/>
          </a:prstGeom>
          <a:noFill/>
          <a:ln>
            <a:noFill/>
          </a:ln>
        </p:spPr>
        <p:txBody>
          <a:bodyPr anchorCtr="0" anchor="t" bIns="91425" lIns="91425" spcFirstLastPara="1" rIns="91425" wrap="square" tIns="91425">
            <a:spAutoFit/>
          </a:bodyPr>
          <a:lstStyle/>
          <a:p>
            <a:pPr indent="-358775" lvl="0" marL="457200" rtl="0" algn="l">
              <a:spcBef>
                <a:spcPts val="0"/>
              </a:spcBef>
              <a:spcAft>
                <a:spcPts val="0"/>
              </a:spcAft>
              <a:buClr>
                <a:srgbClr val="000000"/>
              </a:buClr>
              <a:buSzPts val="2050"/>
              <a:buFont typeface="Arial"/>
              <a:buChar char="●"/>
            </a:pPr>
            <a:r>
              <a:rPr lang="en" sz="2050"/>
              <a:t>Meet the PCSB expectation of 30 days of cash on hand by June 2023</a:t>
            </a:r>
            <a:endParaRPr sz="2050"/>
          </a:p>
          <a:p>
            <a:pPr indent="-358775" lvl="0" marL="457200" rtl="0" algn="l">
              <a:spcBef>
                <a:spcPts val="0"/>
              </a:spcBef>
              <a:spcAft>
                <a:spcPts val="0"/>
              </a:spcAft>
              <a:buClr>
                <a:srgbClr val="000000"/>
              </a:buClr>
              <a:buSzPts val="2050"/>
              <a:buFont typeface="Arial"/>
              <a:buChar char="●"/>
            </a:pPr>
            <a:r>
              <a:rPr lang="en" sz="2050"/>
              <a:t>Have a zero operating income by June 2023</a:t>
            </a:r>
            <a:endParaRPr sz="2050"/>
          </a:p>
          <a:p>
            <a:pPr indent="-358775" lvl="0" marL="457200" rtl="0" algn="l">
              <a:spcBef>
                <a:spcPts val="0"/>
              </a:spcBef>
              <a:spcAft>
                <a:spcPts val="0"/>
              </a:spcAft>
              <a:buClr>
                <a:srgbClr val="000000"/>
              </a:buClr>
              <a:buSzPts val="2050"/>
              <a:buFont typeface="Arial"/>
              <a:buChar char="●"/>
            </a:pPr>
            <a:r>
              <a:rPr lang="en" sz="2050"/>
              <a:t>Academic program fully funded and maintain low student to teacher ratio</a:t>
            </a:r>
            <a:endParaRPr sz="2050"/>
          </a:p>
          <a:p>
            <a:pPr indent="-358775" lvl="0" marL="457200" rtl="0" algn="l">
              <a:spcBef>
                <a:spcPts val="0"/>
              </a:spcBef>
              <a:spcAft>
                <a:spcPts val="0"/>
              </a:spcAft>
              <a:buClr>
                <a:srgbClr val="000000"/>
              </a:buClr>
              <a:buSzPts val="2050"/>
              <a:buFont typeface="Arial"/>
              <a:buChar char="●"/>
            </a:pPr>
            <a:r>
              <a:rPr lang="en" sz="2050"/>
              <a:t>Pay minimum base rent obligation</a:t>
            </a:r>
            <a:endParaRPr sz="2050"/>
          </a:p>
          <a:p>
            <a:pPr indent="-358775" lvl="0" marL="457200" rtl="0" algn="l">
              <a:spcBef>
                <a:spcPts val="0"/>
              </a:spcBef>
              <a:spcAft>
                <a:spcPts val="0"/>
              </a:spcAft>
              <a:buClr>
                <a:srgbClr val="000000"/>
              </a:buClr>
              <a:buSzPts val="2050"/>
              <a:buFont typeface="Arial"/>
              <a:buChar char="●"/>
            </a:pPr>
            <a:r>
              <a:rPr lang="en" sz="2050"/>
              <a:t>Facility improvements are financed outside the annual budget</a:t>
            </a:r>
            <a:endParaRPr sz="205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0"/>
          <p:cNvSpPr txBox="1"/>
          <p:nvPr/>
        </p:nvSpPr>
        <p:spPr>
          <a:xfrm>
            <a:off x="16800" y="303700"/>
            <a:ext cx="75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53" name="Google Shape;153;p30"/>
          <p:cNvSpPr txBox="1"/>
          <p:nvPr>
            <p:ph idx="2" type="title"/>
          </p:nvPr>
        </p:nvSpPr>
        <p:spPr>
          <a:xfrm>
            <a:off x="0" y="309350"/>
            <a:ext cx="75744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Raleway"/>
                <a:ea typeface="Raleway"/>
                <a:cs typeface="Raleway"/>
                <a:sym typeface="Raleway"/>
              </a:rPr>
              <a:t>Things to Know</a:t>
            </a:r>
            <a:endParaRPr sz="3000">
              <a:solidFill>
                <a:srgbClr val="FFFFFF"/>
              </a:solidFill>
              <a:latin typeface="Raleway"/>
              <a:ea typeface="Raleway"/>
              <a:cs typeface="Raleway"/>
              <a:sym typeface="Raleway"/>
            </a:endParaRPr>
          </a:p>
          <a:p>
            <a:pPr indent="0" lvl="0" marL="0" rtl="0" algn="l">
              <a:spcBef>
                <a:spcPts val="0"/>
              </a:spcBef>
              <a:spcAft>
                <a:spcPts val="0"/>
              </a:spcAft>
              <a:buNone/>
            </a:pPr>
            <a:r>
              <a:t/>
            </a:r>
            <a:endParaRPr sz="3000">
              <a:solidFill>
                <a:srgbClr val="FFFFFF"/>
              </a:solidFill>
              <a:latin typeface="Raleway"/>
              <a:ea typeface="Raleway"/>
              <a:cs typeface="Raleway"/>
              <a:sym typeface="Raleway"/>
            </a:endParaRPr>
          </a:p>
          <a:p>
            <a:pPr indent="0" lvl="0" marL="0" rtl="0" algn="ctr">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3200">
              <a:solidFill>
                <a:srgbClr val="FFFFFF"/>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0" sz="3200">
              <a:solidFill>
                <a:srgbClr val="73308A"/>
              </a:solidFill>
              <a:latin typeface="Source Code Pro"/>
              <a:ea typeface="Source Code Pro"/>
              <a:cs typeface="Source Code Pro"/>
              <a:sym typeface="Source Code Pro"/>
            </a:endParaRPr>
          </a:p>
        </p:txBody>
      </p:sp>
      <p:sp>
        <p:nvSpPr>
          <p:cNvPr id="154" name="Google Shape;154;p30"/>
          <p:cNvSpPr txBox="1"/>
          <p:nvPr/>
        </p:nvSpPr>
        <p:spPr>
          <a:xfrm>
            <a:off x="535025" y="1337550"/>
            <a:ext cx="8073900" cy="3204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000000"/>
              </a:buClr>
              <a:buSzPts val="1800"/>
              <a:buFont typeface="Arial"/>
              <a:buChar char="●"/>
            </a:pPr>
            <a:r>
              <a:rPr lang="en" sz="1800"/>
              <a:t>GGA student enrollment is below the 236 enrollment projection</a:t>
            </a:r>
            <a:endParaRPr sz="1800"/>
          </a:p>
          <a:p>
            <a:pPr indent="-342900" lvl="0" marL="457200" rtl="0" algn="l">
              <a:lnSpc>
                <a:spcPct val="115000"/>
              </a:lnSpc>
              <a:spcBef>
                <a:spcPts val="0"/>
              </a:spcBef>
              <a:spcAft>
                <a:spcPts val="0"/>
              </a:spcAft>
              <a:buClr>
                <a:srgbClr val="000000"/>
              </a:buClr>
              <a:buSzPts val="1800"/>
              <a:buFont typeface="Arial"/>
              <a:buChar char="●"/>
            </a:pPr>
            <a:r>
              <a:rPr lang="en" sz="1800"/>
              <a:t>A 10% variance of enrollement triggers a re-budget for approval</a:t>
            </a:r>
            <a:endParaRPr sz="1800"/>
          </a:p>
          <a:p>
            <a:pPr indent="-342900" lvl="0" marL="457200" rtl="0" algn="l">
              <a:lnSpc>
                <a:spcPct val="115000"/>
              </a:lnSpc>
              <a:spcBef>
                <a:spcPts val="0"/>
              </a:spcBef>
              <a:spcAft>
                <a:spcPts val="0"/>
              </a:spcAft>
              <a:buClr>
                <a:srgbClr val="000000"/>
              </a:buClr>
              <a:buSzPts val="1800"/>
              <a:buFont typeface="Arial"/>
              <a:buChar char="●"/>
            </a:pPr>
            <a:r>
              <a:rPr lang="en" sz="1800"/>
              <a:t>Planned in advance for our enrollment shortfall of 73 students</a:t>
            </a:r>
            <a:endParaRPr sz="1800"/>
          </a:p>
          <a:p>
            <a:pPr indent="-342900" lvl="0" marL="457200" rtl="0" algn="l">
              <a:lnSpc>
                <a:spcPct val="115000"/>
              </a:lnSpc>
              <a:spcBef>
                <a:spcPts val="0"/>
              </a:spcBef>
              <a:spcAft>
                <a:spcPts val="0"/>
              </a:spcAft>
              <a:buClr>
                <a:srgbClr val="000000"/>
              </a:buClr>
              <a:buSzPts val="1800"/>
              <a:buFont typeface="Arial"/>
              <a:buChar char="●"/>
            </a:pPr>
            <a:r>
              <a:rPr lang="en" sz="1800"/>
              <a:t>GGA is operating on a 161 student revenue</a:t>
            </a:r>
            <a:endParaRPr sz="1800"/>
          </a:p>
          <a:p>
            <a:pPr indent="-342900" lvl="0" marL="457200" rtl="0" algn="l">
              <a:lnSpc>
                <a:spcPct val="115000"/>
              </a:lnSpc>
              <a:spcBef>
                <a:spcPts val="0"/>
              </a:spcBef>
              <a:spcAft>
                <a:spcPts val="0"/>
              </a:spcAft>
              <a:buClr>
                <a:srgbClr val="000000"/>
              </a:buClr>
              <a:buSzPts val="1800"/>
              <a:buFont typeface="Source Sans Pro"/>
              <a:buChar char="●"/>
            </a:pPr>
            <a:r>
              <a:rPr lang="en" sz="1800"/>
              <a:t>Current on all rent and payments</a:t>
            </a:r>
            <a:endParaRPr sz="1800"/>
          </a:p>
          <a:p>
            <a:pPr indent="-342900" lvl="0" marL="457200" rtl="0" algn="l">
              <a:lnSpc>
                <a:spcPct val="115000"/>
              </a:lnSpc>
              <a:spcBef>
                <a:spcPts val="0"/>
              </a:spcBef>
              <a:spcAft>
                <a:spcPts val="0"/>
              </a:spcAft>
              <a:buClr>
                <a:srgbClr val="000000"/>
              </a:buClr>
              <a:buSzPts val="1800"/>
              <a:buFont typeface="Arial"/>
              <a:buChar char="●"/>
            </a:pPr>
            <a:r>
              <a:rPr lang="en" sz="1800"/>
              <a:t>Adjusted expenses including staffing to account for the reduced revenue</a:t>
            </a:r>
            <a:endParaRPr sz="1800"/>
          </a:p>
          <a:p>
            <a:pPr indent="-342900" lvl="0" marL="457200" rtl="0" algn="l">
              <a:spcBef>
                <a:spcPts val="0"/>
              </a:spcBef>
              <a:spcAft>
                <a:spcPts val="0"/>
              </a:spcAft>
              <a:buClr>
                <a:srgbClr val="000000"/>
              </a:buClr>
              <a:buSzPts val="1800"/>
              <a:buFont typeface="Arial"/>
              <a:buChar char="●"/>
            </a:pPr>
            <a:r>
              <a:rPr lang="en" sz="1800"/>
              <a:t>Projected ceiling of -$289,192 operating income</a:t>
            </a:r>
            <a:endParaRPr sz="1800"/>
          </a:p>
          <a:p>
            <a:pPr indent="-342900" lvl="0" marL="457200" rtl="0" algn="l">
              <a:spcBef>
                <a:spcPts val="0"/>
              </a:spcBef>
              <a:spcAft>
                <a:spcPts val="0"/>
              </a:spcAft>
              <a:buClr>
                <a:srgbClr val="000000"/>
              </a:buClr>
              <a:buSzPts val="1800"/>
              <a:buFont typeface="Arial"/>
              <a:buChar char="●"/>
            </a:pPr>
            <a:r>
              <a:rPr lang="en" sz="1800"/>
              <a:t>Co</a:t>
            </a:r>
            <a:r>
              <a:rPr lang="en" sz="1800"/>
              <a:t>nservative financial management from fiscal year 21-22 allowed us to be in a good financial position to withstand the enrollment shortfall in SY 22-23</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idx="1" type="subTitle"/>
          </p:nvPr>
        </p:nvSpPr>
        <p:spPr>
          <a:xfrm>
            <a:off x="183625" y="238400"/>
            <a:ext cx="4286100" cy="612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2"/>
              </a:buClr>
              <a:buSzPts val="1100"/>
              <a:buFont typeface="Arial"/>
              <a:buNone/>
            </a:pPr>
            <a:r>
              <a:rPr lang="en" sz="2200" u="sng">
                <a:solidFill>
                  <a:srgbClr val="222222"/>
                </a:solidFill>
              </a:rPr>
              <a:t>Board Approved Budget June vote</a:t>
            </a:r>
            <a:endParaRPr sz="2200">
              <a:solidFill>
                <a:srgbClr val="222222"/>
              </a:solidFill>
            </a:endParaRPr>
          </a:p>
        </p:txBody>
      </p:sp>
      <p:sp>
        <p:nvSpPr>
          <p:cNvPr id="160" name="Google Shape;160;p31"/>
          <p:cNvSpPr txBox="1"/>
          <p:nvPr>
            <p:ph idx="2" type="body"/>
          </p:nvPr>
        </p:nvSpPr>
        <p:spPr>
          <a:xfrm>
            <a:off x="4883175" y="165150"/>
            <a:ext cx="4118100" cy="685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Clr>
                <a:schemeClr val="dk2"/>
              </a:buClr>
              <a:buSzPts val="1100"/>
              <a:buFont typeface="Arial"/>
              <a:buNone/>
            </a:pPr>
            <a:r>
              <a:rPr lang="en" sz="2200" u="sng">
                <a:solidFill>
                  <a:srgbClr val="FFFFFF"/>
                </a:solidFill>
              </a:rPr>
              <a:t>Budget for November vote</a:t>
            </a:r>
            <a:endParaRPr sz="2200">
              <a:solidFill>
                <a:srgbClr val="FFFFFF"/>
              </a:solidFill>
            </a:endParaRPr>
          </a:p>
        </p:txBody>
      </p:sp>
      <p:sp>
        <p:nvSpPr>
          <p:cNvPr id="161" name="Google Shape;161;p31"/>
          <p:cNvSpPr txBox="1"/>
          <p:nvPr/>
        </p:nvSpPr>
        <p:spPr>
          <a:xfrm>
            <a:off x="190700" y="850450"/>
            <a:ext cx="4029900" cy="226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222222"/>
              </a:buClr>
              <a:buSzPts val="2000"/>
              <a:buFont typeface="Source Sans Pro"/>
              <a:buChar char="●"/>
            </a:pPr>
            <a:r>
              <a:rPr lang="en" sz="2000">
                <a:solidFill>
                  <a:srgbClr val="222222"/>
                </a:solidFill>
                <a:latin typeface="Source Sans Pro"/>
                <a:ea typeface="Source Sans Pro"/>
                <a:cs typeface="Source Sans Pro"/>
                <a:sym typeface="Source Sans Pro"/>
              </a:rPr>
              <a:t>37 days of cash on hand; below our ideal target of 45 days of cash on hand</a:t>
            </a:r>
            <a:endParaRPr sz="2000">
              <a:solidFill>
                <a:srgbClr val="222222"/>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rgbClr val="222222"/>
              </a:buClr>
              <a:buSzPts val="2000"/>
              <a:buFont typeface="Source Sans Pro"/>
              <a:buChar char="●"/>
            </a:pPr>
            <a:r>
              <a:rPr lang="en" sz="2000">
                <a:solidFill>
                  <a:srgbClr val="222222"/>
                </a:solidFill>
                <a:latin typeface="Source Sans Pro"/>
                <a:ea typeface="Source Sans Pro"/>
                <a:cs typeface="Source Sans Pro"/>
                <a:sym typeface="Source Sans Pro"/>
              </a:rPr>
              <a:t>Operating Income $3,730</a:t>
            </a:r>
            <a:endParaRPr sz="2000">
              <a:solidFill>
                <a:srgbClr val="222222"/>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rgbClr val="222222"/>
              </a:buClr>
              <a:buSzPts val="2000"/>
              <a:buFont typeface="Source Sans Pro"/>
              <a:buChar char="●"/>
            </a:pPr>
            <a:r>
              <a:rPr lang="en" sz="2000">
                <a:solidFill>
                  <a:srgbClr val="222222"/>
                </a:solidFill>
                <a:latin typeface="Source Sans Pro"/>
                <a:ea typeface="Source Sans Pro"/>
                <a:cs typeface="Source Sans Pro"/>
                <a:sym typeface="Source Sans Pro"/>
              </a:rPr>
              <a:t>Per pupil facility allotment to cover $829,068 base rent</a:t>
            </a:r>
            <a:endParaRPr sz="2000">
              <a:solidFill>
                <a:srgbClr val="222222"/>
              </a:solidFill>
              <a:latin typeface="Source Sans Pro"/>
              <a:ea typeface="Source Sans Pro"/>
              <a:cs typeface="Source Sans Pro"/>
              <a:sym typeface="Source Sans Pro"/>
            </a:endParaRPr>
          </a:p>
        </p:txBody>
      </p:sp>
      <p:sp>
        <p:nvSpPr>
          <p:cNvPr id="162" name="Google Shape;162;p31"/>
          <p:cNvSpPr txBox="1"/>
          <p:nvPr/>
        </p:nvSpPr>
        <p:spPr>
          <a:xfrm>
            <a:off x="4879950" y="865100"/>
            <a:ext cx="4132500" cy="2314500"/>
          </a:xfrm>
          <a:prstGeom prst="rect">
            <a:avLst/>
          </a:prstGeom>
          <a:noFill/>
          <a:ln>
            <a:noFill/>
          </a:ln>
        </p:spPr>
        <p:txBody>
          <a:bodyPr anchorCtr="0" anchor="t" bIns="91425" lIns="91425" spcFirstLastPara="1" rIns="91425" wrap="square" tIns="91425">
            <a:spAutoFit/>
          </a:bodyPr>
          <a:lstStyle/>
          <a:p>
            <a:pPr indent="-358775" lvl="0" marL="457200" rtl="0" algn="l">
              <a:lnSpc>
                <a:spcPct val="115000"/>
              </a:lnSpc>
              <a:spcBef>
                <a:spcPts val="0"/>
              </a:spcBef>
              <a:spcAft>
                <a:spcPts val="0"/>
              </a:spcAft>
              <a:buClr>
                <a:schemeClr val="lt1"/>
              </a:buClr>
              <a:buSzPts val="2050"/>
              <a:buFont typeface="Source Sans Pro"/>
              <a:buChar char="●"/>
            </a:pPr>
            <a:r>
              <a:rPr lang="en" sz="2050">
                <a:solidFill>
                  <a:schemeClr val="lt1"/>
                </a:solidFill>
                <a:latin typeface="Source Sans Pro"/>
                <a:ea typeface="Source Sans Pro"/>
                <a:cs typeface="Source Sans Pro"/>
                <a:sym typeface="Source Sans Pro"/>
              </a:rPr>
              <a:t>36 days of cash on hand; below our ideal target of 45 days of cash on hand</a:t>
            </a:r>
            <a:endParaRPr sz="2050">
              <a:solidFill>
                <a:schemeClr val="lt1"/>
              </a:solidFill>
              <a:latin typeface="Source Sans Pro"/>
              <a:ea typeface="Source Sans Pro"/>
              <a:cs typeface="Source Sans Pro"/>
              <a:sym typeface="Source Sans Pro"/>
            </a:endParaRPr>
          </a:p>
          <a:p>
            <a:pPr indent="-358775" lvl="0" marL="457200" rtl="0" algn="l">
              <a:lnSpc>
                <a:spcPct val="115000"/>
              </a:lnSpc>
              <a:spcBef>
                <a:spcPts val="0"/>
              </a:spcBef>
              <a:spcAft>
                <a:spcPts val="0"/>
              </a:spcAft>
              <a:buClr>
                <a:schemeClr val="lt1"/>
              </a:buClr>
              <a:buSzPts val="2050"/>
              <a:buFont typeface="Source Sans Pro"/>
              <a:buChar char="●"/>
            </a:pPr>
            <a:r>
              <a:rPr lang="en" sz="2050">
                <a:solidFill>
                  <a:schemeClr val="lt1"/>
                </a:solidFill>
                <a:latin typeface="Source Sans Pro"/>
                <a:ea typeface="Source Sans Pro"/>
                <a:cs typeface="Source Sans Pro"/>
                <a:sym typeface="Source Sans Pro"/>
              </a:rPr>
              <a:t>Operating Income -$289,192</a:t>
            </a:r>
            <a:endParaRPr sz="2050">
              <a:solidFill>
                <a:schemeClr val="lt1"/>
              </a:solidFill>
              <a:latin typeface="Source Sans Pro"/>
              <a:ea typeface="Source Sans Pro"/>
              <a:cs typeface="Source Sans Pro"/>
              <a:sym typeface="Source Sans Pro"/>
            </a:endParaRPr>
          </a:p>
          <a:p>
            <a:pPr indent="-358775" lvl="0" marL="457200" rtl="0" algn="l">
              <a:lnSpc>
                <a:spcPct val="115000"/>
              </a:lnSpc>
              <a:spcBef>
                <a:spcPts val="0"/>
              </a:spcBef>
              <a:spcAft>
                <a:spcPts val="0"/>
              </a:spcAft>
              <a:buClr>
                <a:schemeClr val="lt1"/>
              </a:buClr>
              <a:buSzPts val="2050"/>
              <a:buFont typeface="Source Sans Pro"/>
              <a:buChar char="●"/>
            </a:pPr>
            <a:r>
              <a:rPr lang="en" sz="2050">
                <a:solidFill>
                  <a:schemeClr val="lt1"/>
                </a:solidFill>
                <a:latin typeface="Source Sans Pro"/>
                <a:ea typeface="Source Sans Pro"/>
                <a:cs typeface="Source Sans Pro"/>
                <a:sym typeface="Source Sans Pro"/>
              </a:rPr>
              <a:t>Approve budget with current summary of key information </a:t>
            </a:r>
            <a:endParaRPr sz="2050">
              <a:solidFill>
                <a:schemeClr val="lt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nvSpPr>
        <p:spPr>
          <a:xfrm>
            <a:off x="16800" y="303700"/>
            <a:ext cx="755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68" name="Google Shape;168;p32"/>
          <p:cNvSpPr txBox="1"/>
          <p:nvPr>
            <p:ph idx="2" type="title"/>
          </p:nvPr>
        </p:nvSpPr>
        <p:spPr>
          <a:xfrm>
            <a:off x="0" y="309350"/>
            <a:ext cx="75744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Raleway"/>
                <a:ea typeface="Raleway"/>
                <a:cs typeface="Raleway"/>
                <a:sym typeface="Raleway"/>
              </a:rPr>
              <a:t>Path to a Zero Operating Income</a:t>
            </a:r>
            <a:endParaRPr sz="3000">
              <a:solidFill>
                <a:srgbClr val="FFFFFF"/>
              </a:solidFill>
              <a:latin typeface="Raleway"/>
              <a:ea typeface="Raleway"/>
              <a:cs typeface="Raleway"/>
              <a:sym typeface="Raleway"/>
            </a:endParaRPr>
          </a:p>
          <a:p>
            <a:pPr indent="0" lvl="0" marL="0" rtl="0" algn="l">
              <a:spcBef>
                <a:spcPts val="0"/>
              </a:spcBef>
              <a:spcAft>
                <a:spcPts val="0"/>
              </a:spcAft>
              <a:buNone/>
            </a:pPr>
            <a:r>
              <a:t/>
            </a:r>
            <a:endParaRPr sz="3000">
              <a:solidFill>
                <a:srgbClr val="FFFFFF"/>
              </a:solidFill>
              <a:latin typeface="Raleway"/>
              <a:ea typeface="Raleway"/>
              <a:cs typeface="Raleway"/>
              <a:sym typeface="Raleway"/>
            </a:endParaRPr>
          </a:p>
          <a:p>
            <a:pPr indent="0" lvl="0" marL="0" rtl="0" algn="l">
              <a:spcBef>
                <a:spcPts val="0"/>
              </a:spcBef>
              <a:spcAft>
                <a:spcPts val="0"/>
              </a:spcAft>
              <a:buNone/>
            </a:pPr>
            <a:r>
              <a:t/>
            </a:r>
            <a:endParaRPr sz="3000">
              <a:solidFill>
                <a:srgbClr val="FFFFFF"/>
              </a:solidFill>
              <a:latin typeface="Raleway"/>
              <a:ea typeface="Raleway"/>
              <a:cs typeface="Raleway"/>
              <a:sym typeface="Raleway"/>
            </a:endParaRPr>
          </a:p>
          <a:p>
            <a:pPr indent="0" lvl="0" marL="0" rtl="0" algn="ctr">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2800">
              <a:solidFill>
                <a:srgbClr val="FFFFFF"/>
              </a:solidFill>
              <a:latin typeface="Arial"/>
              <a:ea typeface="Arial"/>
              <a:cs typeface="Arial"/>
              <a:sym typeface="Arial"/>
            </a:endParaRPr>
          </a:p>
          <a:p>
            <a:pPr indent="0" lvl="0" marL="0" rtl="0" algn="l">
              <a:spcBef>
                <a:spcPts val="0"/>
              </a:spcBef>
              <a:spcAft>
                <a:spcPts val="0"/>
              </a:spcAft>
              <a:buNone/>
            </a:pPr>
            <a:r>
              <a:t/>
            </a:r>
            <a:endParaRPr b="0" sz="3200">
              <a:solidFill>
                <a:srgbClr val="FFFFFF"/>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0" sz="3200">
              <a:solidFill>
                <a:srgbClr val="73308A"/>
              </a:solidFill>
              <a:latin typeface="Source Code Pro"/>
              <a:ea typeface="Source Code Pro"/>
              <a:cs typeface="Source Code Pro"/>
              <a:sym typeface="Source Code Pro"/>
            </a:endParaRPr>
          </a:p>
        </p:txBody>
      </p:sp>
      <p:sp>
        <p:nvSpPr>
          <p:cNvPr id="169" name="Google Shape;169;p32"/>
          <p:cNvSpPr txBox="1"/>
          <p:nvPr/>
        </p:nvSpPr>
        <p:spPr>
          <a:xfrm>
            <a:off x="16800" y="1059650"/>
            <a:ext cx="8073900" cy="101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50">
                <a:solidFill>
                  <a:srgbClr val="222222"/>
                </a:solidFill>
                <a:latin typeface="Source Sans Pro"/>
                <a:ea typeface="Source Sans Pro"/>
                <a:cs typeface="Source Sans Pro"/>
                <a:sym typeface="Source Sans Pro"/>
              </a:rPr>
              <a:t>Operating income ceiling delta of $289,192</a:t>
            </a:r>
            <a:endParaRPr sz="2050">
              <a:solidFill>
                <a:srgbClr val="222222"/>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lang="en" sz="2050">
                <a:solidFill>
                  <a:srgbClr val="222222"/>
                </a:solidFill>
                <a:latin typeface="Source Sans Pro"/>
                <a:ea typeface="Source Sans Pro"/>
                <a:cs typeface="Source Sans Pro"/>
                <a:sym typeface="Source Sans Pro"/>
              </a:rPr>
              <a:t>	Revist adjustment in January 2023</a:t>
            </a:r>
            <a:endParaRPr sz="2050">
              <a:solidFill>
                <a:srgbClr val="222222"/>
              </a:solidFill>
              <a:latin typeface="Source Sans Pro"/>
              <a:ea typeface="Source Sans Pro"/>
              <a:cs typeface="Source Sans Pro"/>
              <a:sym typeface="Source Sans Pro"/>
            </a:endParaRPr>
          </a:p>
        </p:txBody>
      </p:sp>
      <p:graphicFrame>
        <p:nvGraphicFramePr>
          <p:cNvPr id="170" name="Google Shape;170;p32"/>
          <p:cNvGraphicFramePr/>
          <p:nvPr/>
        </p:nvGraphicFramePr>
        <p:xfrm>
          <a:off x="619313" y="2193925"/>
          <a:ext cx="3000000" cy="3000000"/>
        </p:xfrm>
        <a:graphic>
          <a:graphicData uri="http://schemas.openxmlformats.org/drawingml/2006/table">
            <a:tbl>
              <a:tblPr>
                <a:noFill/>
                <a:tableStyleId>{17DE8B39-800D-43C4-ACB1-E0E6F31126A8}</a:tableStyleId>
              </a:tblPr>
              <a:tblGrid>
                <a:gridCol w="2770750"/>
                <a:gridCol w="4244675"/>
              </a:tblGrid>
              <a:tr h="396200">
                <a:tc>
                  <a:txBody>
                    <a:bodyPr/>
                    <a:lstStyle/>
                    <a:p>
                      <a:pPr indent="0" lvl="0" marL="0" rtl="0" algn="l">
                        <a:spcBef>
                          <a:spcPts val="0"/>
                        </a:spcBef>
                        <a:spcAft>
                          <a:spcPts val="0"/>
                        </a:spcAft>
                        <a:buNone/>
                      </a:pPr>
                      <a:r>
                        <a:rPr lang="en"/>
                        <a:t>Salaries</a:t>
                      </a:r>
                      <a:endParaRPr/>
                    </a:p>
                  </a:txBody>
                  <a:tcPr marT="91425" marB="91425" marR="91425" marL="91425"/>
                </a:tc>
                <a:tc>
                  <a:txBody>
                    <a:bodyPr/>
                    <a:lstStyle/>
                    <a:p>
                      <a:pPr indent="0" lvl="0" marL="0" rtl="0" algn="l">
                        <a:spcBef>
                          <a:spcPts val="0"/>
                        </a:spcBef>
                        <a:spcAft>
                          <a:spcPts val="0"/>
                        </a:spcAft>
                        <a:buNone/>
                      </a:pPr>
                      <a:r>
                        <a:rPr lang="en"/>
                        <a:t>$23,424</a:t>
                      </a:r>
                      <a:endParaRPr/>
                    </a:p>
                  </a:txBody>
                  <a:tcPr marT="91425" marB="91425" marR="91425" marL="91425"/>
                </a:tc>
              </a:tr>
              <a:tr h="396200">
                <a:tc>
                  <a:txBody>
                    <a:bodyPr/>
                    <a:lstStyle/>
                    <a:p>
                      <a:pPr indent="0" lvl="0" marL="0" rtl="0" algn="l">
                        <a:spcBef>
                          <a:spcPts val="0"/>
                        </a:spcBef>
                        <a:spcAft>
                          <a:spcPts val="0"/>
                        </a:spcAft>
                        <a:buNone/>
                      </a:pPr>
                      <a:r>
                        <a:rPr lang="en"/>
                        <a:t>Leased staff</a:t>
                      </a:r>
                      <a:endParaRPr/>
                    </a:p>
                  </a:txBody>
                  <a:tcPr marT="91425" marB="91425" marR="91425" marL="91425"/>
                </a:tc>
                <a:tc>
                  <a:txBody>
                    <a:bodyPr/>
                    <a:lstStyle/>
                    <a:p>
                      <a:pPr indent="0" lvl="0" marL="0" rtl="0" algn="l">
                        <a:spcBef>
                          <a:spcPts val="0"/>
                        </a:spcBef>
                        <a:spcAft>
                          <a:spcPts val="0"/>
                        </a:spcAft>
                        <a:buNone/>
                      </a:pPr>
                      <a:r>
                        <a:rPr lang="en"/>
                        <a:t>$30,000</a:t>
                      </a:r>
                      <a:endParaRPr/>
                    </a:p>
                  </a:txBody>
                  <a:tcPr marT="91425" marB="91425" marR="91425" marL="91425"/>
                </a:tc>
              </a:tr>
              <a:tr h="396200">
                <a:tc>
                  <a:txBody>
                    <a:bodyPr/>
                    <a:lstStyle/>
                    <a:p>
                      <a:pPr indent="0" lvl="0" marL="0" rtl="0" algn="l">
                        <a:spcBef>
                          <a:spcPts val="0"/>
                        </a:spcBef>
                        <a:spcAft>
                          <a:spcPts val="0"/>
                        </a:spcAft>
                        <a:buNone/>
                      </a:pPr>
                      <a:r>
                        <a:rPr lang="en"/>
                        <a:t>Contingency</a:t>
                      </a:r>
                      <a:endParaRPr/>
                    </a:p>
                  </a:txBody>
                  <a:tcPr marT="91425" marB="91425" marR="91425" marL="91425"/>
                </a:tc>
                <a:tc>
                  <a:txBody>
                    <a:bodyPr/>
                    <a:lstStyle/>
                    <a:p>
                      <a:pPr indent="0" lvl="0" marL="0" rtl="0" algn="l">
                        <a:spcBef>
                          <a:spcPts val="0"/>
                        </a:spcBef>
                        <a:spcAft>
                          <a:spcPts val="0"/>
                        </a:spcAft>
                        <a:buNone/>
                      </a:pPr>
                      <a:r>
                        <a:rPr lang="en"/>
                        <a:t>$95,000</a:t>
                      </a:r>
                      <a:endParaRPr/>
                    </a:p>
                  </a:txBody>
                  <a:tcPr marT="91425" marB="91425" marR="91425" marL="91425"/>
                </a:tc>
              </a:tr>
              <a:tr h="396200">
                <a:tc>
                  <a:txBody>
                    <a:bodyPr/>
                    <a:lstStyle/>
                    <a:p>
                      <a:pPr indent="0" lvl="0" marL="457200" rtl="0" algn="l">
                        <a:spcBef>
                          <a:spcPts val="0"/>
                        </a:spcBef>
                        <a:spcAft>
                          <a:spcPts val="0"/>
                        </a:spcAft>
                        <a:buNone/>
                      </a:pPr>
                      <a:r>
                        <a:rPr lang="en"/>
                        <a:t>Total expense reduction</a:t>
                      </a:r>
                      <a:endParaRPr/>
                    </a:p>
                  </a:txBody>
                  <a:tcPr marT="91425" marB="91425" marR="91425" marL="91425">
                    <a:lnB cap="flat" cmpd="sng" w="190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en"/>
                        <a:t>$148,424</a:t>
                      </a:r>
                      <a:endParaRPr/>
                    </a:p>
                  </a:txBody>
                  <a:tcPr marT="91425" marB="91425" marR="91425" marL="91425">
                    <a:lnB cap="flat" cmpd="sng" w="19050">
                      <a:solidFill>
                        <a:srgbClr val="222222"/>
                      </a:solidFill>
                      <a:prstDash val="solid"/>
                      <a:round/>
                      <a:headEnd len="sm" w="sm" type="none"/>
                      <a:tailEnd len="sm" w="sm" type="none"/>
                    </a:lnB>
                  </a:tcPr>
                </a:tc>
              </a:tr>
              <a:tr h="348700">
                <a:tc>
                  <a:txBody>
                    <a:bodyPr/>
                    <a:lstStyle/>
                    <a:p>
                      <a:pPr indent="0" lvl="0" marL="0" rtl="0" algn="l">
                        <a:spcBef>
                          <a:spcPts val="0"/>
                        </a:spcBef>
                        <a:spcAft>
                          <a:spcPts val="0"/>
                        </a:spcAft>
                        <a:buNone/>
                      </a:pPr>
                      <a:r>
                        <a:rPr lang="en"/>
                        <a:t>Revenue increase per pupil</a:t>
                      </a:r>
                      <a:endParaRPr/>
                    </a:p>
                  </a:txBody>
                  <a:tcPr marT="91425" marB="91425" marR="91425" marL="91425">
                    <a:lnT cap="flat" cmpd="sng" w="19050">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tcPr>
                </a:tc>
                <a:tc>
                  <a:txBody>
                    <a:bodyPr/>
                    <a:lstStyle/>
                    <a:p>
                      <a:pPr indent="0" lvl="0" marL="0" rtl="0" algn="l">
                        <a:spcBef>
                          <a:spcPts val="0"/>
                        </a:spcBef>
                        <a:spcAft>
                          <a:spcPts val="0"/>
                        </a:spcAft>
                        <a:buNone/>
                      </a:pPr>
                      <a:r>
                        <a:rPr lang="en"/>
                        <a:t>$30,310</a:t>
                      </a:r>
                      <a:endParaRPr/>
                    </a:p>
                  </a:txBody>
                  <a:tcPr marT="91425" marB="91425" marR="91425" marL="91425">
                    <a:lnT cap="flat" cmpd="sng" w="19050">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rgbClr val="000000"/>
                          </a:solidFill>
                        </a:rPr>
                        <a:t>Total </a:t>
                      </a:r>
                      <a:r>
                        <a:rPr b="1" lang="en"/>
                        <a:t>Operating Income</a:t>
                      </a:r>
                      <a:r>
                        <a:rPr b="1" lang="en">
                          <a:solidFill>
                            <a:srgbClr val="000000"/>
                          </a:solidFill>
                        </a:rPr>
                        <a:t> </a:t>
                      </a:r>
                      <a:r>
                        <a:rPr b="1" lang="en"/>
                        <a:t>reduction</a:t>
                      </a:r>
                      <a:endParaRPr sz="1200"/>
                    </a:p>
                  </a:txBody>
                  <a:tcPr marT="91425" marB="91425" marR="91425" marL="91425">
                    <a:lnT cap="flat" cmpd="sng" w="19050">
                      <a:solidFill>
                        <a:srgbClr val="222222"/>
                      </a:solidFill>
                      <a:prstDash val="solid"/>
                      <a:round/>
                      <a:headEnd len="sm" w="sm" type="none"/>
                      <a:tailEnd len="sm" w="sm" type="none"/>
                    </a:lnT>
                  </a:tcPr>
                </a:tc>
                <a:tc>
                  <a:txBody>
                    <a:bodyPr/>
                    <a:lstStyle/>
                    <a:p>
                      <a:pPr indent="0" lvl="0" marL="0" rtl="0" algn="l">
                        <a:spcBef>
                          <a:spcPts val="0"/>
                        </a:spcBef>
                        <a:spcAft>
                          <a:spcPts val="0"/>
                        </a:spcAft>
                        <a:buNone/>
                      </a:pPr>
                      <a:r>
                        <a:rPr b="1" lang="en"/>
                        <a:t>$178,424</a:t>
                      </a:r>
                      <a:endParaRPr b="1"/>
                    </a:p>
                  </a:txBody>
                  <a:tcPr marT="91425" marB="91425" marR="91425" marL="91425">
                    <a:lnT cap="flat" cmpd="sng" w="19050">
                      <a:solidFill>
                        <a:srgbClr val="222222"/>
                      </a:solidFill>
                      <a:prstDash val="solid"/>
                      <a:round/>
                      <a:headEnd len="sm" w="sm" type="none"/>
                      <a:tailEnd len="sm" w="sm" type="none"/>
                    </a:lnT>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