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ED5436C-2787-420B-960B-A1AD1651AA29}">
  <a:tblStyle styleId="{AED5436C-2787-420B-960B-A1AD1651AA2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11" Type="http://schemas.openxmlformats.org/officeDocument/2006/relationships/slide" Target="slides/slide5.xml"/><Relationship Id="rId22" Type="http://schemas.openxmlformats.org/officeDocument/2006/relationships/font" Target="fonts/Roboto-bold.fntdata"/><Relationship Id="rId10" Type="http://schemas.openxmlformats.org/officeDocument/2006/relationships/slide" Target="slides/slide4.xml"/><Relationship Id="rId21" Type="http://schemas.openxmlformats.org/officeDocument/2006/relationships/font" Target="fonts/Roboto-regular.fntdata"/><Relationship Id="rId13" Type="http://schemas.openxmlformats.org/officeDocument/2006/relationships/slide" Target="slides/slide7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6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Slab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8vKVTDbTxKOTlnQGSZmITyiuNI-1Am_R/view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344ae89dc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344ae89dc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344ae89d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344ae89d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344ae89dc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344ae89dc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fe114b26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fe114b26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fe114b26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fe114b26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e114b26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fe114b26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344ae89d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344ae89d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Versus OUSD -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https://drive.google.com/file/d/18vKVTDbTxKOTlnQGSZmITyiuNI-1Am_R/view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A comprehensive collective bargaining agreement (CBA).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A strong compensation and benefits package outpacing neighboring districts.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Over 15 days of professional development across the schoolyear.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Daily team meeting structure to ensure collaboration and alignment.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Comprehensive coaching model with ongoing feedback and support.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344ae89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344ae89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344ae89dc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344ae89dc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344ae89d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344ae89d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344ae89d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344ae89d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73301" y="3058075"/>
            <a:ext cx="3402300" cy="11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71199" y="4182800"/>
            <a:ext cx="2210275" cy="7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rgbClr val="FFFFFF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2405" y="4216525"/>
            <a:ext cx="1782175" cy="622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4"/>
          <p:cNvCxnSpPr/>
          <p:nvPr/>
        </p:nvCxnSpPr>
        <p:spPr>
          <a:xfrm flipH="1">
            <a:off x="433625" y="4782325"/>
            <a:ext cx="6530400" cy="9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" name="Google Shape;28;p4"/>
          <p:cNvCxnSpPr/>
          <p:nvPr/>
        </p:nvCxnSpPr>
        <p:spPr>
          <a:xfrm flipH="1" rot="10800000">
            <a:off x="490550" y="1141500"/>
            <a:ext cx="414900" cy="39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" name="Google Shape;29;p4"/>
          <p:cNvCxnSpPr/>
          <p:nvPr/>
        </p:nvCxnSpPr>
        <p:spPr>
          <a:xfrm rot="10800000">
            <a:off x="433525" y="4944325"/>
            <a:ext cx="83991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2405" y="4216525"/>
            <a:ext cx="1782175" cy="6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6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717" y="3873325"/>
            <a:ext cx="1782175" cy="6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1">
  <p:cSld name="SECTION_TITLE_AND_DESCRIPTION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7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7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7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717" y="3873325"/>
            <a:ext cx="1782175" cy="6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2405" y="4216525"/>
            <a:ext cx="1782175" cy="6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2405" y="4216525"/>
            <a:ext cx="1782175" cy="6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Academic Excellence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October, 2018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Renewal Petition Update</a:t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87900" y="135264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Submitted on September 26th, 2018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Presentation before the OUSD board scheduled for October 17th, 2018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2:00 - 5:00pm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KDOL TV Studio, B-237 (Committee Room), 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Met West High School Entrance, 314 East 10th Street, Oakland.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Board and community engagement ongoing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Intersession Update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Intersession Update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87900" y="135264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Lower School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Advisory PLP prep during mornings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Rotational Program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Partners: Low ropes, Music, Dance, Acting, Biking, Engineering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Upper School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Advisory PLP prep during mornings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Week long program selection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Partners: Video, Music, Sound Engineering, Entrepreneurship, College/Career Readiness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Independent</a:t>
            </a:r>
            <a:r>
              <a:rPr lang="en"/>
              <a:t> study and internships available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Spring 2018 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SBAC Results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pic>
        <p:nvPicPr>
          <p:cNvPr id="74" name="Google Shape;7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405" y="4216525"/>
            <a:ext cx="1782175" cy="622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" name="Google Shape;75;p12"/>
          <p:cNvGraphicFramePr/>
          <p:nvPr/>
        </p:nvGraphicFramePr>
        <p:xfrm>
          <a:off x="387900" y="138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{AED5436C-2787-420B-960B-A1AD1651AA29}</a:tableStyleId>
              </a:tblPr>
              <a:tblGrid>
                <a:gridCol w="2643300"/>
                <a:gridCol w="2364350"/>
                <a:gridCol w="1022775"/>
                <a:gridCol w="2337775"/>
              </a:tblGrid>
              <a:tr h="482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Population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Proficient and Above - 2017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Net Change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Proficient and Above - 2018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65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All School - ELA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58%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-5%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53%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All School - Math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48%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48%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Class of 2022 - ELA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60%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61%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Class of 2022 - Math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51%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52%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Class of 2023 - ELA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47%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53%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Class of 2023 - Math 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34%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48%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Class of 2024 - ELA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44%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Class of 2024 - Math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42%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SY 18.19 EBIA Student Population Profile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387900" y="4885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Profile</a:t>
            </a:r>
            <a:endParaRPr/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79" y="1321713"/>
            <a:ext cx="3678821" cy="34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600" y="-12"/>
            <a:ext cx="4974399" cy="307581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>
            <a:off x="4169650" y="3075800"/>
            <a:ext cx="49743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Students with Disabilities - 17%, EL - 5%, FRL - 25%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Fall Baseline Data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Baseline Data</a:t>
            </a: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405" y="4216525"/>
            <a:ext cx="1782175" cy="622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0" name="Google Shape;100;p16"/>
          <p:cNvGraphicFramePr/>
          <p:nvPr/>
        </p:nvGraphicFramePr>
        <p:xfrm>
          <a:off x="387900" y="14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{AED5436C-2787-420B-960B-A1AD1651AA29}</a:tableStyleId>
              </a:tblPr>
              <a:tblGrid>
                <a:gridCol w="2643300"/>
                <a:gridCol w="2364350"/>
                <a:gridCol w="2337775"/>
              </a:tblGrid>
              <a:tr h="482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Population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Projected Math 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Proficiency Rate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Projected ELA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Proficiency Rate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65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6 - Class of 2025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45%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61%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7 - Class of 2024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43%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56%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8 - Class of 2023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31%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56%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9 - Class of 2022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27%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46%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10 - Class of 2021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45%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62%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11 - Class of 2020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36%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51%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SY 19.20 Student Recruitment Kick-Off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Renewal Petition Update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BIA PD Templat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