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62" r:id="rId2"/>
    <p:sldId id="310" r:id="rId3"/>
    <p:sldId id="385" r:id="rId4"/>
    <p:sldId id="388" r:id="rId5"/>
    <p:sldId id="382" r:id="rId6"/>
    <p:sldId id="389" r:id="rId7"/>
    <p:sldId id="383" r:id="rId8"/>
    <p:sldId id="386" r:id="rId9"/>
    <p:sldId id="390" r:id="rId10"/>
    <p:sldId id="391" r:id="rId11"/>
    <p:sldId id="392" r:id="rId1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/>
    <p:restoredTop sz="94444" autoAdjust="0"/>
  </p:normalViewPr>
  <p:slideViewPr>
    <p:cSldViewPr snapToGrid="0">
      <p:cViewPr>
        <p:scale>
          <a:sx n="94" d="100"/>
          <a:sy n="94" d="100"/>
        </p:scale>
        <p:origin x="-133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9844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4441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3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25719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818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701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296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7817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2872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11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Academic Excellence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>
                <a:solidFill>
                  <a:srgbClr val="FFFFFF"/>
                </a:solidFill>
              </a:rPr>
              <a:t>EBIA Team Updates, May 2018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SY 18.19 Finances and Programs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Option 2 – Intersession Reframing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Overview – </a:t>
            </a:r>
            <a:r>
              <a:rPr lang="en-US" sz="2000" dirty="0">
                <a:latin typeface="+mj-lt"/>
              </a:rPr>
              <a:t>Hold intersession week as non-attendance days for students and professional development days for staff. </a:t>
            </a:r>
            <a:r>
              <a:rPr lang="en-US" sz="2000" dirty="0"/>
              <a:t>Replace EBIA Quest with third party provider at cost to families.</a:t>
            </a:r>
            <a:r>
              <a:rPr lang="en-US" sz="2000" dirty="0">
                <a:latin typeface="+mj-lt"/>
              </a:rPr>
              <a:t>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CF66830-1384-414E-8A81-F7D409227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661018"/>
              </p:ext>
            </p:extLst>
          </p:nvPr>
        </p:nvGraphicFramePr>
        <p:xfrm>
          <a:off x="183788" y="2259509"/>
          <a:ext cx="8776422" cy="39014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388211">
                  <a:extLst>
                    <a:ext uri="{9D8B030D-6E8A-4147-A177-3AD203B41FA5}">
                      <a16:colId xmlns:a16="http://schemas.microsoft.com/office/drawing/2014/main" xmlns="" val="3568185057"/>
                    </a:ext>
                  </a:extLst>
                </a:gridCol>
                <a:gridCol w="4388211">
                  <a:extLst>
                    <a:ext uri="{9D8B030D-6E8A-4147-A177-3AD203B41FA5}">
                      <a16:colId xmlns:a16="http://schemas.microsoft.com/office/drawing/2014/main" xmlns="" val="283336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3889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Maintain professional development time for staff to respond to trimester academic and SEL data.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Holds academic calendar for re-addition of intersession in future years.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Leaves flexibility for college </a:t>
                      </a:r>
                      <a:r>
                        <a:rPr lang="en-US" sz="1600" dirty="0" err="1"/>
                        <a:t>bootcamp</a:t>
                      </a:r>
                      <a:r>
                        <a:rPr lang="en-US" sz="1600" dirty="0"/>
                        <a:t> time for Upper School students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Maintaining core academic programming for students, along with electives and college readiness supports.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Full administrative team present across both campuses.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Potential to build 3</a:t>
                      </a:r>
                      <a:r>
                        <a:rPr lang="en-US" sz="1600" baseline="30000" dirty="0"/>
                        <a:t>rd</a:t>
                      </a:r>
                      <a:r>
                        <a:rPr lang="en-US" sz="1600" dirty="0"/>
                        <a:t> party partner to provide intersession for students.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Decrease in instructional minutes for the school year (loss of 10 days)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          Lower School – 65,550 min. to 62,100 min. (54,000 </a:t>
                      </a:r>
                      <a:r>
                        <a:rPr lang="en-US" sz="1600" dirty="0" err="1"/>
                        <a:t>req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          Upper School – 74,100 min. to 70,200 min. (64,800 </a:t>
                      </a:r>
                      <a:r>
                        <a:rPr lang="en-US" sz="1600" dirty="0" err="1"/>
                        <a:t>req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Material revision to charter petition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Loss of intersession programming for Lower School students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Loss of STEAM experiences for FRL and high needs students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0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457786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SY 18.19 Finances and Programs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Option 3 – Intersession Removal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Overview – </a:t>
            </a:r>
            <a:r>
              <a:rPr lang="en-US" sz="2000" dirty="0">
                <a:latin typeface="+mj-lt"/>
              </a:rPr>
              <a:t>Remove intersession from academic calendar, replacing with regular master schedule.  Replace EBIA Quest with third party provider at cost to families.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CF66830-1384-414E-8A81-F7D409227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60449"/>
              </p:ext>
            </p:extLst>
          </p:nvPr>
        </p:nvGraphicFramePr>
        <p:xfrm>
          <a:off x="183788" y="2386459"/>
          <a:ext cx="8776422" cy="2438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388211">
                  <a:extLst>
                    <a:ext uri="{9D8B030D-6E8A-4147-A177-3AD203B41FA5}">
                      <a16:colId xmlns:a16="http://schemas.microsoft.com/office/drawing/2014/main" xmlns="" val="3568185057"/>
                    </a:ext>
                  </a:extLst>
                </a:gridCol>
                <a:gridCol w="4388211">
                  <a:extLst>
                    <a:ext uri="{9D8B030D-6E8A-4147-A177-3AD203B41FA5}">
                      <a16:colId xmlns:a16="http://schemas.microsoft.com/office/drawing/2014/main" xmlns="" val="283336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3889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Maintaining core academic programming for students, along with electives and college readiness supports.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Full administrative team present across both campuses.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Renegotiation of CBA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Material revision to charter petition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Loss of college </a:t>
                      </a:r>
                      <a:r>
                        <a:rPr lang="en-US" sz="1600" dirty="0" err="1"/>
                        <a:t>bootcamp</a:t>
                      </a:r>
                      <a:r>
                        <a:rPr lang="en-US" sz="1600" dirty="0"/>
                        <a:t> time for Upper School Students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Loss of intersession programming for Lower School students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Loss of STEAM experiences for FRL and high needs students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0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258387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Seneca SCAI Survey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330509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End of Year &amp; Summer Activities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2620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Responders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Students – </a:t>
            </a:r>
            <a:r>
              <a:rPr lang="en-US" sz="2000" dirty="0">
                <a:latin typeface="+mj-lt"/>
              </a:rPr>
              <a:t>413 across grades 6-10</a:t>
            </a:r>
            <a:r>
              <a:rPr lang="en-US" sz="2000" b="1" dirty="0">
                <a:latin typeface="+mj-lt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Staff – </a:t>
            </a:r>
            <a:r>
              <a:rPr lang="en-US" sz="2000" dirty="0">
                <a:latin typeface="+mj-lt"/>
              </a:rPr>
              <a:t>39 employees across both campuses</a:t>
            </a:r>
            <a:endParaRPr lang="en-US" sz="2000" b="1" dirty="0"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Families – </a:t>
            </a:r>
            <a:r>
              <a:rPr lang="en-US" sz="2000" dirty="0">
                <a:latin typeface="+mj-lt"/>
              </a:rPr>
              <a:t>139 parents/guardians across both campuses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5453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Seneca SCAI Survey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497104"/>
            <a:ext cx="8915300" cy="71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Overall Scores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90847A1-32B6-2B42-AB72-57D5D0670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223277"/>
              </p:ext>
            </p:extLst>
          </p:nvPr>
        </p:nvGraphicFramePr>
        <p:xfrm>
          <a:off x="140798" y="1188870"/>
          <a:ext cx="8915301" cy="5315012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82946">
                  <a:extLst>
                    <a:ext uri="{9D8B030D-6E8A-4147-A177-3AD203B41FA5}">
                      <a16:colId xmlns:a16="http://schemas.microsoft.com/office/drawing/2014/main" xmlns="" val="4265684361"/>
                    </a:ext>
                  </a:extLst>
                </a:gridCol>
                <a:gridCol w="3035808">
                  <a:extLst>
                    <a:ext uri="{9D8B030D-6E8A-4147-A177-3AD203B41FA5}">
                      <a16:colId xmlns:a16="http://schemas.microsoft.com/office/drawing/2014/main" xmlns="" val="1077628914"/>
                    </a:ext>
                  </a:extLst>
                </a:gridCol>
                <a:gridCol w="3496547">
                  <a:extLst>
                    <a:ext uri="{9D8B030D-6E8A-4147-A177-3AD203B41FA5}">
                      <a16:colId xmlns:a16="http://schemas.microsoft.com/office/drawing/2014/main" xmlns="" val="200934005"/>
                    </a:ext>
                  </a:extLst>
                </a:gridCol>
              </a:tblGrid>
              <a:tr h="468692">
                <a:tc>
                  <a:txBody>
                    <a:bodyPr/>
                    <a:lstStyle/>
                    <a:p>
                      <a:r>
                        <a:rPr lang="en-US" sz="20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Strengths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Growth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3001696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r>
                        <a:rPr lang="en-US" sz="1600" dirty="0"/>
                        <a:t>Physical Appearance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Pride in Student 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Welcoming to Outsiders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Presence of Litter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Maintenance of School Property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9258129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r>
                        <a:rPr lang="en-US" sz="1600" dirty="0"/>
                        <a:t>Faculty Relationships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Mutual Respect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Faculty Collaboration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Coordination of Teacher Leadership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Attendance at School Events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8905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en-US" sz="1600" dirty="0"/>
                        <a:t>Student Interactions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Equity &amp; Connectedness of Groups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Expectation of Authentic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Zero Tolerance of Put-Downs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Impact of “Popular” Students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5021141"/>
                  </a:ext>
                </a:extLst>
              </a:tr>
              <a:tr h="158496">
                <a:tc>
                  <a:txBody>
                    <a:bodyPr/>
                    <a:lstStyle/>
                    <a:p>
                      <a:r>
                        <a:rPr lang="en-US" sz="1600" dirty="0"/>
                        <a:t>Leadership/ Decisions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Understanding of School Climate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Sense of Mission and Vision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Trust and Respect for 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Shared Decision Making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Faculty Leadership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596542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Discipline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Supportive &amp; Respectful Interactions with Students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Use of Logical Consequences Over Punishment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Clear Expectations for Behavior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Consistent Discipline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0809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Learning/Assessment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Cooperative Learning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Dynamic Learner Centered Instruction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Attention to Varied Learning Styles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Promotion of Internal Control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756864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Attitude/Culture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Shared High Expectations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Students Seek Support of Adults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 Responsibility for Others’ Behavior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Students Speak Proudly About School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3513100"/>
                  </a:ext>
                </a:extLst>
              </a:tr>
              <a:tr h="231648">
                <a:tc>
                  <a:txBody>
                    <a:bodyPr/>
                    <a:lstStyle/>
                    <a:p>
                      <a:r>
                        <a:rPr lang="en-US" sz="1600" dirty="0"/>
                        <a:t>Community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Communication with Community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Welcoming to Parents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Community Members invited to class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Attendance at School 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816840"/>
                  </a:ext>
                </a:extLst>
              </a:tr>
              <a:tr h="353567">
                <a:tc>
                  <a:txBody>
                    <a:bodyPr/>
                    <a:lstStyle/>
                    <a:p>
                      <a:r>
                        <a:rPr lang="en-US" sz="1600" dirty="0"/>
                        <a:t>Special Education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Climate of Inclusion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Parent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Effective Teaching/ Management Strategies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Peer Support Skills Taught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696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379637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End of Year 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rgbClr val="FFFFFF"/>
                </a:solidFill>
              </a:rPr>
              <a:t>&amp; Summer Activities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3901534417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End of Year &amp; Summer Activities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474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June Intersession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June 6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– Capstone exhibition for all grades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June 7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and 8</a:t>
            </a:r>
            <a:r>
              <a:rPr lang="en-US" sz="2000" baseline="30000" dirty="0">
                <a:latin typeface="+mj-lt"/>
              </a:rPr>
              <a:t>th</a:t>
            </a:r>
            <a:r>
              <a:rPr lang="en-US" sz="2000" dirty="0">
                <a:latin typeface="+mj-lt"/>
              </a:rPr>
              <a:t> – Teambuilding and field day for all grades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  <a:p>
            <a:pPr>
              <a:lnSpc>
                <a:spcPct val="200000"/>
              </a:lnSpc>
            </a:pPr>
            <a:r>
              <a:rPr lang="en-US" sz="2400" b="1" dirty="0"/>
              <a:t>Summer School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End of May – Summer school alert letters sent home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Mid June – Summer school assignment letters sent home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July – Half day summer school program throughout month 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2467645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903118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SY 18.19 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rgbClr val="FFFFFF"/>
                </a:solidFill>
              </a:rPr>
              <a:t>Financials &amp;  Programmatic Impact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4187123038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SY 18.19 Finances and Programs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4744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latin typeface="+mj-lt"/>
              </a:rPr>
              <a:t>Challenge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Local Funding – </a:t>
            </a:r>
            <a:r>
              <a:rPr lang="en-US" sz="2000" dirty="0">
                <a:latin typeface="+mj-lt"/>
              </a:rPr>
              <a:t>Under funded Oakland Measures (G, G1, N)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Growth Pattern – </a:t>
            </a:r>
            <a:r>
              <a:rPr lang="en-US" sz="2000" dirty="0">
                <a:latin typeface="+mj-lt"/>
              </a:rPr>
              <a:t>Increased staffing for enrollment across two campuses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Facilities – </a:t>
            </a:r>
            <a:r>
              <a:rPr lang="en-US" sz="2000" dirty="0">
                <a:latin typeface="+mj-lt"/>
              </a:rPr>
              <a:t>Increased need to start long range construction project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Benefits – </a:t>
            </a:r>
            <a:r>
              <a:rPr lang="en-US" sz="2000" dirty="0">
                <a:latin typeface="+mj-lt"/>
              </a:rPr>
              <a:t>High rate increase for STRS and health care</a:t>
            </a:r>
          </a:p>
          <a:p>
            <a:pPr>
              <a:lnSpc>
                <a:spcPct val="200000"/>
              </a:lnSpc>
            </a:pPr>
            <a:r>
              <a:rPr lang="en-US" sz="2400" b="1" dirty="0"/>
              <a:t>Resulting Need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Finances - </a:t>
            </a:r>
            <a:r>
              <a:rPr lang="en-US" sz="2000" dirty="0"/>
              <a:t>Minimized spending with maximized revenues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Programs – </a:t>
            </a:r>
            <a:r>
              <a:rPr lang="en-US" sz="2000" dirty="0"/>
              <a:t>Maintaining core, while cutting additional programming  </a:t>
            </a: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4117888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SY 18.19 Finances and Programs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Option 1 – No Change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+mj-lt"/>
              </a:rPr>
              <a:t>Overview – </a:t>
            </a:r>
            <a:r>
              <a:rPr lang="en-US" sz="2000" dirty="0">
                <a:latin typeface="+mj-lt"/>
              </a:rPr>
              <a:t>Maintain all current programming that EBIA offers.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ACF66830-1384-414E-8A81-F7D409227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47959"/>
              </p:ext>
            </p:extLst>
          </p:nvPr>
        </p:nvGraphicFramePr>
        <p:xfrm>
          <a:off x="183788" y="2160684"/>
          <a:ext cx="8776422" cy="24384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388211">
                  <a:extLst>
                    <a:ext uri="{9D8B030D-6E8A-4147-A177-3AD203B41FA5}">
                      <a16:colId xmlns:a16="http://schemas.microsoft.com/office/drawing/2014/main" xmlns="" val="3568185057"/>
                    </a:ext>
                  </a:extLst>
                </a:gridCol>
                <a:gridCol w="4388211">
                  <a:extLst>
                    <a:ext uri="{9D8B030D-6E8A-4147-A177-3AD203B41FA5}">
                      <a16:colId xmlns:a16="http://schemas.microsoft.com/office/drawing/2014/main" xmlns="" val="28333663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Challenges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3889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Offering of free afterschool programming from 3:30-5:00pm Monday through Friday at the Lower School.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Offering of free Intersession programming for all students three times a year.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Low student to staff ratio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Alignment to charter petition and school mission and vision.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Significant fundraising need for families, in addition to grant writing lift for staff.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Large operational lift of afterschool and intersession programming.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70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8540199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33021</TotalTime>
  <Words>848</Words>
  <Application>Microsoft Office PowerPoint</Application>
  <PresentationFormat>On-screen Show (4:3)</PresentationFormat>
  <Paragraphs>130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Theme</vt:lpstr>
      <vt:lpstr>Academic Excellence EBIA Team Updates, May 2018</vt:lpstr>
      <vt:lpstr>Seneca SCAI Survey</vt:lpstr>
      <vt:lpstr>End of Year &amp; Summer Activities</vt:lpstr>
      <vt:lpstr>Seneca SCAI Survey</vt:lpstr>
      <vt:lpstr>End of Year  &amp; Summer Activities</vt:lpstr>
      <vt:lpstr>End of Year &amp; Summer Activities</vt:lpstr>
      <vt:lpstr>SY 18.19  Financials &amp;  Programmatic Impact</vt:lpstr>
      <vt:lpstr>SY 18.19 Finances and Programs</vt:lpstr>
      <vt:lpstr>SY 18.19 Finances and Programs</vt:lpstr>
      <vt:lpstr>SY 18.19 Finances and Programs</vt:lpstr>
      <vt:lpstr>SY 18.19 Finances and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T430</cp:lastModifiedBy>
  <cp:revision>274</cp:revision>
  <cp:lastPrinted>2016-10-18T18:16:46Z</cp:lastPrinted>
  <dcterms:modified xsi:type="dcterms:W3CDTF">2018-05-16T04:31:13Z</dcterms:modified>
</cp:coreProperties>
</file>