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62" r:id="rId2"/>
    <p:sldId id="310" r:id="rId3"/>
    <p:sldId id="365" r:id="rId4"/>
    <p:sldId id="369" r:id="rId5"/>
    <p:sldId id="372" r:id="rId6"/>
    <p:sldId id="363" r:id="rId7"/>
    <p:sldId id="367" r:id="rId8"/>
    <p:sldId id="373" r:id="rId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69"/>
    <p:restoredTop sz="94444" autoAdjust="0"/>
  </p:normalViewPr>
  <p:slideViewPr>
    <p:cSldViewPr snapToGrid="0">
      <p:cViewPr>
        <p:scale>
          <a:sx n="94" d="100"/>
          <a:sy n="94" d="100"/>
        </p:scale>
        <p:origin x="-1152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AA5BBB-61C9-9D42-A12D-17524EA0215E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1DEC87-96DB-3543-BE54-3B52A0DAF617}">
      <dgm:prSet phldrT="[Text]"/>
      <dgm:spPr/>
      <dgm:t>
        <a:bodyPr/>
        <a:lstStyle/>
        <a:p>
          <a:r>
            <a:rPr lang="en-US" dirty="0"/>
            <a:t>Mid. Feb.</a:t>
          </a:r>
        </a:p>
      </dgm:t>
    </dgm:pt>
    <dgm:pt modelId="{EDA80456-8D9D-764D-BEB8-E203148372C1}" type="parTrans" cxnId="{6BA0FCCF-CD04-E948-96B2-3267195640AD}">
      <dgm:prSet/>
      <dgm:spPr/>
      <dgm:t>
        <a:bodyPr/>
        <a:lstStyle/>
        <a:p>
          <a:endParaRPr lang="en-US"/>
        </a:p>
      </dgm:t>
    </dgm:pt>
    <dgm:pt modelId="{5425ECE7-6A9A-AC43-BEBA-D8C3969F5BE1}" type="sibTrans" cxnId="{6BA0FCCF-CD04-E948-96B2-3267195640AD}">
      <dgm:prSet/>
      <dgm:spPr/>
      <dgm:t>
        <a:bodyPr/>
        <a:lstStyle/>
        <a:p>
          <a:endParaRPr lang="en-US"/>
        </a:p>
      </dgm:t>
    </dgm:pt>
    <dgm:pt modelId="{FE689825-39D8-2445-BA18-AC2A7591F6A9}">
      <dgm:prSet phldrT="[Text]"/>
      <dgm:spPr/>
      <dgm:t>
        <a:bodyPr/>
        <a:lstStyle/>
        <a:p>
          <a:r>
            <a:rPr lang="en-US" dirty="0"/>
            <a:t>Test administration</a:t>
          </a:r>
        </a:p>
      </dgm:t>
    </dgm:pt>
    <dgm:pt modelId="{2A0FDFAE-3ECF-DB44-994B-542CC41D814B}" type="parTrans" cxnId="{9721059E-C0E2-F64B-8CF5-E4EA09ACFC81}">
      <dgm:prSet/>
      <dgm:spPr/>
      <dgm:t>
        <a:bodyPr/>
        <a:lstStyle/>
        <a:p>
          <a:endParaRPr lang="en-US"/>
        </a:p>
      </dgm:t>
    </dgm:pt>
    <dgm:pt modelId="{10D27188-6D07-5E4F-A598-E77E14D3C934}" type="sibTrans" cxnId="{9721059E-C0E2-F64B-8CF5-E4EA09ACFC81}">
      <dgm:prSet/>
      <dgm:spPr/>
      <dgm:t>
        <a:bodyPr/>
        <a:lstStyle/>
        <a:p>
          <a:endParaRPr lang="en-US"/>
        </a:p>
      </dgm:t>
    </dgm:pt>
    <dgm:pt modelId="{59AD2405-D2F8-714B-B82E-3B6E8F384961}">
      <dgm:prSet phldrT="[Text]"/>
      <dgm:spPr/>
      <dgm:t>
        <a:bodyPr/>
        <a:lstStyle/>
        <a:p>
          <a:r>
            <a:rPr lang="en-US" dirty="0"/>
            <a:t>Late Feb.</a:t>
          </a:r>
        </a:p>
      </dgm:t>
    </dgm:pt>
    <dgm:pt modelId="{FAFBD38A-F3C4-BB4C-9642-709B4B5635A9}" type="parTrans" cxnId="{3F4CC63F-59A3-8F43-BACE-463B6022FAF2}">
      <dgm:prSet/>
      <dgm:spPr/>
      <dgm:t>
        <a:bodyPr/>
        <a:lstStyle/>
        <a:p>
          <a:endParaRPr lang="en-US"/>
        </a:p>
      </dgm:t>
    </dgm:pt>
    <dgm:pt modelId="{9142B6AE-485C-D741-82EF-F88BC86D8269}" type="sibTrans" cxnId="{3F4CC63F-59A3-8F43-BACE-463B6022FAF2}">
      <dgm:prSet/>
      <dgm:spPr/>
      <dgm:t>
        <a:bodyPr/>
        <a:lstStyle/>
        <a:p>
          <a:endParaRPr lang="en-US"/>
        </a:p>
      </dgm:t>
    </dgm:pt>
    <dgm:pt modelId="{001289CA-15FE-FF46-B162-384B579F44AA}">
      <dgm:prSet phldrT="[Text]"/>
      <dgm:spPr/>
      <dgm:t>
        <a:bodyPr/>
        <a:lstStyle/>
        <a:p>
          <a:r>
            <a:rPr lang="en-US" dirty="0"/>
            <a:t>Compile initial growth and proficiency results </a:t>
          </a:r>
        </a:p>
      </dgm:t>
    </dgm:pt>
    <dgm:pt modelId="{70239982-2323-434B-AE99-5ED1ABE6FB55}" type="parTrans" cxnId="{6B1AEE09-1140-BC4C-A709-E647C21331FA}">
      <dgm:prSet/>
      <dgm:spPr/>
      <dgm:t>
        <a:bodyPr/>
        <a:lstStyle/>
        <a:p>
          <a:endParaRPr lang="en-US"/>
        </a:p>
      </dgm:t>
    </dgm:pt>
    <dgm:pt modelId="{5D1E6DC4-8CEA-0645-873E-51EC92A24319}" type="sibTrans" cxnId="{6B1AEE09-1140-BC4C-A709-E647C21331FA}">
      <dgm:prSet/>
      <dgm:spPr/>
      <dgm:t>
        <a:bodyPr/>
        <a:lstStyle/>
        <a:p>
          <a:endParaRPr lang="en-US"/>
        </a:p>
      </dgm:t>
    </dgm:pt>
    <dgm:pt modelId="{45C67BCA-57DC-2040-A66C-C3590207C679}">
      <dgm:prSet phldrT="[Text]"/>
      <dgm:spPr/>
      <dgm:t>
        <a:bodyPr/>
        <a:lstStyle/>
        <a:p>
          <a:r>
            <a:rPr lang="en-US" dirty="0"/>
            <a:t>Review SBAC readiness</a:t>
          </a:r>
        </a:p>
      </dgm:t>
    </dgm:pt>
    <dgm:pt modelId="{E559CF0A-8D87-6548-BC42-99E94CA3DC63}" type="parTrans" cxnId="{BE264A02-315F-CF4E-928C-FE2A4307DCBD}">
      <dgm:prSet/>
      <dgm:spPr/>
      <dgm:t>
        <a:bodyPr/>
        <a:lstStyle/>
        <a:p>
          <a:endParaRPr lang="en-US"/>
        </a:p>
      </dgm:t>
    </dgm:pt>
    <dgm:pt modelId="{58703FD7-05DD-724E-A42F-0EDF404C607B}" type="sibTrans" cxnId="{BE264A02-315F-CF4E-928C-FE2A4307DCBD}">
      <dgm:prSet/>
      <dgm:spPr/>
      <dgm:t>
        <a:bodyPr/>
        <a:lstStyle/>
        <a:p>
          <a:endParaRPr lang="en-US"/>
        </a:p>
      </dgm:t>
    </dgm:pt>
    <dgm:pt modelId="{C7C041F6-42F5-0F4E-BB59-8E457F654F8F}">
      <dgm:prSet phldrT="[Text]"/>
      <dgm:spPr/>
      <dgm:t>
        <a:bodyPr/>
        <a:lstStyle/>
        <a:p>
          <a:r>
            <a:rPr lang="en-US" dirty="0"/>
            <a:t>Early March</a:t>
          </a:r>
        </a:p>
      </dgm:t>
    </dgm:pt>
    <dgm:pt modelId="{BC71D749-1A6D-D748-AE11-BA18F9769144}" type="parTrans" cxnId="{5E6E2BFA-755F-B04D-BFDA-29563C21D36B}">
      <dgm:prSet/>
      <dgm:spPr/>
      <dgm:t>
        <a:bodyPr/>
        <a:lstStyle/>
        <a:p>
          <a:endParaRPr lang="en-US"/>
        </a:p>
      </dgm:t>
    </dgm:pt>
    <dgm:pt modelId="{47819194-0C4D-E847-92F9-39AA7E4DA2AB}" type="sibTrans" cxnId="{5E6E2BFA-755F-B04D-BFDA-29563C21D36B}">
      <dgm:prSet/>
      <dgm:spPr/>
      <dgm:t>
        <a:bodyPr/>
        <a:lstStyle/>
        <a:p>
          <a:endParaRPr lang="en-US"/>
        </a:p>
      </dgm:t>
    </dgm:pt>
    <dgm:pt modelId="{F7F49CEB-E2F4-6743-BFC2-8136761E8371}">
      <dgm:prSet phldrT="[Text]"/>
      <dgm:spPr/>
      <dgm:t>
        <a:bodyPr/>
        <a:lstStyle/>
        <a:p>
          <a:r>
            <a:rPr lang="en-US" dirty="0"/>
            <a:t>Analyze data by subgroup </a:t>
          </a:r>
        </a:p>
      </dgm:t>
    </dgm:pt>
    <dgm:pt modelId="{2443DA89-C073-B049-A523-96A98EA6CD06}" type="parTrans" cxnId="{71B01322-F527-A94C-96DB-72B0BAD37ACE}">
      <dgm:prSet/>
      <dgm:spPr/>
      <dgm:t>
        <a:bodyPr/>
        <a:lstStyle/>
        <a:p>
          <a:endParaRPr lang="en-US"/>
        </a:p>
      </dgm:t>
    </dgm:pt>
    <dgm:pt modelId="{B865B994-F525-4947-A3AC-2C36563BCC2E}" type="sibTrans" cxnId="{71B01322-F527-A94C-96DB-72B0BAD37ACE}">
      <dgm:prSet/>
      <dgm:spPr/>
      <dgm:t>
        <a:bodyPr/>
        <a:lstStyle/>
        <a:p>
          <a:endParaRPr lang="en-US"/>
        </a:p>
      </dgm:t>
    </dgm:pt>
    <dgm:pt modelId="{8A3F2DAE-24A5-644F-9752-43C6099AE487}">
      <dgm:prSet phldrT="[Text]"/>
      <dgm:spPr/>
      <dgm:t>
        <a:bodyPr/>
        <a:lstStyle/>
        <a:p>
          <a:r>
            <a:rPr lang="en-US" dirty="0"/>
            <a:t>Identify patterns and trends across subgroups</a:t>
          </a:r>
        </a:p>
      </dgm:t>
    </dgm:pt>
    <dgm:pt modelId="{5B967CD7-FC6A-7E4D-B9B4-300BF02F5BF6}" type="parTrans" cxnId="{07D38A17-9965-8E45-8E0F-D09401BBD051}">
      <dgm:prSet/>
      <dgm:spPr/>
      <dgm:t>
        <a:bodyPr/>
        <a:lstStyle/>
        <a:p>
          <a:endParaRPr lang="en-US"/>
        </a:p>
      </dgm:t>
    </dgm:pt>
    <dgm:pt modelId="{A62B644D-A26C-3F41-859E-9D464560714E}" type="sibTrans" cxnId="{07D38A17-9965-8E45-8E0F-D09401BBD051}">
      <dgm:prSet/>
      <dgm:spPr/>
      <dgm:t>
        <a:bodyPr/>
        <a:lstStyle/>
        <a:p>
          <a:endParaRPr lang="en-US"/>
        </a:p>
      </dgm:t>
    </dgm:pt>
    <dgm:pt modelId="{2B5B864E-2ABF-B242-99C7-794E55BE2833}">
      <dgm:prSet phldrT="[Text]"/>
      <dgm:spPr/>
      <dgm:t>
        <a:bodyPr/>
        <a:lstStyle/>
        <a:p>
          <a:r>
            <a:rPr lang="en-US" dirty="0"/>
            <a:t>Given across grades 6-10</a:t>
          </a:r>
        </a:p>
      </dgm:t>
    </dgm:pt>
    <dgm:pt modelId="{9D5D6941-C868-934B-95CC-D7F6E1DEF83F}" type="parTrans" cxnId="{A820ADAA-435F-BD48-A101-888735645FC8}">
      <dgm:prSet/>
      <dgm:spPr/>
      <dgm:t>
        <a:bodyPr/>
        <a:lstStyle/>
        <a:p>
          <a:endParaRPr lang="en-US"/>
        </a:p>
      </dgm:t>
    </dgm:pt>
    <dgm:pt modelId="{06DA0661-BE5E-344F-9646-01E9FC03EFF0}" type="sibTrans" cxnId="{A820ADAA-435F-BD48-A101-888735645FC8}">
      <dgm:prSet/>
      <dgm:spPr/>
      <dgm:t>
        <a:bodyPr/>
        <a:lstStyle/>
        <a:p>
          <a:endParaRPr lang="en-US"/>
        </a:p>
      </dgm:t>
    </dgm:pt>
    <dgm:pt modelId="{CC55AA85-B0AA-DB4B-9E60-EABE6DD9FC2E}">
      <dgm:prSet phldrT="[Text]"/>
      <dgm:spPr/>
      <dgm:t>
        <a:bodyPr/>
        <a:lstStyle/>
        <a:p>
          <a:r>
            <a:rPr lang="en-US" dirty="0"/>
            <a:t>Develop and implement instructional response plan</a:t>
          </a:r>
        </a:p>
      </dgm:t>
    </dgm:pt>
    <dgm:pt modelId="{7B7343B5-1301-634E-815D-12DA3022D254}" type="parTrans" cxnId="{F7649E74-2AC1-6649-9421-5D9F164BDFA5}">
      <dgm:prSet/>
      <dgm:spPr/>
      <dgm:t>
        <a:bodyPr/>
        <a:lstStyle/>
        <a:p>
          <a:endParaRPr lang="en-US"/>
        </a:p>
      </dgm:t>
    </dgm:pt>
    <dgm:pt modelId="{4EA0EDDD-4356-F141-8C51-3D604ECB8F47}" type="sibTrans" cxnId="{F7649E74-2AC1-6649-9421-5D9F164BDFA5}">
      <dgm:prSet/>
      <dgm:spPr/>
      <dgm:t>
        <a:bodyPr/>
        <a:lstStyle/>
        <a:p>
          <a:endParaRPr lang="en-US"/>
        </a:p>
      </dgm:t>
    </dgm:pt>
    <dgm:pt modelId="{8D1AA191-1351-D146-8447-79D9F05E75BF}">
      <dgm:prSet phldrT="[Text]"/>
      <dgm:spPr/>
      <dgm:t>
        <a:bodyPr/>
        <a:lstStyle/>
        <a:p>
          <a:r>
            <a:rPr lang="en-US" dirty="0"/>
            <a:t>Reading, math, language and science (6-8)</a:t>
          </a:r>
        </a:p>
      </dgm:t>
    </dgm:pt>
    <dgm:pt modelId="{581F6B4A-3D51-FA49-96A6-773E45B90D94}" type="parTrans" cxnId="{D3C010C2-3F3E-9541-977E-EE34A4FAD51C}">
      <dgm:prSet/>
      <dgm:spPr/>
      <dgm:t>
        <a:bodyPr/>
        <a:lstStyle/>
        <a:p>
          <a:endParaRPr lang="en-US"/>
        </a:p>
      </dgm:t>
    </dgm:pt>
    <dgm:pt modelId="{6AFB19D4-B454-2F42-B824-A2C6EECD8EA8}" type="sibTrans" cxnId="{D3C010C2-3F3E-9541-977E-EE34A4FAD51C}">
      <dgm:prSet/>
      <dgm:spPr/>
      <dgm:t>
        <a:bodyPr/>
        <a:lstStyle/>
        <a:p>
          <a:endParaRPr lang="en-US"/>
        </a:p>
      </dgm:t>
    </dgm:pt>
    <dgm:pt modelId="{ABC2A235-77EE-BA4E-91E2-499CCC50B200}">
      <dgm:prSet phldrT="[Text]"/>
      <dgm:spPr/>
      <dgm:t>
        <a:bodyPr/>
        <a:lstStyle/>
        <a:p>
          <a:r>
            <a:rPr lang="en-US" dirty="0"/>
            <a:t>Begin data analysis in intersession PD</a:t>
          </a:r>
        </a:p>
      </dgm:t>
    </dgm:pt>
    <dgm:pt modelId="{D8C3CFDF-D053-B746-829E-6DE4297E67C8}" type="parTrans" cxnId="{EC472FFB-393C-7F46-AB84-BCA3AB7941E7}">
      <dgm:prSet/>
      <dgm:spPr/>
      <dgm:t>
        <a:bodyPr/>
        <a:lstStyle/>
        <a:p>
          <a:endParaRPr lang="en-US"/>
        </a:p>
      </dgm:t>
    </dgm:pt>
    <dgm:pt modelId="{79351E65-03CB-2740-8CB4-4DDEC239CAB1}" type="sibTrans" cxnId="{EC472FFB-393C-7F46-AB84-BCA3AB7941E7}">
      <dgm:prSet/>
      <dgm:spPr/>
      <dgm:t>
        <a:bodyPr/>
        <a:lstStyle/>
        <a:p>
          <a:endParaRPr lang="en-US"/>
        </a:p>
      </dgm:t>
    </dgm:pt>
    <dgm:pt modelId="{B5A3875A-58A0-2342-8F6B-E59E793B9D34}" type="pres">
      <dgm:prSet presAssocID="{5DAA5BBB-61C9-9D42-A12D-17524EA0215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FF7BBF-C3A2-394A-8EBC-AC9A2941E85A}" type="pres">
      <dgm:prSet presAssocID="{771DEC87-96DB-3543-BE54-3B52A0DAF617}" presName="composite" presStyleCnt="0"/>
      <dgm:spPr/>
    </dgm:pt>
    <dgm:pt modelId="{96375C83-2042-3947-8E31-753724E6D4F4}" type="pres">
      <dgm:prSet presAssocID="{771DEC87-96DB-3543-BE54-3B52A0DAF61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86A63E-810F-354B-8EFA-43763EEF6A5C}" type="pres">
      <dgm:prSet presAssocID="{771DEC87-96DB-3543-BE54-3B52A0DAF61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9B1083-FFBF-5B43-B7F0-516685EE832B}" type="pres">
      <dgm:prSet presAssocID="{5425ECE7-6A9A-AC43-BEBA-D8C3969F5BE1}" presName="sp" presStyleCnt="0"/>
      <dgm:spPr/>
    </dgm:pt>
    <dgm:pt modelId="{049CEAF2-7882-8648-A11D-2662C45893D9}" type="pres">
      <dgm:prSet presAssocID="{59AD2405-D2F8-714B-B82E-3B6E8F384961}" presName="composite" presStyleCnt="0"/>
      <dgm:spPr/>
    </dgm:pt>
    <dgm:pt modelId="{720FDBC6-81FC-EA43-9285-D29563779A42}" type="pres">
      <dgm:prSet presAssocID="{59AD2405-D2F8-714B-B82E-3B6E8F38496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DE1A4C-DFF6-8740-9794-E3D5FB1A4432}" type="pres">
      <dgm:prSet presAssocID="{59AD2405-D2F8-714B-B82E-3B6E8F38496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2FCA28-538C-8948-94F4-1945C52FD6B2}" type="pres">
      <dgm:prSet presAssocID="{9142B6AE-485C-D741-82EF-F88BC86D8269}" presName="sp" presStyleCnt="0"/>
      <dgm:spPr/>
    </dgm:pt>
    <dgm:pt modelId="{B1F1455A-D169-314C-993D-2306A20C1757}" type="pres">
      <dgm:prSet presAssocID="{C7C041F6-42F5-0F4E-BB59-8E457F654F8F}" presName="composite" presStyleCnt="0"/>
      <dgm:spPr/>
    </dgm:pt>
    <dgm:pt modelId="{D52C6AF8-FFAB-5D45-B595-53BE6DFC5C55}" type="pres">
      <dgm:prSet presAssocID="{C7C041F6-42F5-0F4E-BB59-8E457F654F8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CE347E-5063-724B-92DC-651B16013348}" type="pres">
      <dgm:prSet presAssocID="{C7C041F6-42F5-0F4E-BB59-8E457F654F8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FFDD9E-3836-6C41-9F8C-3AC28A7CA92E}" type="presOf" srcId="{FE689825-39D8-2445-BA18-AC2A7591F6A9}" destId="{5986A63E-810F-354B-8EFA-43763EEF6A5C}" srcOrd="0" destOrd="0" presId="urn:microsoft.com/office/officeart/2005/8/layout/chevron2"/>
    <dgm:cxn modelId="{6BA0FCCF-CD04-E948-96B2-3267195640AD}" srcId="{5DAA5BBB-61C9-9D42-A12D-17524EA0215E}" destId="{771DEC87-96DB-3543-BE54-3B52A0DAF617}" srcOrd="0" destOrd="0" parTransId="{EDA80456-8D9D-764D-BEB8-E203148372C1}" sibTransId="{5425ECE7-6A9A-AC43-BEBA-D8C3969F5BE1}"/>
    <dgm:cxn modelId="{C0C61032-4699-7741-B927-70C160262CBF}" type="presOf" srcId="{771DEC87-96DB-3543-BE54-3B52A0DAF617}" destId="{96375C83-2042-3947-8E31-753724E6D4F4}" srcOrd="0" destOrd="0" presId="urn:microsoft.com/office/officeart/2005/8/layout/chevron2"/>
    <dgm:cxn modelId="{C9066AD5-4F91-A14D-8513-98788B88E0B1}" type="presOf" srcId="{2B5B864E-2ABF-B242-99C7-794E55BE2833}" destId="{5986A63E-810F-354B-8EFA-43763EEF6A5C}" srcOrd="0" destOrd="2" presId="urn:microsoft.com/office/officeart/2005/8/layout/chevron2"/>
    <dgm:cxn modelId="{71B01322-F527-A94C-96DB-72B0BAD37ACE}" srcId="{C7C041F6-42F5-0F4E-BB59-8E457F654F8F}" destId="{F7F49CEB-E2F4-6743-BFC2-8136761E8371}" srcOrd="0" destOrd="0" parTransId="{2443DA89-C073-B049-A523-96A98EA6CD06}" sibTransId="{B865B994-F525-4947-A3AC-2C36563BCC2E}"/>
    <dgm:cxn modelId="{EC472FFB-393C-7F46-AB84-BCA3AB7941E7}" srcId="{59AD2405-D2F8-714B-B82E-3B6E8F384961}" destId="{ABC2A235-77EE-BA4E-91E2-499CCC50B200}" srcOrd="1" destOrd="0" parTransId="{D8C3CFDF-D053-B746-829E-6DE4297E67C8}" sibTransId="{79351E65-03CB-2740-8CB4-4DDEC239CAB1}"/>
    <dgm:cxn modelId="{8375A23C-0067-C349-8DC2-7A50FE50D217}" type="presOf" srcId="{C7C041F6-42F5-0F4E-BB59-8E457F654F8F}" destId="{D52C6AF8-FFAB-5D45-B595-53BE6DFC5C55}" srcOrd="0" destOrd="0" presId="urn:microsoft.com/office/officeart/2005/8/layout/chevron2"/>
    <dgm:cxn modelId="{D3C010C2-3F3E-9541-977E-EE34A4FAD51C}" srcId="{771DEC87-96DB-3543-BE54-3B52A0DAF617}" destId="{8D1AA191-1351-D146-8447-79D9F05E75BF}" srcOrd="1" destOrd="0" parTransId="{581F6B4A-3D51-FA49-96A6-773E45B90D94}" sibTransId="{6AFB19D4-B454-2F42-B824-A2C6EECD8EA8}"/>
    <dgm:cxn modelId="{ACA54E73-CF53-B340-AE92-CEA688C40494}" type="presOf" srcId="{ABC2A235-77EE-BA4E-91E2-499CCC50B200}" destId="{9CDE1A4C-DFF6-8740-9794-E3D5FB1A4432}" srcOrd="0" destOrd="1" presId="urn:microsoft.com/office/officeart/2005/8/layout/chevron2"/>
    <dgm:cxn modelId="{9721059E-C0E2-F64B-8CF5-E4EA09ACFC81}" srcId="{771DEC87-96DB-3543-BE54-3B52A0DAF617}" destId="{FE689825-39D8-2445-BA18-AC2A7591F6A9}" srcOrd="0" destOrd="0" parTransId="{2A0FDFAE-3ECF-DB44-994B-542CC41D814B}" sibTransId="{10D27188-6D07-5E4F-A598-E77E14D3C934}"/>
    <dgm:cxn modelId="{3375216F-98FA-6849-84F7-6836DA674D70}" type="presOf" srcId="{45C67BCA-57DC-2040-A66C-C3590207C679}" destId="{9CDE1A4C-DFF6-8740-9794-E3D5FB1A4432}" srcOrd="0" destOrd="2" presId="urn:microsoft.com/office/officeart/2005/8/layout/chevron2"/>
    <dgm:cxn modelId="{07D38A17-9965-8E45-8E0F-D09401BBD051}" srcId="{C7C041F6-42F5-0F4E-BB59-8E457F654F8F}" destId="{8A3F2DAE-24A5-644F-9752-43C6099AE487}" srcOrd="1" destOrd="0" parTransId="{5B967CD7-FC6A-7E4D-B9B4-300BF02F5BF6}" sibTransId="{A62B644D-A26C-3F41-859E-9D464560714E}"/>
    <dgm:cxn modelId="{27559952-8491-4040-92B5-281399C4C013}" type="presOf" srcId="{F7F49CEB-E2F4-6743-BFC2-8136761E8371}" destId="{CFCE347E-5063-724B-92DC-651B16013348}" srcOrd="0" destOrd="0" presId="urn:microsoft.com/office/officeart/2005/8/layout/chevron2"/>
    <dgm:cxn modelId="{B53E2609-521E-6741-812A-5C0DA11EFF05}" type="presOf" srcId="{001289CA-15FE-FF46-B162-384B579F44AA}" destId="{9CDE1A4C-DFF6-8740-9794-E3D5FB1A4432}" srcOrd="0" destOrd="0" presId="urn:microsoft.com/office/officeart/2005/8/layout/chevron2"/>
    <dgm:cxn modelId="{5E6E2BFA-755F-B04D-BFDA-29563C21D36B}" srcId="{5DAA5BBB-61C9-9D42-A12D-17524EA0215E}" destId="{C7C041F6-42F5-0F4E-BB59-8E457F654F8F}" srcOrd="2" destOrd="0" parTransId="{BC71D749-1A6D-D748-AE11-BA18F9769144}" sibTransId="{47819194-0C4D-E847-92F9-39AA7E4DA2AB}"/>
    <dgm:cxn modelId="{8C71A11A-0A2F-724F-8A7C-B29F33D8B801}" type="presOf" srcId="{59AD2405-D2F8-714B-B82E-3B6E8F384961}" destId="{720FDBC6-81FC-EA43-9285-D29563779A42}" srcOrd="0" destOrd="0" presId="urn:microsoft.com/office/officeart/2005/8/layout/chevron2"/>
    <dgm:cxn modelId="{3F4CC63F-59A3-8F43-BACE-463B6022FAF2}" srcId="{5DAA5BBB-61C9-9D42-A12D-17524EA0215E}" destId="{59AD2405-D2F8-714B-B82E-3B6E8F384961}" srcOrd="1" destOrd="0" parTransId="{FAFBD38A-F3C4-BB4C-9642-709B4B5635A9}" sibTransId="{9142B6AE-485C-D741-82EF-F88BC86D8269}"/>
    <dgm:cxn modelId="{A820ADAA-435F-BD48-A101-888735645FC8}" srcId="{771DEC87-96DB-3543-BE54-3B52A0DAF617}" destId="{2B5B864E-2ABF-B242-99C7-794E55BE2833}" srcOrd="2" destOrd="0" parTransId="{9D5D6941-C868-934B-95CC-D7F6E1DEF83F}" sibTransId="{06DA0661-BE5E-344F-9646-01E9FC03EFF0}"/>
    <dgm:cxn modelId="{6B1AEE09-1140-BC4C-A709-E647C21331FA}" srcId="{59AD2405-D2F8-714B-B82E-3B6E8F384961}" destId="{001289CA-15FE-FF46-B162-384B579F44AA}" srcOrd="0" destOrd="0" parTransId="{70239982-2323-434B-AE99-5ED1ABE6FB55}" sibTransId="{5D1E6DC4-8CEA-0645-873E-51EC92A24319}"/>
    <dgm:cxn modelId="{F7649E74-2AC1-6649-9421-5D9F164BDFA5}" srcId="{C7C041F6-42F5-0F4E-BB59-8E457F654F8F}" destId="{CC55AA85-B0AA-DB4B-9E60-EABE6DD9FC2E}" srcOrd="2" destOrd="0" parTransId="{7B7343B5-1301-634E-815D-12DA3022D254}" sibTransId="{4EA0EDDD-4356-F141-8C51-3D604ECB8F47}"/>
    <dgm:cxn modelId="{010B9019-7651-1F45-91F2-4F3706FA5673}" type="presOf" srcId="{CC55AA85-B0AA-DB4B-9E60-EABE6DD9FC2E}" destId="{CFCE347E-5063-724B-92DC-651B16013348}" srcOrd="0" destOrd="2" presId="urn:microsoft.com/office/officeart/2005/8/layout/chevron2"/>
    <dgm:cxn modelId="{CF44FE76-8DFB-6A42-957E-37FCB500334B}" type="presOf" srcId="{8D1AA191-1351-D146-8447-79D9F05E75BF}" destId="{5986A63E-810F-354B-8EFA-43763EEF6A5C}" srcOrd="0" destOrd="1" presId="urn:microsoft.com/office/officeart/2005/8/layout/chevron2"/>
    <dgm:cxn modelId="{BE264A02-315F-CF4E-928C-FE2A4307DCBD}" srcId="{59AD2405-D2F8-714B-B82E-3B6E8F384961}" destId="{45C67BCA-57DC-2040-A66C-C3590207C679}" srcOrd="2" destOrd="0" parTransId="{E559CF0A-8D87-6548-BC42-99E94CA3DC63}" sibTransId="{58703FD7-05DD-724E-A42F-0EDF404C607B}"/>
    <dgm:cxn modelId="{A6E77D30-EC20-0643-8EDC-9EA6ED8AC908}" type="presOf" srcId="{8A3F2DAE-24A5-644F-9752-43C6099AE487}" destId="{CFCE347E-5063-724B-92DC-651B16013348}" srcOrd="0" destOrd="1" presId="urn:microsoft.com/office/officeart/2005/8/layout/chevron2"/>
    <dgm:cxn modelId="{A36FE877-F345-C34C-85DC-F8575B16DB38}" type="presOf" srcId="{5DAA5BBB-61C9-9D42-A12D-17524EA0215E}" destId="{B5A3875A-58A0-2342-8F6B-E59E793B9D34}" srcOrd="0" destOrd="0" presId="urn:microsoft.com/office/officeart/2005/8/layout/chevron2"/>
    <dgm:cxn modelId="{3E51D928-071D-4640-AA9C-3956A037FDBA}" type="presParOf" srcId="{B5A3875A-58A0-2342-8F6B-E59E793B9D34}" destId="{C8FF7BBF-C3A2-394A-8EBC-AC9A2941E85A}" srcOrd="0" destOrd="0" presId="urn:microsoft.com/office/officeart/2005/8/layout/chevron2"/>
    <dgm:cxn modelId="{214042C9-A7CF-9542-88B5-36843AF3519F}" type="presParOf" srcId="{C8FF7BBF-C3A2-394A-8EBC-AC9A2941E85A}" destId="{96375C83-2042-3947-8E31-753724E6D4F4}" srcOrd="0" destOrd="0" presId="urn:microsoft.com/office/officeart/2005/8/layout/chevron2"/>
    <dgm:cxn modelId="{5FD30AAD-E806-EE4C-BA0D-DD161D690774}" type="presParOf" srcId="{C8FF7BBF-C3A2-394A-8EBC-AC9A2941E85A}" destId="{5986A63E-810F-354B-8EFA-43763EEF6A5C}" srcOrd="1" destOrd="0" presId="urn:microsoft.com/office/officeart/2005/8/layout/chevron2"/>
    <dgm:cxn modelId="{68A273E9-EB9D-2F40-AC56-6C93D67DDCF6}" type="presParOf" srcId="{B5A3875A-58A0-2342-8F6B-E59E793B9D34}" destId="{999B1083-FFBF-5B43-B7F0-516685EE832B}" srcOrd="1" destOrd="0" presId="urn:microsoft.com/office/officeart/2005/8/layout/chevron2"/>
    <dgm:cxn modelId="{AD94CB39-CA2A-D349-B9D5-CFEA3ED19750}" type="presParOf" srcId="{B5A3875A-58A0-2342-8F6B-E59E793B9D34}" destId="{049CEAF2-7882-8648-A11D-2662C45893D9}" srcOrd="2" destOrd="0" presId="urn:microsoft.com/office/officeart/2005/8/layout/chevron2"/>
    <dgm:cxn modelId="{F57BF610-22E7-7F4B-9271-87EA2F2D3FA6}" type="presParOf" srcId="{049CEAF2-7882-8648-A11D-2662C45893D9}" destId="{720FDBC6-81FC-EA43-9285-D29563779A42}" srcOrd="0" destOrd="0" presId="urn:microsoft.com/office/officeart/2005/8/layout/chevron2"/>
    <dgm:cxn modelId="{1C4FDC46-911F-0B46-9B10-9BDE472AE0ED}" type="presParOf" srcId="{049CEAF2-7882-8648-A11D-2662C45893D9}" destId="{9CDE1A4C-DFF6-8740-9794-E3D5FB1A4432}" srcOrd="1" destOrd="0" presId="urn:microsoft.com/office/officeart/2005/8/layout/chevron2"/>
    <dgm:cxn modelId="{E2BC7D3D-456F-8A40-A5E1-B05072283F74}" type="presParOf" srcId="{B5A3875A-58A0-2342-8F6B-E59E793B9D34}" destId="{7C2FCA28-538C-8948-94F4-1945C52FD6B2}" srcOrd="3" destOrd="0" presId="urn:microsoft.com/office/officeart/2005/8/layout/chevron2"/>
    <dgm:cxn modelId="{021A91FC-CEEA-7B4A-B926-2C2904988440}" type="presParOf" srcId="{B5A3875A-58A0-2342-8F6B-E59E793B9D34}" destId="{B1F1455A-D169-314C-993D-2306A20C1757}" srcOrd="4" destOrd="0" presId="urn:microsoft.com/office/officeart/2005/8/layout/chevron2"/>
    <dgm:cxn modelId="{B7B923BD-6A1D-5B47-963B-DA4C82C3A478}" type="presParOf" srcId="{B1F1455A-D169-314C-993D-2306A20C1757}" destId="{D52C6AF8-FFAB-5D45-B595-53BE6DFC5C55}" srcOrd="0" destOrd="0" presId="urn:microsoft.com/office/officeart/2005/8/layout/chevron2"/>
    <dgm:cxn modelId="{12E69844-5C9D-A544-B2CA-805B97DAA435}" type="presParOf" srcId="{B1F1455A-D169-314C-993D-2306A20C1757}" destId="{CFCE347E-5063-724B-92DC-651B1601334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375C83-2042-3947-8E31-753724E6D4F4}">
      <dsp:nvSpPr>
        <dsp:cNvPr id="0" name=""/>
        <dsp:cNvSpPr/>
      </dsp:nvSpPr>
      <dsp:spPr>
        <a:xfrm rot="5400000">
          <a:off x="-251698" y="253125"/>
          <a:ext cx="1677988" cy="117459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Mid. Feb.</a:t>
          </a:r>
        </a:p>
      </dsp:txBody>
      <dsp:txXfrm rot="-5400000">
        <a:off x="0" y="588723"/>
        <a:ext cx="1174592" cy="503396"/>
      </dsp:txXfrm>
    </dsp:sp>
    <dsp:sp modelId="{5986A63E-810F-354B-8EFA-43763EEF6A5C}">
      <dsp:nvSpPr>
        <dsp:cNvPr id="0" name=""/>
        <dsp:cNvSpPr/>
      </dsp:nvSpPr>
      <dsp:spPr>
        <a:xfrm rot="5400000">
          <a:off x="4157138" y="-2981119"/>
          <a:ext cx="1090692" cy="70557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Test administration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Reading, math, language and science (6-8)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Given across grades 6-10</a:t>
          </a:r>
        </a:p>
      </dsp:txBody>
      <dsp:txXfrm rot="-5400000">
        <a:off x="1174592" y="54670"/>
        <a:ext cx="7002542" cy="984206"/>
      </dsp:txXfrm>
    </dsp:sp>
    <dsp:sp modelId="{720FDBC6-81FC-EA43-9285-D29563779A42}">
      <dsp:nvSpPr>
        <dsp:cNvPr id="0" name=""/>
        <dsp:cNvSpPr/>
      </dsp:nvSpPr>
      <dsp:spPr>
        <a:xfrm rot="5400000">
          <a:off x="-251698" y="1737819"/>
          <a:ext cx="1677988" cy="117459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Late Feb.</a:t>
          </a:r>
        </a:p>
      </dsp:txBody>
      <dsp:txXfrm rot="-5400000">
        <a:off x="0" y="2073417"/>
        <a:ext cx="1174592" cy="503396"/>
      </dsp:txXfrm>
    </dsp:sp>
    <dsp:sp modelId="{9CDE1A4C-DFF6-8740-9794-E3D5FB1A4432}">
      <dsp:nvSpPr>
        <dsp:cNvPr id="0" name=""/>
        <dsp:cNvSpPr/>
      </dsp:nvSpPr>
      <dsp:spPr>
        <a:xfrm rot="5400000">
          <a:off x="4157138" y="-1496424"/>
          <a:ext cx="1090692" cy="70557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Compile initial growth and proficiency results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Begin data analysis in intersession PD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Review SBAC readiness</a:t>
          </a:r>
        </a:p>
      </dsp:txBody>
      <dsp:txXfrm rot="-5400000">
        <a:off x="1174592" y="1539365"/>
        <a:ext cx="7002542" cy="984206"/>
      </dsp:txXfrm>
    </dsp:sp>
    <dsp:sp modelId="{D52C6AF8-FFAB-5D45-B595-53BE6DFC5C55}">
      <dsp:nvSpPr>
        <dsp:cNvPr id="0" name=""/>
        <dsp:cNvSpPr/>
      </dsp:nvSpPr>
      <dsp:spPr>
        <a:xfrm rot="5400000">
          <a:off x="-251698" y="3222514"/>
          <a:ext cx="1677988" cy="117459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Early March</a:t>
          </a:r>
        </a:p>
      </dsp:txBody>
      <dsp:txXfrm rot="-5400000">
        <a:off x="0" y="3558112"/>
        <a:ext cx="1174592" cy="503396"/>
      </dsp:txXfrm>
    </dsp:sp>
    <dsp:sp modelId="{CFCE347E-5063-724B-92DC-651B16013348}">
      <dsp:nvSpPr>
        <dsp:cNvPr id="0" name=""/>
        <dsp:cNvSpPr/>
      </dsp:nvSpPr>
      <dsp:spPr>
        <a:xfrm rot="5400000">
          <a:off x="4157138" y="-11730"/>
          <a:ext cx="1090692" cy="70557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Analyze data by subgroup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Identify patterns and trends across subgroups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Develop and implement instructional response plan</a:t>
          </a:r>
        </a:p>
      </dsp:txBody>
      <dsp:txXfrm rot="-5400000">
        <a:off x="1174592" y="3024060"/>
        <a:ext cx="7002542" cy="984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075704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6787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432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84320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4460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22812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9832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21612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2303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3" r:id="rId3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705" y="2567369"/>
            <a:ext cx="1796700" cy="376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169150" y="4549550"/>
            <a:ext cx="79869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6600" dirty="0">
                <a:solidFill>
                  <a:srgbClr val="FFFFFF"/>
                </a:solidFill>
              </a:rPr>
              <a:t>Academic Excellence</a:t>
            </a:r>
            <a:endParaRPr lang="en" sz="6600" dirty="0">
              <a:solidFill>
                <a:srgbClr val="FFFFFF"/>
              </a:solidFill>
            </a:endParaRPr>
          </a:p>
          <a:p>
            <a:pPr lvl="0" algn="r">
              <a:spcBef>
                <a:spcPts val="0"/>
              </a:spcBef>
              <a:buNone/>
            </a:pPr>
            <a:r>
              <a:rPr lang="en-US" sz="3000" b="0" dirty="0">
                <a:solidFill>
                  <a:srgbClr val="FFFFFF"/>
                </a:solidFill>
              </a:rPr>
              <a:t>EBIA Team Updates, February 2018</a:t>
            </a:r>
            <a:endParaRPr lang="en" sz="3000" b="0" dirty="0">
              <a:solidFill>
                <a:srgbClr val="FFFFFF"/>
              </a:solidFill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7900" y="94237"/>
            <a:ext cx="30480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</p:spTree>
    <p:extLst>
      <p:ext uri="{BB962C8B-B14F-4D97-AF65-F5344CB8AC3E}">
        <p14:creationId xmlns:p14="http://schemas.microsoft.com/office/powerpoint/2010/main" val="1135799856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705" y="2567369"/>
            <a:ext cx="1796700" cy="376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169150" y="4549550"/>
            <a:ext cx="79869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6600" dirty="0">
                <a:solidFill>
                  <a:srgbClr val="FFFFFF"/>
                </a:solidFill>
              </a:rPr>
              <a:t>Winter MAP Testing Results</a:t>
            </a:r>
            <a:endParaRPr lang="en" sz="6600" dirty="0">
              <a:solidFill>
                <a:srgbClr val="FFFFFF"/>
              </a:solidFill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7900" y="94237"/>
            <a:ext cx="30480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</p:spTree>
    <p:extLst>
      <p:ext uri="{BB962C8B-B14F-4D97-AF65-F5344CB8AC3E}">
        <p14:creationId xmlns:p14="http://schemas.microsoft.com/office/powerpoint/2010/main" val="13305095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Winter MAP Testing Results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14349" y="826639"/>
            <a:ext cx="89153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+mj-lt"/>
              </a:rPr>
              <a:t>Analysis Trajectory</a:t>
            </a:r>
          </a:p>
          <a:p>
            <a:pPr>
              <a:lnSpc>
                <a:spcPct val="150000"/>
              </a:lnSpc>
            </a:pPr>
            <a:endParaRPr lang="en-US" sz="2000" b="1" dirty="0">
              <a:latin typeface="+mj-lt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25487408"/>
              </p:ext>
            </p:extLst>
          </p:nvPr>
        </p:nvGraphicFramePr>
        <p:xfrm>
          <a:off x="256032" y="1567688"/>
          <a:ext cx="8230378" cy="4650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06650348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Winter MAP Testing Results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68224" y="875407"/>
            <a:ext cx="88589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j-lt"/>
              </a:rPr>
              <a:t>Proficiency – </a:t>
            </a:r>
            <a:r>
              <a:rPr lang="en-US" sz="2400" dirty="0">
                <a:latin typeface="+mj-lt"/>
              </a:rPr>
              <a:t>Current Testing</a:t>
            </a:r>
            <a:r>
              <a:rPr lang="en-US" sz="2400" b="1" dirty="0">
                <a:latin typeface="+mj-lt"/>
              </a:rPr>
              <a:t> </a:t>
            </a:r>
            <a:endParaRPr lang="en-US" sz="2000" b="1" dirty="0">
              <a:latin typeface="+mj-l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54B83E64-6F65-FA46-9CDD-6354C2CE2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467782"/>
              </p:ext>
            </p:extLst>
          </p:nvPr>
        </p:nvGraphicFramePr>
        <p:xfrm>
          <a:off x="492035" y="1896718"/>
          <a:ext cx="7994375" cy="345153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598875">
                  <a:extLst>
                    <a:ext uri="{9D8B030D-6E8A-4147-A177-3AD203B41FA5}">
                      <a16:colId xmlns:a16="http://schemas.microsoft.com/office/drawing/2014/main" xmlns="" val="270462781"/>
                    </a:ext>
                  </a:extLst>
                </a:gridCol>
                <a:gridCol w="1598875">
                  <a:extLst>
                    <a:ext uri="{9D8B030D-6E8A-4147-A177-3AD203B41FA5}">
                      <a16:colId xmlns:a16="http://schemas.microsoft.com/office/drawing/2014/main" xmlns="" val="332926431"/>
                    </a:ext>
                  </a:extLst>
                </a:gridCol>
                <a:gridCol w="1598875">
                  <a:extLst>
                    <a:ext uri="{9D8B030D-6E8A-4147-A177-3AD203B41FA5}">
                      <a16:colId xmlns:a16="http://schemas.microsoft.com/office/drawing/2014/main" xmlns="" val="21931980"/>
                    </a:ext>
                  </a:extLst>
                </a:gridCol>
                <a:gridCol w="1598875">
                  <a:extLst>
                    <a:ext uri="{9D8B030D-6E8A-4147-A177-3AD203B41FA5}">
                      <a16:colId xmlns:a16="http://schemas.microsoft.com/office/drawing/2014/main" xmlns="" val="746024153"/>
                    </a:ext>
                  </a:extLst>
                </a:gridCol>
                <a:gridCol w="1598875">
                  <a:extLst>
                    <a:ext uri="{9D8B030D-6E8A-4147-A177-3AD203B41FA5}">
                      <a16:colId xmlns:a16="http://schemas.microsoft.com/office/drawing/2014/main" xmlns="" val="2469230363"/>
                    </a:ext>
                  </a:extLst>
                </a:gridCol>
              </a:tblGrid>
              <a:tr h="550098">
                <a:tc>
                  <a:txBody>
                    <a:bodyPr/>
                    <a:lstStyle/>
                    <a:p>
                      <a:r>
                        <a:rPr lang="en-US" sz="2000" dirty="0"/>
                        <a:t>Grade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Fall</a:t>
                      </a:r>
                    </a:p>
                    <a:p>
                      <a:pPr algn="ctr"/>
                      <a:r>
                        <a:rPr lang="en-US" sz="2000" dirty="0"/>
                        <a:t>Math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Winter</a:t>
                      </a:r>
                    </a:p>
                    <a:p>
                      <a:pPr algn="ctr"/>
                      <a:r>
                        <a:rPr lang="en-US" sz="2000" dirty="0"/>
                        <a:t>Math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Fall</a:t>
                      </a:r>
                    </a:p>
                    <a:p>
                      <a:pPr algn="ctr"/>
                      <a:r>
                        <a:rPr lang="en-US" sz="2000" dirty="0"/>
                        <a:t>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Winter</a:t>
                      </a:r>
                    </a:p>
                    <a:p>
                      <a:pPr algn="ctr"/>
                      <a:r>
                        <a:rPr lang="en-US" sz="2000" dirty="0"/>
                        <a:t>Reading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084687"/>
                  </a:ext>
                </a:extLst>
              </a:tr>
              <a:tr h="550098">
                <a:tc>
                  <a:txBody>
                    <a:bodyPr/>
                    <a:lstStyle/>
                    <a:p>
                      <a:r>
                        <a:rPr lang="en-US" sz="1800" dirty="0"/>
                        <a:t>6th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6038445"/>
                  </a:ext>
                </a:extLst>
              </a:tr>
              <a:tr h="550098">
                <a:tc>
                  <a:txBody>
                    <a:bodyPr/>
                    <a:lstStyle/>
                    <a:p>
                      <a:r>
                        <a:rPr lang="en-US" sz="1800" dirty="0"/>
                        <a:t>7th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82520816"/>
                  </a:ext>
                </a:extLst>
              </a:tr>
              <a:tr h="550098">
                <a:tc>
                  <a:txBody>
                    <a:bodyPr/>
                    <a:lstStyle/>
                    <a:p>
                      <a:r>
                        <a:rPr lang="en-US" sz="1800" dirty="0"/>
                        <a:t>8th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10074252"/>
                  </a:ext>
                </a:extLst>
              </a:tr>
              <a:tr h="550098">
                <a:tc>
                  <a:txBody>
                    <a:bodyPr/>
                    <a:lstStyle/>
                    <a:p>
                      <a:r>
                        <a:rPr lang="en-US" sz="1800" dirty="0"/>
                        <a:t>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1946521"/>
                  </a:ext>
                </a:extLst>
              </a:tr>
              <a:tr h="550098">
                <a:tc>
                  <a:txBody>
                    <a:bodyPr/>
                    <a:lstStyle/>
                    <a:p>
                      <a:r>
                        <a:rPr lang="en-US" sz="1800" dirty="0"/>
                        <a:t>10th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2585244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FB3949EE-06D7-6D44-A44C-33E25C53CB0F}"/>
              </a:ext>
            </a:extLst>
          </p:cNvPr>
          <p:cNvCxnSpPr/>
          <p:nvPr/>
        </p:nvCxnSpPr>
        <p:spPr>
          <a:xfrm flipV="1">
            <a:off x="5278581" y="1593666"/>
            <a:ext cx="0" cy="375458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FAD8135-2DDA-1D4F-874C-C1C804E64F2B}"/>
              </a:ext>
            </a:extLst>
          </p:cNvPr>
          <p:cNvCxnSpPr/>
          <p:nvPr/>
        </p:nvCxnSpPr>
        <p:spPr>
          <a:xfrm flipV="1">
            <a:off x="2078182" y="1607521"/>
            <a:ext cx="0" cy="375458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4127772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Winter MAP Testing Results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97138" y="764142"/>
            <a:ext cx="88589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j-lt"/>
              </a:rPr>
              <a:t>Growth </a:t>
            </a:r>
            <a:endParaRPr lang="en-US" sz="2000" b="1" dirty="0">
              <a:latin typeface="+mj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6C37DDA8-3D39-4044-BA41-AF4F57EC69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993602"/>
              </p:ext>
            </p:extLst>
          </p:nvPr>
        </p:nvGraphicFramePr>
        <p:xfrm>
          <a:off x="285039" y="1197794"/>
          <a:ext cx="8527523" cy="5284121"/>
        </p:xfrm>
        <a:graphic>
          <a:graphicData uri="http://schemas.openxmlformats.org/drawingml/2006/table">
            <a:tbl>
              <a:tblPr/>
              <a:tblGrid>
                <a:gridCol w="953488">
                  <a:extLst>
                    <a:ext uri="{9D8B030D-6E8A-4147-A177-3AD203B41FA5}">
                      <a16:colId xmlns:a16="http://schemas.microsoft.com/office/drawing/2014/main" xmlns="" val="1158784003"/>
                    </a:ext>
                  </a:extLst>
                </a:gridCol>
                <a:gridCol w="2365610">
                  <a:extLst>
                    <a:ext uri="{9D8B030D-6E8A-4147-A177-3AD203B41FA5}">
                      <a16:colId xmlns:a16="http://schemas.microsoft.com/office/drawing/2014/main" xmlns="" val="364427509"/>
                    </a:ext>
                  </a:extLst>
                </a:gridCol>
                <a:gridCol w="1276574">
                  <a:extLst>
                    <a:ext uri="{9D8B030D-6E8A-4147-A177-3AD203B41FA5}">
                      <a16:colId xmlns:a16="http://schemas.microsoft.com/office/drawing/2014/main" xmlns="" val="3519310943"/>
                    </a:ext>
                  </a:extLst>
                </a:gridCol>
                <a:gridCol w="1276574">
                  <a:extLst>
                    <a:ext uri="{9D8B030D-6E8A-4147-A177-3AD203B41FA5}">
                      <a16:colId xmlns:a16="http://schemas.microsoft.com/office/drawing/2014/main" xmlns="" val="1877523153"/>
                    </a:ext>
                  </a:extLst>
                </a:gridCol>
                <a:gridCol w="1251045">
                  <a:extLst>
                    <a:ext uri="{9D8B030D-6E8A-4147-A177-3AD203B41FA5}">
                      <a16:colId xmlns:a16="http://schemas.microsoft.com/office/drawing/2014/main" xmlns="" val="1623611390"/>
                    </a:ext>
                  </a:extLst>
                </a:gridCol>
                <a:gridCol w="1404232">
                  <a:extLst>
                    <a:ext uri="{9D8B030D-6E8A-4147-A177-3AD203B41FA5}">
                      <a16:colId xmlns:a16="http://schemas.microsoft.com/office/drawing/2014/main" xmlns="" val="42163066"/>
                    </a:ext>
                  </a:extLst>
                </a:gridCol>
              </a:tblGrid>
              <a:tr h="260537">
                <a:tc>
                  <a:txBody>
                    <a:bodyPr/>
                    <a:lstStyle/>
                    <a:p>
                      <a:pPr algn="ctr" rtl="0" fontAlgn="b"/>
                      <a:endParaRPr lang="en-US" sz="1200" b="1" dirty="0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effectLst/>
                        </a:rPr>
                        <a:t>Subject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panose="020B0604020202020204" pitchFamily="34" charset="0"/>
                        </a:rPr>
                        <a:t>ALL Fall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panose="020B0604020202020204" pitchFamily="34" charset="0"/>
                        </a:rPr>
                        <a:t>ALL Winter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panose="020B0604020202020204" pitchFamily="34" charset="0"/>
                        </a:rPr>
                        <a:t>Growth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panose="020B0604020202020204" pitchFamily="34" charset="0"/>
                        </a:rPr>
                        <a:t>Diff. From Norm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6262216"/>
                  </a:ext>
                </a:extLst>
              </a:tr>
              <a:tr h="140946">
                <a:tc rowSpan="4"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effectLst/>
                        </a:rPr>
                        <a:t>6</a:t>
                      </a:r>
                      <a:r>
                        <a:rPr lang="en-US" sz="1400" b="1" baseline="30000" dirty="0">
                          <a:effectLst/>
                        </a:rPr>
                        <a:t>th</a:t>
                      </a:r>
                      <a:r>
                        <a:rPr lang="en-US" sz="1400" b="1" dirty="0">
                          <a:effectLst/>
                        </a:rPr>
                        <a:t> Grade</a:t>
                      </a:r>
                    </a:p>
                  </a:txBody>
                  <a:tcPr marL="16017" marR="16017" marT="10678" marB="1067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effectLst/>
                        </a:rPr>
                        <a:t>Math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215.7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219.4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3.4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-1.0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40885409"/>
                  </a:ext>
                </a:extLst>
              </a:tr>
              <a:tr h="140946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b="1" dirty="0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effectLst/>
                        </a:rPr>
                        <a:t>Reading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210.5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217.6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7.4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4.2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52961529"/>
                  </a:ext>
                </a:extLst>
              </a:tr>
              <a:tr h="140946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b="1" dirty="0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effectLst/>
                        </a:rPr>
                        <a:t>Language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210.4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213.3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2.9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-0.3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67762643"/>
                  </a:ext>
                </a:extLst>
              </a:tr>
              <a:tr h="140946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b="1" dirty="0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effectLst/>
                        </a:rPr>
                        <a:t>Science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205.3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209.1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4.1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1.3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46599406"/>
                  </a:ext>
                </a:extLst>
              </a:tr>
              <a:tr h="48095">
                <a:tc>
                  <a:txBody>
                    <a:bodyPr/>
                    <a:lstStyle/>
                    <a:p>
                      <a:pPr rtl="0" fontAlgn="b"/>
                      <a:endParaRPr lang="en-US" sz="1400" dirty="0">
                        <a:effectLst/>
                      </a:endParaRPr>
                    </a:p>
                  </a:txBody>
                  <a:tcPr marL="16017" marR="16017" marT="10678" marB="1067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1331007"/>
                  </a:ext>
                </a:extLst>
              </a:tr>
              <a:tr h="140946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</a:rPr>
                        <a:t>7</a:t>
                      </a:r>
                      <a:r>
                        <a:rPr lang="en-US" sz="1400" b="1" baseline="30000" dirty="0">
                          <a:effectLst/>
                        </a:rPr>
                        <a:t>th</a:t>
                      </a:r>
                      <a:r>
                        <a:rPr lang="en-US" sz="1400" b="1" dirty="0">
                          <a:effectLst/>
                        </a:rPr>
                        <a:t> Grade</a:t>
                      </a:r>
                    </a:p>
                  </a:txBody>
                  <a:tcPr marL="16017" marR="16017" marT="10678" marB="1067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</a:rPr>
                        <a:t>Math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dirty="0">
                          <a:effectLst/>
                          <a:latin typeface="Arial" panose="020B0604020202020204" pitchFamily="34" charset="0"/>
                        </a:rPr>
                        <a:t>221.0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dirty="0">
                          <a:effectLst/>
                          <a:latin typeface="Arial" panose="020B0604020202020204" pitchFamily="34" charset="0"/>
                        </a:rPr>
                        <a:t>226.8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5.1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dirty="0">
                          <a:effectLst/>
                          <a:latin typeface="Arial" panose="020B0604020202020204" pitchFamily="34" charset="0"/>
                        </a:rPr>
                        <a:t>1.6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8831489"/>
                  </a:ext>
                </a:extLst>
              </a:tr>
              <a:tr h="140946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b="1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</a:rPr>
                        <a:t>Reading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dirty="0">
                          <a:effectLst/>
                          <a:latin typeface="Arial" panose="020B0604020202020204" pitchFamily="34" charset="0"/>
                        </a:rPr>
                        <a:t>216.3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dirty="0">
                          <a:effectLst/>
                          <a:latin typeface="Arial" panose="020B0604020202020204" pitchFamily="34" charset="0"/>
                        </a:rPr>
                        <a:t>220.7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4.0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1.5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41960498"/>
                  </a:ext>
                </a:extLst>
              </a:tr>
              <a:tr h="140946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b="1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</a:rPr>
                        <a:t>Language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214.9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217.8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2.4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-0.1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9139780"/>
                  </a:ext>
                </a:extLst>
              </a:tr>
              <a:tr h="140946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b="1" dirty="0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</a:rPr>
                        <a:t>Science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211.9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214.3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2.5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0.2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53685979"/>
                  </a:ext>
                </a:extLst>
              </a:tr>
              <a:tr h="140946">
                <a:tc>
                  <a:txBody>
                    <a:bodyPr/>
                    <a:lstStyle/>
                    <a:p>
                      <a:pPr rtl="0" fontAlgn="b"/>
                      <a:endParaRPr lang="en-US" sz="1400" dirty="0">
                        <a:effectLst/>
                      </a:endParaRPr>
                    </a:p>
                  </a:txBody>
                  <a:tcPr marL="16017" marR="16017" marT="10678" marB="1067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4578888"/>
                  </a:ext>
                </a:extLst>
              </a:tr>
              <a:tr h="140946">
                <a:tc rowSpan="4"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effectLst/>
                        </a:rPr>
                        <a:t>8</a:t>
                      </a:r>
                      <a:r>
                        <a:rPr lang="en-US" sz="1400" b="1" baseline="30000" dirty="0">
                          <a:effectLst/>
                        </a:rPr>
                        <a:t>th</a:t>
                      </a:r>
                      <a:r>
                        <a:rPr lang="en-US" sz="1400" b="1" dirty="0">
                          <a:effectLst/>
                        </a:rPr>
                        <a:t> Grade</a:t>
                      </a:r>
                    </a:p>
                  </a:txBody>
                  <a:tcPr marL="16017" marR="16017" marT="10678" marB="1067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</a:rPr>
                        <a:t>Math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229.1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234.0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4.9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dirty="0">
                          <a:effectLst/>
                          <a:latin typeface="Arial" panose="020B0604020202020204" pitchFamily="34" charset="0"/>
                        </a:rPr>
                        <a:t>2.0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1836548"/>
                  </a:ext>
                </a:extLst>
              </a:tr>
              <a:tr h="140946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b="1" dirty="0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</a:rPr>
                        <a:t>Reading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221.5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dirty="0">
                          <a:effectLst/>
                          <a:latin typeface="Arial" panose="020B0604020202020204" pitchFamily="34" charset="0"/>
                        </a:rPr>
                        <a:t>226.7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4.8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2.9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4790497"/>
                  </a:ext>
                </a:extLst>
              </a:tr>
              <a:tr h="140946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b="1" dirty="0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</a:rPr>
                        <a:t>Language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218.8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221.6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2.8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0.9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08022470"/>
                  </a:ext>
                </a:extLst>
              </a:tr>
              <a:tr h="140946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b="1" dirty="0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</a:rPr>
                        <a:t>Science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214.5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217.5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2.8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0.8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7697829"/>
                  </a:ext>
                </a:extLst>
              </a:tr>
              <a:tr h="110255">
                <a:tc>
                  <a:txBody>
                    <a:bodyPr/>
                    <a:lstStyle/>
                    <a:p>
                      <a:pPr rtl="0" fontAlgn="b"/>
                      <a:endParaRPr lang="en-US" sz="1400" dirty="0">
                        <a:effectLst/>
                      </a:endParaRPr>
                    </a:p>
                  </a:txBody>
                  <a:tcPr marL="16017" marR="16017" marT="10678" marB="1067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2763499"/>
                  </a:ext>
                </a:extLst>
              </a:tr>
              <a:tr h="140946">
                <a:tc rowSpan="4"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effectLst/>
                        </a:rPr>
                        <a:t>9</a:t>
                      </a:r>
                      <a:r>
                        <a:rPr lang="en-US" sz="1400" b="1" baseline="30000" dirty="0">
                          <a:effectLst/>
                        </a:rPr>
                        <a:t>th</a:t>
                      </a:r>
                      <a:r>
                        <a:rPr lang="en-US" sz="1400" b="1" dirty="0">
                          <a:effectLst/>
                        </a:rPr>
                        <a:t> Grade</a:t>
                      </a:r>
                    </a:p>
                  </a:txBody>
                  <a:tcPr marL="16017" marR="16017" marT="10678" marB="1067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</a:rPr>
                        <a:t>Math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230.2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dirty="0">
                          <a:effectLst/>
                          <a:latin typeface="Arial" panose="020B0604020202020204" pitchFamily="34" charset="0"/>
                        </a:rPr>
                        <a:t>236.0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3.4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dirty="0">
                          <a:effectLst/>
                          <a:latin typeface="Arial" panose="020B0604020202020204" pitchFamily="34" charset="0"/>
                        </a:rPr>
                        <a:t>1.4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58264953"/>
                  </a:ext>
                </a:extLst>
              </a:tr>
              <a:tr h="140946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b="1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</a:rPr>
                        <a:t>Reading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222.9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224.5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dirty="0">
                          <a:effectLst/>
                          <a:latin typeface="Arial" panose="020B0604020202020204" pitchFamily="34" charset="0"/>
                        </a:rPr>
                        <a:t>-0.6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87352247"/>
                  </a:ext>
                </a:extLst>
              </a:tr>
              <a:tr h="140946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b="1" dirty="0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</a:rPr>
                        <a:t>Language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220.6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220.0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-0.2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dirty="0">
                          <a:effectLst/>
                          <a:latin typeface="Arial" panose="020B0604020202020204" pitchFamily="34" charset="0"/>
                        </a:rPr>
                        <a:t>-1.6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13151200"/>
                  </a:ext>
                </a:extLst>
              </a:tr>
              <a:tr h="140946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b="1" dirty="0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</a:rPr>
                        <a:t>Science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NA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NA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NA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NA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77295833"/>
                  </a:ext>
                </a:extLst>
              </a:tr>
              <a:tr h="140946">
                <a:tc>
                  <a:txBody>
                    <a:bodyPr/>
                    <a:lstStyle/>
                    <a:p>
                      <a:pPr rtl="0" fontAlgn="b"/>
                      <a:endParaRPr lang="en-US" sz="1400" dirty="0">
                        <a:effectLst/>
                      </a:endParaRPr>
                    </a:p>
                  </a:txBody>
                  <a:tcPr marL="16017" marR="16017" marT="10678" marB="1067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9166849"/>
                  </a:ext>
                </a:extLst>
              </a:tr>
              <a:tr h="140946">
                <a:tc rowSpan="4"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effectLst/>
                        </a:rPr>
                        <a:t>10</a:t>
                      </a:r>
                      <a:r>
                        <a:rPr lang="en-US" sz="1400" b="1" baseline="30000" dirty="0">
                          <a:effectLst/>
                        </a:rPr>
                        <a:t>th</a:t>
                      </a:r>
                      <a:r>
                        <a:rPr lang="en-US" sz="1400" b="1" dirty="0">
                          <a:effectLst/>
                        </a:rPr>
                        <a:t> Grade</a:t>
                      </a:r>
                    </a:p>
                  </a:txBody>
                  <a:tcPr marL="16017" marR="16017" marT="10678" marB="1067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</a:rPr>
                        <a:t>Math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227.3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231.2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4.9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dirty="0">
                          <a:effectLst/>
                          <a:latin typeface="Arial" panose="020B0604020202020204" pitchFamily="34" charset="0"/>
                        </a:rPr>
                        <a:t>3.4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8018128"/>
                  </a:ext>
                </a:extLst>
              </a:tr>
              <a:tr h="140946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b="1" dirty="0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</a:rPr>
                        <a:t>Reading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223.9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223.3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-0.5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dirty="0">
                          <a:effectLst/>
                          <a:latin typeface="Arial" panose="020B0604020202020204" pitchFamily="34" charset="0"/>
                        </a:rPr>
                        <a:t>-1.1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96802775"/>
                  </a:ext>
                </a:extLst>
              </a:tr>
              <a:tr h="140946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b="1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</a:rPr>
                        <a:t>Language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220.5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219.3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-3.1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dirty="0">
                          <a:effectLst/>
                          <a:latin typeface="Arial" panose="020B0604020202020204" pitchFamily="34" charset="0"/>
                        </a:rPr>
                        <a:t>-3.9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84039652"/>
                  </a:ext>
                </a:extLst>
              </a:tr>
              <a:tr h="140946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b="1" dirty="0">
                        <a:effectLst/>
                      </a:endParaRP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</a:rPr>
                        <a:t>Science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NA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NA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NA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dirty="0">
                          <a:effectLst/>
                          <a:latin typeface="Arial" panose="020B0604020202020204" pitchFamily="34" charset="0"/>
                        </a:rPr>
                        <a:t>NA</a:t>
                      </a:r>
                    </a:p>
                  </a:txBody>
                  <a:tcPr marL="16017" marR="16017" marT="10678" marB="1067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67369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738345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705" y="2567369"/>
            <a:ext cx="1796700" cy="376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169150" y="4549550"/>
            <a:ext cx="79869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6600" dirty="0">
                <a:solidFill>
                  <a:srgbClr val="FFFFFF"/>
                </a:solidFill>
              </a:rPr>
              <a:t>High School Course Approval</a:t>
            </a:r>
            <a:endParaRPr lang="en" sz="6600" dirty="0">
              <a:solidFill>
                <a:srgbClr val="FFFFFF"/>
              </a:solidFill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7900" y="94237"/>
            <a:ext cx="30480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</p:spTree>
    <p:extLst>
      <p:ext uri="{BB962C8B-B14F-4D97-AF65-F5344CB8AC3E}">
        <p14:creationId xmlns:p14="http://schemas.microsoft.com/office/powerpoint/2010/main" val="2083500219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HS Course Approval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40799" y="784676"/>
            <a:ext cx="89153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+mj-lt"/>
              </a:rPr>
              <a:t>WASC</a:t>
            </a:r>
          </a:p>
          <a:p>
            <a:pPr>
              <a:lnSpc>
                <a:spcPct val="150000"/>
              </a:lnSpc>
            </a:pPr>
            <a:endParaRPr lang="en-US" sz="2000" b="1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+mj-lt"/>
              </a:rPr>
              <a:t>Current Status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Initial report submitted in Fall of 2016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Initial candidacy granted for grades 6-10 through June of 2020</a:t>
            </a:r>
          </a:p>
          <a:p>
            <a:pPr>
              <a:lnSpc>
                <a:spcPct val="150000"/>
              </a:lnSpc>
            </a:pPr>
            <a:endParaRPr lang="en-US" sz="2000" b="1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+mj-lt"/>
              </a:rPr>
              <a:t>Next Steps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Submission of 1</a:t>
            </a:r>
            <a:r>
              <a:rPr lang="en-US" sz="2000" baseline="30000" dirty="0">
                <a:latin typeface="+mj-lt"/>
              </a:rPr>
              <a:t>st</a:t>
            </a:r>
            <a:r>
              <a:rPr lang="en-US" sz="2000" dirty="0">
                <a:latin typeface="+mj-lt"/>
              </a:rPr>
              <a:t> year candidacy report in June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Submission of grade addition in summer for SY. 18.19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Begin formalize self study team and plan for final report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04144" y="4691786"/>
            <a:ext cx="6595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26.5%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10230" y="4026934"/>
            <a:ext cx="6595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8.6%</a:t>
            </a:r>
          </a:p>
        </p:txBody>
      </p:sp>
    </p:spTree>
    <p:extLst>
      <p:ext uri="{BB962C8B-B14F-4D97-AF65-F5344CB8AC3E}">
        <p14:creationId xmlns:p14="http://schemas.microsoft.com/office/powerpoint/2010/main" val="507507537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HS Course Approval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40799" y="784676"/>
            <a:ext cx="89153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+mj-lt"/>
              </a:rPr>
              <a:t>College Readiness: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+mj-lt"/>
              </a:rPr>
              <a:t>A-G</a:t>
            </a:r>
          </a:p>
          <a:p>
            <a:pPr>
              <a:lnSpc>
                <a:spcPct val="150000"/>
              </a:lnSpc>
            </a:pPr>
            <a:endParaRPr lang="en-US" sz="2400" b="1" dirty="0"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2400" b="1" dirty="0"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2400" b="1" dirty="0"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2000" b="1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+mj-lt"/>
              </a:rPr>
              <a:t>Advanced Placement (AP)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Current Course Approval: AP World History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Status Update: Materials ordering for May test administration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63711" y="5281061"/>
            <a:ext cx="6595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43.5%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10230" y="4026934"/>
            <a:ext cx="6595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8.6%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886605B7-B048-3C4F-A2DA-6D6E413BCD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228945"/>
              </p:ext>
            </p:extLst>
          </p:nvPr>
        </p:nvGraphicFramePr>
        <p:xfrm>
          <a:off x="365760" y="1863688"/>
          <a:ext cx="8525010" cy="1823548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841670">
                  <a:extLst>
                    <a:ext uri="{9D8B030D-6E8A-4147-A177-3AD203B41FA5}">
                      <a16:colId xmlns:a16="http://schemas.microsoft.com/office/drawing/2014/main" xmlns="" val="2501581494"/>
                    </a:ext>
                  </a:extLst>
                </a:gridCol>
                <a:gridCol w="2841670">
                  <a:extLst>
                    <a:ext uri="{9D8B030D-6E8A-4147-A177-3AD203B41FA5}">
                      <a16:colId xmlns:a16="http://schemas.microsoft.com/office/drawing/2014/main" xmlns="" val="909169337"/>
                    </a:ext>
                  </a:extLst>
                </a:gridCol>
                <a:gridCol w="2841670">
                  <a:extLst>
                    <a:ext uri="{9D8B030D-6E8A-4147-A177-3AD203B41FA5}">
                      <a16:colId xmlns:a16="http://schemas.microsoft.com/office/drawing/2014/main" xmlns="" val="851300774"/>
                    </a:ext>
                  </a:extLst>
                </a:gridCol>
              </a:tblGrid>
              <a:tr h="4519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Approved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Pending Retroactive Approval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Submitting for SY 17.18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2685654"/>
                  </a:ext>
                </a:extLst>
              </a:tr>
              <a:tr h="45194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English 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Advanced Studies E.S.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Environmental Science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Heritage Spanish 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Spanish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Advanced Studies H.G.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Human Geography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Algebra 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Geometry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Computer Science 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Computer Science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Algebra II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Spanish II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Computer Science III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Visual Arts 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English II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Biology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8733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93944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27562</TotalTime>
  <Words>518</Words>
  <Application>Microsoft Office PowerPoint</Application>
  <PresentationFormat>On-screen Show (4:3)</PresentationFormat>
  <Paragraphs>219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Custom Theme</vt:lpstr>
      <vt:lpstr>Academic Excellence EBIA Team Updates, February 2018</vt:lpstr>
      <vt:lpstr>Winter MAP Testing Results</vt:lpstr>
      <vt:lpstr>Winter MAP Testing Results</vt:lpstr>
      <vt:lpstr>Winter MAP Testing Results</vt:lpstr>
      <vt:lpstr>Winter MAP Testing Results</vt:lpstr>
      <vt:lpstr>High School Course Approval</vt:lpstr>
      <vt:lpstr>HS Course Approval</vt:lpstr>
      <vt:lpstr>HS Course Approval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 Bay Innovation Academy September 2014 Board Meeting</dc:title>
  <dc:creator>dkrugman</dc:creator>
  <cp:lastModifiedBy>T430</cp:lastModifiedBy>
  <cp:revision>245</cp:revision>
  <cp:lastPrinted>2016-10-18T18:16:46Z</cp:lastPrinted>
  <dcterms:modified xsi:type="dcterms:W3CDTF">2018-02-21T15:34:48Z</dcterms:modified>
</cp:coreProperties>
</file>