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62" r:id="rId2"/>
    <p:sldId id="310" r:id="rId3"/>
    <p:sldId id="365" r:id="rId4"/>
    <p:sldId id="371" r:id="rId5"/>
    <p:sldId id="369" r:id="rId6"/>
    <p:sldId id="383" r:id="rId7"/>
    <p:sldId id="384" r:id="rId8"/>
    <p:sldId id="385" r:id="rId9"/>
    <p:sldId id="372" r:id="rId10"/>
    <p:sldId id="386" r:id="rId11"/>
    <p:sldId id="373" r:id="rId12"/>
    <p:sldId id="387" r:id="rId13"/>
    <p:sldId id="388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06"/>
    <p:restoredTop sz="94444" autoAdjust="0"/>
  </p:normalViewPr>
  <p:slideViewPr>
    <p:cSldViewPr snapToGrid="0">
      <p:cViewPr>
        <p:scale>
          <a:sx n="94" d="100"/>
          <a:sy n="94" d="100"/>
        </p:scale>
        <p:origin x="-11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A5BBB-61C9-9D42-A12D-17524EA0215E}" type="doc">
      <dgm:prSet loTypeId="urn:microsoft.com/office/officeart/2005/8/layout/vList5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71DEC87-96DB-3543-BE54-3B52A0DAF617}">
      <dgm:prSet phldrT="[Text]"/>
      <dgm:spPr/>
      <dgm:t>
        <a:bodyPr/>
        <a:lstStyle/>
        <a:p>
          <a:r>
            <a:rPr lang="en-US" dirty="0"/>
            <a:t>Element 1: </a:t>
          </a:r>
        </a:p>
        <a:p>
          <a:r>
            <a:rPr lang="en-US" dirty="0"/>
            <a:t>Educational Philosophy and Program</a:t>
          </a:r>
        </a:p>
      </dgm:t>
    </dgm:pt>
    <dgm:pt modelId="{EDA80456-8D9D-764D-BEB8-E203148372C1}" type="parTrans" cxnId="{6BA0FCCF-CD04-E948-96B2-3267195640AD}">
      <dgm:prSet/>
      <dgm:spPr/>
      <dgm:t>
        <a:bodyPr/>
        <a:lstStyle/>
        <a:p>
          <a:endParaRPr lang="en-US"/>
        </a:p>
      </dgm:t>
    </dgm:pt>
    <dgm:pt modelId="{5425ECE7-6A9A-AC43-BEBA-D8C3969F5BE1}" type="sibTrans" cxnId="{6BA0FCCF-CD04-E948-96B2-3267195640AD}">
      <dgm:prSet/>
      <dgm:spPr/>
      <dgm:t>
        <a:bodyPr/>
        <a:lstStyle/>
        <a:p>
          <a:endParaRPr lang="en-US"/>
        </a:p>
      </dgm:t>
    </dgm:pt>
    <dgm:pt modelId="{FE689825-39D8-2445-BA18-AC2A7591F6A9}">
      <dgm:prSet phldrT="[Text]"/>
      <dgm:spPr/>
      <dgm:t>
        <a:bodyPr/>
        <a:lstStyle/>
        <a:p>
          <a:r>
            <a:rPr lang="en-US" dirty="0"/>
            <a:t>Mission</a:t>
          </a:r>
        </a:p>
      </dgm:t>
    </dgm:pt>
    <dgm:pt modelId="{2A0FDFAE-3ECF-DB44-994B-542CC41D814B}" type="parTrans" cxnId="{9721059E-C0E2-F64B-8CF5-E4EA09ACFC81}">
      <dgm:prSet/>
      <dgm:spPr/>
      <dgm:t>
        <a:bodyPr/>
        <a:lstStyle/>
        <a:p>
          <a:endParaRPr lang="en-US"/>
        </a:p>
      </dgm:t>
    </dgm:pt>
    <dgm:pt modelId="{10D27188-6D07-5E4F-A598-E77E14D3C934}" type="sibTrans" cxnId="{9721059E-C0E2-F64B-8CF5-E4EA09ACFC81}">
      <dgm:prSet/>
      <dgm:spPr/>
      <dgm:t>
        <a:bodyPr/>
        <a:lstStyle/>
        <a:p>
          <a:endParaRPr lang="en-US"/>
        </a:p>
      </dgm:t>
    </dgm:pt>
    <dgm:pt modelId="{59AD2405-D2F8-714B-B82E-3B6E8F384961}">
      <dgm:prSet phldrT="[Text]"/>
      <dgm:spPr/>
      <dgm:t>
        <a:bodyPr/>
        <a:lstStyle/>
        <a:p>
          <a:r>
            <a:rPr lang="en-US" dirty="0"/>
            <a:t>Element 2: </a:t>
          </a:r>
        </a:p>
        <a:p>
          <a:r>
            <a:rPr lang="en-US" dirty="0"/>
            <a:t>Student Outcomes and Other Uses of Data</a:t>
          </a:r>
        </a:p>
      </dgm:t>
    </dgm:pt>
    <dgm:pt modelId="{FAFBD38A-F3C4-BB4C-9642-709B4B5635A9}" type="parTrans" cxnId="{3F4CC63F-59A3-8F43-BACE-463B6022FAF2}">
      <dgm:prSet/>
      <dgm:spPr/>
      <dgm:t>
        <a:bodyPr/>
        <a:lstStyle/>
        <a:p>
          <a:endParaRPr lang="en-US"/>
        </a:p>
      </dgm:t>
    </dgm:pt>
    <dgm:pt modelId="{9142B6AE-485C-D741-82EF-F88BC86D8269}" type="sibTrans" cxnId="{3F4CC63F-59A3-8F43-BACE-463B6022FAF2}">
      <dgm:prSet/>
      <dgm:spPr/>
      <dgm:t>
        <a:bodyPr/>
        <a:lstStyle/>
        <a:p>
          <a:endParaRPr lang="en-US"/>
        </a:p>
      </dgm:t>
    </dgm:pt>
    <dgm:pt modelId="{001289CA-15FE-FF46-B162-384B579F44AA}">
      <dgm:prSet phldrT="[Text]"/>
      <dgm:spPr/>
      <dgm:t>
        <a:bodyPr/>
        <a:lstStyle/>
        <a:p>
          <a:r>
            <a:rPr lang="en-US" dirty="0"/>
            <a:t>Measureable Student Outcomes</a:t>
          </a:r>
        </a:p>
      </dgm:t>
    </dgm:pt>
    <dgm:pt modelId="{70239982-2323-434B-AE99-5ED1ABE6FB55}" type="parTrans" cxnId="{6B1AEE09-1140-BC4C-A709-E647C21331FA}">
      <dgm:prSet/>
      <dgm:spPr/>
      <dgm:t>
        <a:bodyPr/>
        <a:lstStyle/>
        <a:p>
          <a:endParaRPr lang="en-US"/>
        </a:p>
      </dgm:t>
    </dgm:pt>
    <dgm:pt modelId="{5D1E6DC4-8CEA-0645-873E-51EC92A24319}" type="sibTrans" cxnId="{6B1AEE09-1140-BC4C-A709-E647C21331FA}">
      <dgm:prSet/>
      <dgm:spPr/>
      <dgm:t>
        <a:bodyPr/>
        <a:lstStyle/>
        <a:p>
          <a:endParaRPr lang="en-US"/>
        </a:p>
      </dgm:t>
    </dgm:pt>
    <dgm:pt modelId="{45C67BCA-57DC-2040-A66C-C3590207C679}">
      <dgm:prSet phldrT="[Text]"/>
      <dgm:spPr/>
      <dgm:t>
        <a:bodyPr/>
        <a:lstStyle/>
        <a:p>
          <a:r>
            <a:rPr lang="en-US" dirty="0"/>
            <a:t>Additional Measureable Student Outcomes</a:t>
          </a:r>
        </a:p>
      </dgm:t>
    </dgm:pt>
    <dgm:pt modelId="{E559CF0A-8D87-6548-BC42-99E94CA3DC63}" type="parTrans" cxnId="{BE264A02-315F-CF4E-928C-FE2A4307DCBD}">
      <dgm:prSet/>
      <dgm:spPr/>
      <dgm:t>
        <a:bodyPr/>
        <a:lstStyle/>
        <a:p>
          <a:endParaRPr lang="en-US"/>
        </a:p>
      </dgm:t>
    </dgm:pt>
    <dgm:pt modelId="{58703FD7-05DD-724E-A42F-0EDF404C607B}" type="sibTrans" cxnId="{BE264A02-315F-CF4E-928C-FE2A4307DCBD}">
      <dgm:prSet/>
      <dgm:spPr/>
      <dgm:t>
        <a:bodyPr/>
        <a:lstStyle/>
        <a:p>
          <a:endParaRPr lang="en-US"/>
        </a:p>
      </dgm:t>
    </dgm:pt>
    <dgm:pt modelId="{C7C041F6-42F5-0F4E-BB59-8E457F654F8F}">
      <dgm:prSet phldrT="[Text]"/>
      <dgm:spPr/>
      <dgm:t>
        <a:bodyPr/>
        <a:lstStyle/>
        <a:p>
          <a:r>
            <a:rPr lang="en-US" dirty="0"/>
            <a:t>Element 3: </a:t>
          </a:r>
        </a:p>
        <a:p>
          <a:r>
            <a:rPr lang="en-US" dirty="0"/>
            <a:t>Methods of Measurement</a:t>
          </a:r>
        </a:p>
      </dgm:t>
    </dgm:pt>
    <dgm:pt modelId="{BC71D749-1A6D-D748-AE11-BA18F9769144}" type="parTrans" cxnId="{5E6E2BFA-755F-B04D-BFDA-29563C21D36B}">
      <dgm:prSet/>
      <dgm:spPr/>
      <dgm:t>
        <a:bodyPr/>
        <a:lstStyle/>
        <a:p>
          <a:endParaRPr lang="en-US"/>
        </a:p>
      </dgm:t>
    </dgm:pt>
    <dgm:pt modelId="{47819194-0C4D-E847-92F9-39AA7E4DA2AB}" type="sibTrans" cxnId="{5E6E2BFA-755F-B04D-BFDA-29563C21D36B}">
      <dgm:prSet/>
      <dgm:spPr/>
      <dgm:t>
        <a:bodyPr/>
        <a:lstStyle/>
        <a:p>
          <a:endParaRPr lang="en-US"/>
        </a:p>
      </dgm:t>
    </dgm:pt>
    <dgm:pt modelId="{F7F49CEB-E2F4-6743-BFC2-8136761E8371}">
      <dgm:prSet phldrT="[Text]"/>
      <dgm:spPr/>
      <dgm:t>
        <a:bodyPr/>
        <a:lstStyle/>
        <a:p>
          <a:r>
            <a:rPr lang="en-US" dirty="0"/>
            <a:t>Educational Technology</a:t>
          </a:r>
        </a:p>
      </dgm:t>
    </dgm:pt>
    <dgm:pt modelId="{2443DA89-C073-B049-A523-96A98EA6CD06}" type="parTrans" cxnId="{71B01322-F527-A94C-96DB-72B0BAD37ACE}">
      <dgm:prSet/>
      <dgm:spPr/>
      <dgm:t>
        <a:bodyPr/>
        <a:lstStyle/>
        <a:p>
          <a:endParaRPr lang="en-US"/>
        </a:p>
      </dgm:t>
    </dgm:pt>
    <dgm:pt modelId="{B865B994-F525-4947-A3AC-2C36563BCC2E}" type="sibTrans" cxnId="{71B01322-F527-A94C-96DB-72B0BAD37ACE}">
      <dgm:prSet/>
      <dgm:spPr/>
      <dgm:t>
        <a:bodyPr/>
        <a:lstStyle/>
        <a:p>
          <a:endParaRPr lang="en-US"/>
        </a:p>
      </dgm:t>
    </dgm:pt>
    <dgm:pt modelId="{8A3F2DAE-24A5-644F-9752-43C6099AE487}">
      <dgm:prSet phldrT="[Text]"/>
      <dgm:spPr/>
      <dgm:t>
        <a:bodyPr/>
        <a:lstStyle/>
        <a:p>
          <a:r>
            <a:rPr lang="en-US" dirty="0"/>
            <a:t>External and Internal Assessment</a:t>
          </a:r>
        </a:p>
      </dgm:t>
    </dgm:pt>
    <dgm:pt modelId="{5B967CD7-FC6A-7E4D-B9B4-300BF02F5BF6}" type="parTrans" cxnId="{07D38A17-9965-8E45-8E0F-D09401BBD051}">
      <dgm:prSet/>
      <dgm:spPr/>
      <dgm:t>
        <a:bodyPr/>
        <a:lstStyle/>
        <a:p>
          <a:endParaRPr lang="en-US"/>
        </a:p>
      </dgm:t>
    </dgm:pt>
    <dgm:pt modelId="{A62B644D-A26C-3F41-859E-9D464560714E}" type="sibTrans" cxnId="{07D38A17-9965-8E45-8E0F-D09401BBD051}">
      <dgm:prSet/>
      <dgm:spPr/>
      <dgm:t>
        <a:bodyPr/>
        <a:lstStyle/>
        <a:p>
          <a:endParaRPr lang="en-US"/>
        </a:p>
      </dgm:t>
    </dgm:pt>
    <dgm:pt modelId="{2B5B864E-2ABF-B242-99C7-794E55BE2833}">
      <dgm:prSet phldrT="[Text]"/>
      <dgm:spPr/>
      <dgm:t>
        <a:bodyPr/>
        <a:lstStyle/>
        <a:p>
          <a:r>
            <a:rPr lang="en-US" dirty="0"/>
            <a:t>Instructional Model and Academic Program</a:t>
          </a:r>
        </a:p>
      </dgm:t>
    </dgm:pt>
    <dgm:pt modelId="{9D5D6941-C868-934B-95CC-D7F6E1DEF83F}" type="parTrans" cxnId="{A820ADAA-435F-BD48-A101-888735645FC8}">
      <dgm:prSet/>
      <dgm:spPr/>
      <dgm:t>
        <a:bodyPr/>
        <a:lstStyle/>
        <a:p>
          <a:endParaRPr lang="en-US"/>
        </a:p>
      </dgm:t>
    </dgm:pt>
    <dgm:pt modelId="{06DA0661-BE5E-344F-9646-01E9FC03EFF0}" type="sibTrans" cxnId="{A820ADAA-435F-BD48-A101-888735645FC8}">
      <dgm:prSet/>
      <dgm:spPr/>
      <dgm:t>
        <a:bodyPr/>
        <a:lstStyle/>
        <a:p>
          <a:endParaRPr lang="en-US"/>
        </a:p>
      </dgm:t>
    </dgm:pt>
    <dgm:pt modelId="{CC55AA85-B0AA-DB4B-9E60-EABE6DD9FC2E}">
      <dgm:prSet phldrT="[Text]"/>
      <dgm:spPr/>
      <dgm:t>
        <a:bodyPr/>
        <a:lstStyle/>
        <a:p>
          <a:r>
            <a:rPr lang="en-US" dirty="0"/>
            <a:t>Data Cycle, Analysis and Professional Development</a:t>
          </a:r>
        </a:p>
      </dgm:t>
    </dgm:pt>
    <dgm:pt modelId="{7B7343B5-1301-634E-815D-12DA3022D254}" type="parTrans" cxnId="{F7649E74-2AC1-6649-9421-5D9F164BDFA5}">
      <dgm:prSet/>
      <dgm:spPr/>
      <dgm:t>
        <a:bodyPr/>
        <a:lstStyle/>
        <a:p>
          <a:endParaRPr lang="en-US"/>
        </a:p>
      </dgm:t>
    </dgm:pt>
    <dgm:pt modelId="{4EA0EDDD-4356-F141-8C51-3D604ECB8F47}" type="sibTrans" cxnId="{F7649E74-2AC1-6649-9421-5D9F164BDFA5}">
      <dgm:prSet/>
      <dgm:spPr/>
      <dgm:t>
        <a:bodyPr/>
        <a:lstStyle/>
        <a:p>
          <a:endParaRPr lang="en-US"/>
        </a:p>
      </dgm:t>
    </dgm:pt>
    <dgm:pt modelId="{8D1AA191-1351-D146-8447-79D9F05E75BF}">
      <dgm:prSet phldrT="[Text]"/>
      <dgm:spPr/>
      <dgm:t>
        <a:bodyPr/>
        <a:lstStyle/>
        <a:p>
          <a:r>
            <a:rPr lang="en-US" dirty="0"/>
            <a:t>Educational Philosophy</a:t>
          </a:r>
        </a:p>
      </dgm:t>
    </dgm:pt>
    <dgm:pt modelId="{581F6B4A-3D51-FA49-96A6-773E45B90D94}" type="parTrans" cxnId="{D3C010C2-3F3E-9541-977E-EE34A4FAD51C}">
      <dgm:prSet/>
      <dgm:spPr/>
      <dgm:t>
        <a:bodyPr/>
        <a:lstStyle/>
        <a:p>
          <a:endParaRPr lang="en-US"/>
        </a:p>
      </dgm:t>
    </dgm:pt>
    <dgm:pt modelId="{6AFB19D4-B454-2F42-B824-A2C6EECD8EA8}" type="sibTrans" cxnId="{D3C010C2-3F3E-9541-977E-EE34A4FAD51C}">
      <dgm:prSet/>
      <dgm:spPr/>
      <dgm:t>
        <a:bodyPr/>
        <a:lstStyle/>
        <a:p>
          <a:endParaRPr lang="en-US"/>
        </a:p>
      </dgm:t>
    </dgm:pt>
    <dgm:pt modelId="{ABC2A235-77EE-BA4E-91E2-499CCC50B200}">
      <dgm:prSet phldrT="[Text]"/>
      <dgm:spPr/>
      <dgm:t>
        <a:bodyPr/>
        <a:lstStyle/>
        <a:p>
          <a:r>
            <a:rPr lang="en-US" dirty="0"/>
            <a:t>Outcomes Aligned to State Priorities</a:t>
          </a:r>
        </a:p>
      </dgm:t>
    </dgm:pt>
    <dgm:pt modelId="{D8C3CFDF-D053-B746-829E-6DE4297E67C8}" type="parTrans" cxnId="{EC472FFB-393C-7F46-AB84-BCA3AB7941E7}">
      <dgm:prSet/>
      <dgm:spPr/>
      <dgm:t>
        <a:bodyPr/>
        <a:lstStyle/>
        <a:p>
          <a:endParaRPr lang="en-US"/>
        </a:p>
      </dgm:t>
    </dgm:pt>
    <dgm:pt modelId="{79351E65-03CB-2740-8CB4-4DDEC239CAB1}" type="sibTrans" cxnId="{EC472FFB-393C-7F46-AB84-BCA3AB7941E7}">
      <dgm:prSet/>
      <dgm:spPr/>
      <dgm:t>
        <a:bodyPr/>
        <a:lstStyle/>
        <a:p>
          <a:endParaRPr lang="en-US"/>
        </a:p>
      </dgm:t>
    </dgm:pt>
    <dgm:pt modelId="{5DA9B892-3E4C-9140-8A44-DCABA4C39F64}">
      <dgm:prSet phldrT="[Text]"/>
      <dgm:spPr/>
      <dgm:t>
        <a:bodyPr/>
        <a:lstStyle/>
        <a:p>
          <a:r>
            <a:rPr lang="en-US" dirty="0"/>
            <a:t>Structures to Support Learning</a:t>
          </a:r>
        </a:p>
      </dgm:t>
    </dgm:pt>
    <dgm:pt modelId="{4C7A6D76-6155-E94E-9636-877BB69AA25A}" type="parTrans" cxnId="{3479B9F3-6EF6-7A42-A16C-F0C2BA51E3FF}">
      <dgm:prSet/>
      <dgm:spPr/>
      <dgm:t>
        <a:bodyPr/>
        <a:lstStyle/>
        <a:p>
          <a:endParaRPr lang="en-US"/>
        </a:p>
      </dgm:t>
    </dgm:pt>
    <dgm:pt modelId="{3A93D816-601A-0A4C-8C80-91263C6C103B}" type="sibTrans" cxnId="{3479B9F3-6EF6-7A42-A16C-F0C2BA51E3FF}">
      <dgm:prSet/>
      <dgm:spPr/>
      <dgm:t>
        <a:bodyPr/>
        <a:lstStyle/>
        <a:p>
          <a:endParaRPr lang="en-US"/>
        </a:p>
      </dgm:t>
    </dgm:pt>
    <dgm:pt modelId="{64586DDB-1815-064E-8191-B568372732C2}" type="pres">
      <dgm:prSet presAssocID="{5DAA5BBB-61C9-9D42-A12D-17524EA021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B9ADEA-DA74-CB43-88D0-51B4C1EF3371}" type="pres">
      <dgm:prSet presAssocID="{771DEC87-96DB-3543-BE54-3B52A0DAF617}" presName="linNode" presStyleCnt="0"/>
      <dgm:spPr/>
    </dgm:pt>
    <dgm:pt modelId="{064B30D2-EBCD-C548-8652-CA71CAADFBFB}" type="pres">
      <dgm:prSet presAssocID="{771DEC87-96DB-3543-BE54-3B52A0DAF61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D1BAB-D9A4-D141-AAC6-671C5F8927CD}" type="pres">
      <dgm:prSet presAssocID="{771DEC87-96DB-3543-BE54-3B52A0DAF61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0C0DF-D16F-B048-BFA9-A6711334FF56}" type="pres">
      <dgm:prSet presAssocID="{5425ECE7-6A9A-AC43-BEBA-D8C3969F5BE1}" presName="sp" presStyleCnt="0"/>
      <dgm:spPr/>
    </dgm:pt>
    <dgm:pt modelId="{952106AD-2864-904D-AEFB-418A8E8BE758}" type="pres">
      <dgm:prSet presAssocID="{59AD2405-D2F8-714B-B82E-3B6E8F384961}" presName="linNode" presStyleCnt="0"/>
      <dgm:spPr/>
    </dgm:pt>
    <dgm:pt modelId="{0E15585A-4ECD-A74D-82AC-893B3084A8F4}" type="pres">
      <dgm:prSet presAssocID="{59AD2405-D2F8-714B-B82E-3B6E8F38496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D7546-749C-8448-A70D-2F961A23D2AE}" type="pres">
      <dgm:prSet presAssocID="{59AD2405-D2F8-714B-B82E-3B6E8F38496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1417B-9038-7A41-B8A3-A6E5766C1DC7}" type="pres">
      <dgm:prSet presAssocID="{9142B6AE-485C-D741-82EF-F88BC86D8269}" presName="sp" presStyleCnt="0"/>
      <dgm:spPr/>
    </dgm:pt>
    <dgm:pt modelId="{DF8F06E5-2F19-6141-8D9C-7ABCD7D9D88A}" type="pres">
      <dgm:prSet presAssocID="{C7C041F6-42F5-0F4E-BB59-8E457F654F8F}" presName="linNode" presStyleCnt="0"/>
      <dgm:spPr/>
    </dgm:pt>
    <dgm:pt modelId="{E7B476F6-1235-A044-A105-501852F29036}" type="pres">
      <dgm:prSet presAssocID="{C7C041F6-42F5-0F4E-BB59-8E457F654F8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1C4F-4DA0-4D4E-945D-F56B8BCB29FB}" type="pres">
      <dgm:prSet presAssocID="{C7C041F6-42F5-0F4E-BB59-8E457F654F8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1C56B3-DBD7-3540-89E5-EBF4FA5A9DA0}" type="presOf" srcId="{771DEC87-96DB-3543-BE54-3B52A0DAF617}" destId="{064B30D2-EBCD-C548-8652-CA71CAADFBFB}" srcOrd="0" destOrd="0" presId="urn:microsoft.com/office/officeart/2005/8/layout/vList5"/>
    <dgm:cxn modelId="{EC472FFB-393C-7F46-AB84-BCA3AB7941E7}" srcId="{59AD2405-D2F8-714B-B82E-3B6E8F384961}" destId="{ABC2A235-77EE-BA4E-91E2-499CCC50B200}" srcOrd="1" destOrd="0" parTransId="{D8C3CFDF-D053-B746-829E-6DE4297E67C8}" sibTransId="{79351E65-03CB-2740-8CB4-4DDEC239CAB1}"/>
    <dgm:cxn modelId="{BDF30A43-D923-494E-8BA4-AA0F91D33E7F}" type="presOf" srcId="{45C67BCA-57DC-2040-A66C-C3590207C679}" destId="{8D0D7546-749C-8448-A70D-2F961A23D2AE}" srcOrd="0" destOrd="2" presId="urn:microsoft.com/office/officeart/2005/8/layout/vList5"/>
    <dgm:cxn modelId="{6B1AEE09-1140-BC4C-A709-E647C21331FA}" srcId="{59AD2405-D2F8-714B-B82E-3B6E8F384961}" destId="{001289CA-15FE-FF46-B162-384B579F44AA}" srcOrd="0" destOrd="0" parTransId="{70239982-2323-434B-AE99-5ED1ABE6FB55}" sibTransId="{5D1E6DC4-8CEA-0645-873E-51EC92A24319}"/>
    <dgm:cxn modelId="{38E3294D-7947-D542-81E7-AE8937275291}" type="presOf" srcId="{8A3F2DAE-24A5-644F-9752-43C6099AE487}" destId="{02F41C4F-4DA0-4D4E-945D-F56B8BCB29FB}" srcOrd="0" destOrd="1" presId="urn:microsoft.com/office/officeart/2005/8/layout/vList5"/>
    <dgm:cxn modelId="{A820ADAA-435F-BD48-A101-888735645FC8}" srcId="{771DEC87-96DB-3543-BE54-3B52A0DAF617}" destId="{2B5B864E-2ABF-B242-99C7-794E55BE2833}" srcOrd="2" destOrd="0" parTransId="{9D5D6941-C868-934B-95CC-D7F6E1DEF83F}" sibTransId="{06DA0661-BE5E-344F-9646-01E9FC03EFF0}"/>
    <dgm:cxn modelId="{71B01322-F527-A94C-96DB-72B0BAD37ACE}" srcId="{C7C041F6-42F5-0F4E-BB59-8E457F654F8F}" destId="{F7F49CEB-E2F4-6743-BFC2-8136761E8371}" srcOrd="0" destOrd="0" parTransId="{2443DA89-C073-B049-A523-96A98EA6CD06}" sibTransId="{B865B994-F525-4947-A3AC-2C36563BCC2E}"/>
    <dgm:cxn modelId="{54A2C3E8-0523-A54F-AF1C-CC30A86BDCEF}" type="presOf" srcId="{5DA9B892-3E4C-9140-8A44-DCABA4C39F64}" destId="{E05D1BAB-D9A4-D141-AAC6-671C5F8927CD}" srcOrd="0" destOrd="3" presId="urn:microsoft.com/office/officeart/2005/8/layout/vList5"/>
    <dgm:cxn modelId="{9721059E-C0E2-F64B-8CF5-E4EA09ACFC81}" srcId="{771DEC87-96DB-3543-BE54-3B52A0DAF617}" destId="{FE689825-39D8-2445-BA18-AC2A7591F6A9}" srcOrd="0" destOrd="0" parTransId="{2A0FDFAE-3ECF-DB44-994B-542CC41D814B}" sibTransId="{10D27188-6D07-5E4F-A598-E77E14D3C934}"/>
    <dgm:cxn modelId="{BFD4BBBC-920D-CE49-91B9-815DAFFE95BF}" type="presOf" srcId="{F7F49CEB-E2F4-6743-BFC2-8136761E8371}" destId="{02F41C4F-4DA0-4D4E-945D-F56B8BCB29FB}" srcOrd="0" destOrd="0" presId="urn:microsoft.com/office/officeart/2005/8/layout/vList5"/>
    <dgm:cxn modelId="{D3C010C2-3F3E-9541-977E-EE34A4FAD51C}" srcId="{771DEC87-96DB-3543-BE54-3B52A0DAF617}" destId="{8D1AA191-1351-D146-8447-79D9F05E75BF}" srcOrd="1" destOrd="0" parTransId="{581F6B4A-3D51-FA49-96A6-773E45B90D94}" sibTransId="{6AFB19D4-B454-2F42-B824-A2C6EECD8EA8}"/>
    <dgm:cxn modelId="{3479B9F3-6EF6-7A42-A16C-F0C2BA51E3FF}" srcId="{771DEC87-96DB-3543-BE54-3B52A0DAF617}" destId="{5DA9B892-3E4C-9140-8A44-DCABA4C39F64}" srcOrd="3" destOrd="0" parTransId="{4C7A6D76-6155-E94E-9636-877BB69AA25A}" sibTransId="{3A93D816-601A-0A4C-8C80-91263C6C103B}"/>
    <dgm:cxn modelId="{0A729D1E-ECCF-B14B-B4D3-416C1B361C4D}" type="presOf" srcId="{8D1AA191-1351-D146-8447-79D9F05E75BF}" destId="{E05D1BAB-D9A4-D141-AAC6-671C5F8927CD}" srcOrd="0" destOrd="1" presId="urn:microsoft.com/office/officeart/2005/8/layout/vList5"/>
    <dgm:cxn modelId="{6BA0FCCF-CD04-E948-96B2-3267195640AD}" srcId="{5DAA5BBB-61C9-9D42-A12D-17524EA0215E}" destId="{771DEC87-96DB-3543-BE54-3B52A0DAF617}" srcOrd="0" destOrd="0" parTransId="{EDA80456-8D9D-764D-BEB8-E203148372C1}" sibTransId="{5425ECE7-6A9A-AC43-BEBA-D8C3969F5BE1}"/>
    <dgm:cxn modelId="{07D38A17-9965-8E45-8E0F-D09401BBD051}" srcId="{C7C041F6-42F5-0F4E-BB59-8E457F654F8F}" destId="{8A3F2DAE-24A5-644F-9752-43C6099AE487}" srcOrd="1" destOrd="0" parTransId="{5B967CD7-FC6A-7E4D-B9B4-300BF02F5BF6}" sibTransId="{A62B644D-A26C-3F41-859E-9D464560714E}"/>
    <dgm:cxn modelId="{9D12B212-7A85-F947-98F2-162ED75BD886}" type="presOf" srcId="{C7C041F6-42F5-0F4E-BB59-8E457F654F8F}" destId="{E7B476F6-1235-A044-A105-501852F29036}" srcOrd="0" destOrd="0" presId="urn:microsoft.com/office/officeart/2005/8/layout/vList5"/>
    <dgm:cxn modelId="{F6E9F120-5A30-B44C-A124-E702A8C034E3}" type="presOf" srcId="{ABC2A235-77EE-BA4E-91E2-499CCC50B200}" destId="{8D0D7546-749C-8448-A70D-2F961A23D2AE}" srcOrd="0" destOrd="1" presId="urn:microsoft.com/office/officeart/2005/8/layout/vList5"/>
    <dgm:cxn modelId="{5E6E2BFA-755F-B04D-BFDA-29563C21D36B}" srcId="{5DAA5BBB-61C9-9D42-A12D-17524EA0215E}" destId="{C7C041F6-42F5-0F4E-BB59-8E457F654F8F}" srcOrd="2" destOrd="0" parTransId="{BC71D749-1A6D-D748-AE11-BA18F9769144}" sibTransId="{47819194-0C4D-E847-92F9-39AA7E4DA2AB}"/>
    <dgm:cxn modelId="{3F4CC63F-59A3-8F43-BACE-463B6022FAF2}" srcId="{5DAA5BBB-61C9-9D42-A12D-17524EA0215E}" destId="{59AD2405-D2F8-714B-B82E-3B6E8F384961}" srcOrd="1" destOrd="0" parTransId="{FAFBD38A-F3C4-BB4C-9642-709B4B5635A9}" sibTransId="{9142B6AE-485C-D741-82EF-F88BC86D8269}"/>
    <dgm:cxn modelId="{F7649E74-2AC1-6649-9421-5D9F164BDFA5}" srcId="{C7C041F6-42F5-0F4E-BB59-8E457F654F8F}" destId="{CC55AA85-B0AA-DB4B-9E60-EABE6DD9FC2E}" srcOrd="2" destOrd="0" parTransId="{7B7343B5-1301-634E-815D-12DA3022D254}" sibTransId="{4EA0EDDD-4356-F141-8C51-3D604ECB8F47}"/>
    <dgm:cxn modelId="{C815869A-0B79-E74B-A57A-C0B38323DBB7}" type="presOf" srcId="{59AD2405-D2F8-714B-B82E-3B6E8F384961}" destId="{0E15585A-4ECD-A74D-82AC-893B3084A8F4}" srcOrd="0" destOrd="0" presId="urn:microsoft.com/office/officeart/2005/8/layout/vList5"/>
    <dgm:cxn modelId="{BE264A02-315F-CF4E-928C-FE2A4307DCBD}" srcId="{59AD2405-D2F8-714B-B82E-3B6E8F384961}" destId="{45C67BCA-57DC-2040-A66C-C3590207C679}" srcOrd="2" destOrd="0" parTransId="{E559CF0A-8D87-6548-BC42-99E94CA3DC63}" sibTransId="{58703FD7-05DD-724E-A42F-0EDF404C607B}"/>
    <dgm:cxn modelId="{BA845D14-C3F3-0E4C-AFBC-951EACA61688}" type="presOf" srcId="{001289CA-15FE-FF46-B162-384B579F44AA}" destId="{8D0D7546-749C-8448-A70D-2F961A23D2AE}" srcOrd="0" destOrd="0" presId="urn:microsoft.com/office/officeart/2005/8/layout/vList5"/>
    <dgm:cxn modelId="{C9323073-38C7-E245-839D-A7983C55F6EA}" type="presOf" srcId="{FE689825-39D8-2445-BA18-AC2A7591F6A9}" destId="{E05D1BAB-D9A4-D141-AAC6-671C5F8927CD}" srcOrd="0" destOrd="0" presId="urn:microsoft.com/office/officeart/2005/8/layout/vList5"/>
    <dgm:cxn modelId="{B94C1EB1-7A86-614D-8A5F-9F33F3871D88}" type="presOf" srcId="{5DAA5BBB-61C9-9D42-A12D-17524EA0215E}" destId="{64586DDB-1815-064E-8191-B568372732C2}" srcOrd="0" destOrd="0" presId="urn:microsoft.com/office/officeart/2005/8/layout/vList5"/>
    <dgm:cxn modelId="{A65D34E6-8B02-714F-A4CE-14B430A8D359}" type="presOf" srcId="{2B5B864E-2ABF-B242-99C7-794E55BE2833}" destId="{E05D1BAB-D9A4-D141-AAC6-671C5F8927CD}" srcOrd="0" destOrd="2" presId="urn:microsoft.com/office/officeart/2005/8/layout/vList5"/>
    <dgm:cxn modelId="{C3DB0E21-329E-2E46-80C9-E195F13EDD69}" type="presOf" srcId="{CC55AA85-B0AA-DB4B-9E60-EABE6DD9FC2E}" destId="{02F41C4F-4DA0-4D4E-945D-F56B8BCB29FB}" srcOrd="0" destOrd="2" presId="urn:microsoft.com/office/officeart/2005/8/layout/vList5"/>
    <dgm:cxn modelId="{C7684C98-20CF-F043-A5DE-6C94DA2FA790}" type="presParOf" srcId="{64586DDB-1815-064E-8191-B568372732C2}" destId="{79B9ADEA-DA74-CB43-88D0-51B4C1EF3371}" srcOrd="0" destOrd="0" presId="urn:microsoft.com/office/officeart/2005/8/layout/vList5"/>
    <dgm:cxn modelId="{5D3FB9CD-F453-3846-9A5A-74E8A84D98A4}" type="presParOf" srcId="{79B9ADEA-DA74-CB43-88D0-51B4C1EF3371}" destId="{064B30D2-EBCD-C548-8652-CA71CAADFBFB}" srcOrd="0" destOrd="0" presId="urn:microsoft.com/office/officeart/2005/8/layout/vList5"/>
    <dgm:cxn modelId="{3C59F5D9-A24B-CB46-8EEA-D2EC0AF9DA26}" type="presParOf" srcId="{79B9ADEA-DA74-CB43-88D0-51B4C1EF3371}" destId="{E05D1BAB-D9A4-D141-AAC6-671C5F8927CD}" srcOrd="1" destOrd="0" presId="urn:microsoft.com/office/officeart/2005/8/layout/vList5"/>
    <dgm:cxn modelId="{AEAE60E7-CE4D-334D-8493-8C423DE91EAF}" type="presParOf" srcId="{64586DDB-1815-064E-8191-B568372732C2}" destId="{71F0C0DF-D16F-B048-BFA9-A6711334FF56}" srcOrd="1" destOrd="0" presId="urn:microsoft.com/office/officeart/2005/8/layout/vList5"/>
    <dgm:cxn modelId="{91FA0F69-E359-7C48-A0BB-D04E564D3837}" type="presParOf" srcId="{64586DDB-1815-064E-8191-B568372732C2}" destId="{952106AD-2864-904D-AEFB-418A8E8BE758}" srcOrd="2" destOrd="0" presId="urn:microsoft.com/office/officeart/2005/8/layout/vList5"/>
    <dgm:cxn modelId="{4E8A7836-4671-8741-B249-780AB12DCAF0}" type="presParOf" srcId="{952106AD-2864-904D-AEFB-418A8E8BE758}" destId="{0E15585A-4ECD-A74D-82AC-893B3084A8F4}" srcOrd="0" destOrd="0" presId="urn:microsoft.com/office/officeart/2005/8/layout/vList5"/>
    <dgm:cxn modelId="{3D41A055-A615-1F47-94B1-6A2662C05989}" type="presParOf" srcId="{952106AD-2864-904D-AEFB-418A8E8BE758}" destId="{8D0D7546-749C-8448-A70D-2F961A23D2AE}" srcOrd="1" destOrd="0" presId="urn:microsoft.com/office/officeart/2005/8/layout/vList5"/>
    <dgm:cxn modelId="{67144EE7-6B75-E747-8830-C926F1E91055}" type="presParOf" srcId="{64586DDB-1815-064E-8191-B568372732C2}" destId="{F891417B-9038-7A41-B8A3-A6E5766C1DC7}" srcOrd="3" destOrd="0" presId="urn:microsoft.com/office/officeart/2005/8/layout/vList5"/>
    <dgm:cxn modelId="{72510984-D3CB-CA49-B108-76F9BA382A11}" type="presParOf" srcId="{64586DDB-1815-064E-8191-B568372732C2}" destId="{DF8F06E5-2F19-6141-8D9C-7ABCD7D9D88A}" srcOrd="4" destOrd="0" presId="urn:microsoft.com/office/officeart/2005/8/layout/vList5"/>
    <dgm:cxn modelId="{6480502D-7C8A-3346-A3C4-181A71F4EE9B}" type="presParOf" srcId="{DF8F06E5-2F19-6141-8D9C-7ABCD7D9D88A}" destId="{E7B476F6-1235-A044-A105-501852F29036}" srcOrd="0" destOrd="0" presId="urn:microsoft.com/office/officeart/2005/8/layout/vList5"/>
    <dgm:cxn modelId="{26446B5D-00BF-1F4F-BEE4-1A9D2F8365B7}" type="presParOf" srcId="{DF8F06E5-2F19-6141-8D9C-7ABCD7D9D88A}" destId="{02F41C4F-4DA0-4D4E-945D-F56B8BCB29F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7653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9618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1958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6225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43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432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21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460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1440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2497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4784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372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Charter Renewal for Fall 2018</a:t>
            </a:r>
            <a:endParaRPr lang="en" sz="66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-US" sz="3000" b="0" dirty="0">
                <a:solidFill>
                  <a:srgbClr val="FFFFFF"/>
                </a:solidFill>
              </a:rPr>
              <a:t>February 2018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135799856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Element 2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8224" y="875407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Measureable Student Outcomes</a:t>
            </a:r>
            <a:endParaRPr lang="en-US" sz="2000" b="1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30831DD-FEF0-A242-A913-EE291B466F05}"/>
              </a:ext>
            </a:extLst>
          </p:cNvPr>
          <p:cNvSpPr txBox="1"/>
          <p:nvPr/>
        </p:nvSpPr>
        <p:spPr>
          <a:xfrm>
            <a:off x="268224" y="1427124"/>
            <a:ext cx="86225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70% of students will demonstrate one year of growth in all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75% of students will be at or above proficiency in all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97% of students will earn a C or above in all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95% of families will complete at least 5 hours of volunteering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75% of students will be at or above proficiency on PLP and SEL targets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100% of students will complete A-G requirements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EBIA will run a balanced budget with input from faculty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school will complete an annual survey with responding action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school will maintain 95% ADA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269792-798A-C543-8F79-FACE73885132}"/>
              </a:ext>
            </a:extLst>
          </p:cNvPr>
          <p:cNvSpPr/>
          <p:nvPr/>
        </p:nvSpPr>
        <p:spPr>
          <a:xfrm>
            <a:off x="304055" y="4410431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Change</a:t>
            </a:r>
            <a:endParaRPr lang="en-US" sz="20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DDF5ACC-666C-2E4B-901E-E662323C859A}"/>
              </a:ext>
            </a:extLst>
          </p:cNvPr>
          <p:cNvSpPr txBox="1"/>
          <p:nvPr/>
        </p:nvSpPr>
        <p:spPr>
          <a:xfrm>
            <a:off x="262413" y="4970482"/>
            <a:ext cx="8619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Realign language to current state and local assessment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Add goal related to 100% of students completing an AP course</a:t>
            </a:r>
          </a:p>
        </p:txBody>
      </p:sp>
    </p:spTree>
    <p:extLst>
      <p:ext uri="{BB962C8B-B14F-4D97-AF65-F5344CB8AC3E}">
        <p14:creationId xmlns:p14="http://schemas.microsoft.com/office/powerpoint/2010/main" val="4225979288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Element 3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2177753913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Element 3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8224" y="875407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External and Internal Assessment</a:t>
            </a:r>
            <a:endParaRPr lang="en-US" sz="2000" b="1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30831DD-FEF0-A242-A913-EE291B466F05}"/>
              </a:ext>
            </a:extLst>
          </p:cNvPr>
          <p:cNvSpPr txBox="1"/>
          <p:nvPr/>
        </p:nvSpPr>
        <p:spPr>
          <a:xfrm>
            <a:off x="268224" y="1427124"/>
            <a:ext cx="86225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Includes 6-12 testing plan for state and local assessments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Testing suite includes:</a:t>
            </a:r>
          </a:p>
          <a:p>
            <a:pPr lvl="1"/>
            <a:r>
              <a:rPr lang="en-US" sz="2000" dirty="0"/>
              <a:t>	Terra Nova, DRA</a:t>
            </a:r>
          </a:p>
          <a:p>
            <a:pPr lvl="1"/>
            <a:r>
              <a:rPr lang="en-US" sz="2000" dirty="0"/>
              <a:t>	SBAC (Written as California State Standards or CCSS)</a:t>
            </a:r>
          </a:p>
          <a:p>
            <a:pPr lvl="1"/>
            <a:r>
              <a:rPr lang="en-US" sz="2000" dirty="0"/>
              <a:t>	AP </a:t>
            </a:r>
          </a:p>
          <a:p>
            <a:pPr lvl="1"/>
            <a:r>
              <a:rPr lang="en-US" sz="2000" dirty="0"/>
              <a:t>	CAHSEE</a:t>
            </a:r>
            <a:br>
              <a:rPr lang="en-US" sz="2000" dirty="0"/>
            </a:br>
            <a:r>
              <a:rPr lang="en-US" sz="2000" dirty="0"/>
              <a:t>	MAP </a:t>
            </a:r>
          </a:p>
          <a:p>
            <a:pPr lvl="1"/>
            <a:r>
              <a:rPr lang="en-US" sz="2000" dirty="0"/>
              <a:t>	Internal Benchmarks</a:t>
            </a:r>
          </a:p>
          <a:p>
            <a:pPr lvl="1"/>
            <a:r>
              <a:rPr lang="en-US" sz="2000" dirty="0"/>
              <a:t>	CA Start Test</a:t>
            </a:r>
          </a:p>
          <a:p>
            <a:pPr lvl="1"/>
            <a:r>
              <a:rPr lang="en-US" sz="2000" dirty="0"/>
              <a:t>	ACT and SAT</a:t>
            </a:r>
          </a:p>
          <a:p>
            <a:pPr lvl="1"/>
            <a:r>
              <a:rPr lang="en-US" sz="2000" dirty="0"/>
              <a:t>	SEL Assessment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269792-798A-C543-8F79-FACE73885132}"/>
              </a:ext>
            </a:extLst>
          </p:cNvPr>
          <p:cNvSpPr/>
          <p:nvPr/>
        </p:nvSpPr>
        <p:spPr>
          <a:xfrm>
            <a:off x="296574" y="5028185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Change</a:t>
            </a:r>
            <a:endParaRPr lang="en-US" sz="20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DDF5ACC-666C-2E4B-901E-E662323C859A}"/>
              </a:ext>
            </a:extLst>
          </p:cNvPr>
          <p:cNvSpPr txBox="1"/>
          <p:nvPr/>
        </p:nvSpPr>
        <p:spPr>
          <a:xfrm>
            <a:off x="262413" y="5574620"/>
            <a:ext cx="8619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Realign language to current state and local assessment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Update frequency to current system</a:t>
            </a:r>
          </a:p>
        </p:txBody>
      </p:sp>
    </p:spTree>
    <p:extLst>
      <p:ext uri="{BB962C8B-B14F-4D97-AF65-F5344CB8AC3E}">
        <p14:creationId xmlns:p14="http://schemas.microsoft.com/office/powerpoint/2010/main" val="547442729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Element 3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8224" y="875407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Data Cycle, Use, Analysis and Professional Development</a:t>
            </a:r>
            <a:endParaRPr lang="en-US" sz="2000" b="1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30831DD-FEF0-A242-A913-EE291B466F05}"/>
              </a:ext>
            </a:extLst>
          </p:cNvPr>
          <p:cNvSpPr txBox="1"/>
          <p:nvPr/>
        </p:nvSpPr>
        <p:spPr>
          <a:xfrm>
            <a:off x="268224" y="1427124"/>
            <a:ext cx="86225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Goal </a:t>
            </a:r>
            <a:r>
              <a:rPr lang="en-US" sz="2000" dirty="0">
                <a:sym typeface="Wingdings" pitchFamily="2" charset="2"/>
              </a:rPr>
              <a:t> Teach  Benchmark  Analysis  Reteach and Extend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Include in teacher coaching cycle and PD sessions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Ensure data access and transparency to all students and families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Based action and response plan in continuous improvement </a:t>
            </a:r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269792-798A-C543-8F79-FACE73885132}"/>
              </a:ext>
            </a:extLst>
          </p:cNvPr>
          <p:cNvSpPr/>
          <p:nvPr/>
        </p:nvSpPr>
        <p:spPr>
          <a:xfrm>
            <a:off x="262413" y="2840615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Change</a:t>
            </a:r>
            <a:endParaRPr lang="en-US" sz="20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DDF5ACC-666C-2E4B-901E-E662323C859A}"/>
              </a:ext>
            </a:extLst>
          </p:cNvPr>
          <p:cNvSpPr txBox="1"/>
          <p:nvPr/>
        </p:nvSpPr>
        <p:spPr>
          <a:xfrm>
            <a:off x="262413" y="3400666"/>
            <a:ext cx="8619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formalizing how data is shared with students and families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ways in which analysis and PD actions can align to the PEP and teacher coaching process</a:t>
            </a:r>
          </a:p>
        </p:txBody>
      </p:sp>
    </p:spTree>
    <p:extLst>
      <p:ext uri="{BB962C8B-B14F-4D97-AF65-F5344CB8AC3E}">
        <p14:creationId xmlns:p14="http://schemas.microsoft.com/office/powerpoint/2010/main" val="550156823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Overview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330509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Overview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Core Instructional Program 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4225746"/>
              </p:ext>
            </p:extLst>
          </p:nvPr>
        </p:nvGraphicFramePr>
        <p:xfrm>
          <a:off x="256031" y="1567688"/>
          <a:ext cx="8773617" cy="465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0665034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Element 1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3424220997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Element 1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8224" y="875407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Mission</a:t>
            </a:r>
            <a:endParaRPr lang="en-US" sz="2000" b="1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30831DD-FEF0-A242-A913-EE291B466F05}"/>
              </a:ext>
            </a:extLst>
          </p:cNvPr>
          <p:cNvSpPr txBox="1"/>
          <p:nvPr/>
        </p:nvSpPr>
        <p:spPr>
          <a:xfrm>
            <a:off x="268224" y="1427124"/>
            <a:ext cx="7510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 prepare a diverse group of students to be successful in college and to be thoughtful, engaged citizens who are leaders and innovators in a 21st century global world.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269792-798A-C543-8F79-FACE73885132}"/>
              </a:ext>
            </a:extLst>
          </p:cNvPr>
          <p:cNvSpPr/>
          <p:nvPr/>
        </p:nvSpPr>
        <p:spPr>
          <a:xfrm>
            <a:off x="271598" y="3115792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Change</a:t>
            </a:r>
            <a:endParaRPr lang="en-US" sz="20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DDF5ACC-666C-2E4B-901E-E662323C859A}"/>
              </a:ext>
            </a:extLst>
          </p:cNvPr>
          <p:cNvSpPr txBox="1"/>
          <p:nvPr/>
        </p:nvSpPr>
        <p:spPr>
          <a:xfrm>
            <a:off x="271598" y="3667509"/>
            <a:ext cx="751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 Update anticipated</a:t>
            </a:r>
          </a:p>
        </p:txBody>
      </p:sp>
    </p:spTree>
    <p:extLst>
      <p:ext uri="{BB962C8B-B14F-4D97-AF65-F5344CB8AC3E}">
        <p14:creationId xmlns:p14="http://schemas.microsoft.com/office/powerpoint/2010/main" val="2004127772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Element 1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8224" y="875407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Educational Philosophy</a:t>
            </a:r>
            <a:endParaRPr lang="en-US" sz="2000" b="1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30831DD-FEF0-A242-A913-EE291B466F05}"/>
              </a:ext>
            </a:extLst>
          </p:cNvPr>
          <p:cNvSpPr txBox="1"/>
          <p:nvPr/>
        </p:nvSpPr>
        <p:spPr>
          <a:xfrm>
            <a:off x="268224" y="1427124"/>
            <a:ext cx="7510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Personalized Learning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STEAM (Science, Tech, Engineering, Arts, Math) focus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Social Emotional Learning integrated throughout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Design Thinking integrated throughout program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269792-798A-C543-8F79-FACE73885132}"/>
              </a:ext>
            </a:extLst>
          </p:cNvPr>
          <p:cNvSpPr/>
          <p:nvPr/>
        </p:nvSpPr>
        <p:spPr>
          <a:xfrm>
            <a:off x="271598" y="3115792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Change</a:t>
            </a:r>
            <a:endParaRPr lang="en-US" sz="20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DDF5ACC-666C-2E4B-901E-E662323C859A}"/>
              </a:ext>
            </a:extLst>
          </p:cNvPr>
          <p:cNvSpPr txBox="1"/>
          <p:nvPr/>
        </p:nvSpPr>
        <p:spPr>
          <a:xfrm>
            <a:off x="271598" y="3667509"/>
            <a:ext cx="751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Integration of project-based learning into narrative</a:t>
            </a:r>
          </a:p>
        </p:txBody>
      </p:sp>
    </p:spTree>
    <p:extLst>
      <p:ext uri="{BB962C8B-B14F-4D97-AF65-F5344CB8AC3E}">
        <p14:creationId xmlns:p14="http://schemas.microsoft.com/office/powerpoint/2010/main" val="3820725605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Element 1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8224" y="875407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Instructional Model and Academic Program</a:t>
            </a:r>
            <a:endParaRPr lang="en-US" sz="2000" b="1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30831DD-FEF0-A242-A913-EE291B466F05}"/>
              </a:ext>
            </a:extLst>
          </p:cNvPr>
          <p:cNvSpPr txBox="1"/>
          <p:nvPr/>
        </p:nvSpPr>
        <p:spPr>
          <a:xfrm>
            <a:off x="268224" y="1427124"/>
            <a:ext cx="8622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Personalized learning and differentiation via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Project based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Service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Personalized learning and advisory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Integrated classrooms and a heterogeneous study body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Focus on innovation and STEM fields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Data driven and competency based instruction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269792-798A-C543-8F79-FACE73885132}"/>
              </a:ext>
            </a:extLst>
          </p:cNvPr>
          <p:cNvSpPr/>
          <p:nvPr/>
        </p:nvSpPr>
        <p:spPr>
          <a:xfrm>
            <a:off x="367912" y="3760328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Change</a:t>
            </a:r>
            <a:endParaRPr lang="en-US" sz="20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DDF5ACC-666C-2E4B-901E-E662323C859A}"/>
              </a:ext>
            </a:extLst>
          </p:cNvPr>
          <p:cNvSpPr txBox="1"/>
          <p:nvPr/>
        </p:nvSpPr>
        <p:spPr>
          <a:xfrm>
            <a:off x="262413" y="4320379"/>
            <a:ext cx="8619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Update Innovator Norms to better align to instructional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Ensure advisory structure reflects a split campus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whether or not to maintain required design course and scheduled “maker time”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reframing academic policy to focus on core competencies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official inclusion of AP Capstone Program  </a:t>
            </a:r>
          </a:p>
        </p:txBody>
      </p:sp>
    </p:spTree>
    <p:extLst>
      <p:ext uri="{BB962C8B-B14F-4D97-AF65-F5344CB8AC3E}">
        <p14:creationId xmlns:p14="http://schemas.microsoft.com/office/powerpoint/2010/main" val="2621893422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Element 1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8224" y="875407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Structures to Support Learning</a:t>
            </a:r>
            <a:endParaRPr lang="en-US" sz="2000" b="1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30831DD-FEF0-A242-A913-EE291B466F05}"/>
              </a:ext>
            </a:extLst>
          </p:cNvPr>
          <p:cNvSpPr txBox="1"/>
          <p:nvPr/>
        </p:nvSpPr>
        <p:spPr>
          <a:xfrm>
            <a:off x="268224" y="1427124"/>
            <a:ext cx="86225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School size, class size and school day and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Block scheduling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Intersession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Morning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Personalized Learning 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Social and emotional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Teaching strategies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Promotion and grading policy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269792-798A-C543-8F79-FACE73885132}"/>
              </a:ext>
            </a:extLst>
          </p:cNvPr>
          <p:cNvSpPr/>
          <p:nvPr/>
        </p:nvSpPr>
        <p:spPr>
          <a:xfrm>
            <a:off x="304055" y="4410431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Change</a:t>
            </a:r>
            <a:endParaRPr lang="en-US" sz="20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DDF5ACC-666C-2E4B-901E-E662323C859A}"/>
              </a:ext>
            </a:extLst>
          </p:cNvPr>
          <p:cNvSpPr txBox="1"/>
          <p:nvPr/>
        </p:nvSpPr>
        <p:spPr>
          <a:xfrm>
            <a:off x="262413" y="4970482"/>
            <a:ext cx="8619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Ensure alignment to CBA for class size and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financial feasibility of Intersession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whether or not to include D grade as passing</a:t>
            </a:r>
          </a:p>
        </p:txBody>
      </p:sp>
    </p:spTree>
    <p:extLst>
      <p:ext uri="{BB962C8B-B14F-4D97-AF65-F5344CB8AC3E}">
        <p14:creationId xmlns:p14="http://schemas.microsoft.com/office/powerpoint/2010/main" val="2130139679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Element 2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306259141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27843</TotalTime>
  <Words>710</Words>
  <Application>Microsoft Office PowerPoint</Application>
  <PresentationFormat>On-screen Show (4:3)</PresentationFormat>
  <Paragraphs>117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Theme</vt:lpstr>
      <vt:lpstr>Charter Renewal for Fall 2018 February 2018</vt:lpstr>
      <vt:lpstr>Overview</vt:lpstr>
      <vt:lpstr>Overview</vt:lpstr>
      <vt:lpstr>Element 1</vt:lpstr>
      <vt:lpstr>Element 1</vt:lpstr>
      <vt:lpstr>Element 1</vt:lpstr>
      <vt:lpstr>Element 1</vt:lpstr>
      <vt:lpstr>Element 1</vt:lpstr>
      <vt:lpstr>Element 2</vt:lpstr>
      <vt:lpstr>Element 2</vt:lpstr>
      <vt:lpstr>Element 3</vt:lpstr>
      <vt:lpstr>Element 3</vt:lpstr>
      <vt:lpstr>Element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T430</cp:lastModifiedBy>
  <cp:revision>246</cp:revision>
  <cp:lastPrinted>2016-10-18T18:16:46Z</cp:lastPrinted>
  <dcterms:modified xsi:type="dcterms:W3CDTF">2018-02-10T23:48:50Z</dcterms:modified>
</cp:coreProperties>
</file>