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4" r:id="rId1"/>
  </p:sldMasterIdLst>
  <p:notesMasterIdLst>
    <p:notesMasterId r:id="rId8"/>
  </p:notesMasterIdLst>
  <p:sldIdLst>
    <p:sldId id="262" r:id="rId2"/>
    <p:sldId id="310" r:id="rId3"/>
    <p:sldId id="359" r:id="rId4"/>
    <p:sldId id="360" r:id="rId5"/>
    <p:sldId id="361" r:id="rId6"/>
    <p:sldId id="362" r:id="rId7"/>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95"/>
    <p:restoredTop sz="94436" autoAdjust="0"/>
  </p:normalViewPr>
  <p:slideViewPr>
    <p:cSldViewPr snapToGrid="0">
      <p:cViewPr varScale="1">
        <p:scale>
          <a:sx n="105" d="100"/>
          <a:sy n="105" d="100"/>
        </p:scale>
        <p:origin x="1816"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58075704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
        <p:cNvGrpSpPr/>
        <p:nvPr/>
      </p:nvGrpSpPr>
      <p:grpSpPr>
        <a:xfrm>
          <a:off x="0" y="0"/>
          <a:ext cx="0" cy="0"/>
          <a:chOff x="0" y="0"/>
          <a:chExt cx="0" cy="0"/>
        </a:xfrm>
      </p:grpSpPr>
      <p:sp>
        <p:nvSpPr>
          <p:cNvPr id="29" name="Shape 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0" name="Shape 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686787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
        <p:cNvGrpSpPr/>
        <p:nvPr/>
      </p:nvGrpSpPr>
      <p:grpSpPr>
        <a:xfrm>
          <a:off x="0" y="0"/>
          <a:ext cx="0" cy="0"/>
          <a:chOff x="0" y="0"/>
          <a:chExt cx="0" cy="0"/>
        </a:xfrm>
      </p:grpSpPr>
      <p:sp>
        <p:nvSpPr>
          <p:cNvPr id="29" name="Shape 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0" name="Shape 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80432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Shape 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9" name="Shape 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12453964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Shape 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9" name="Shape 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20524728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Shape 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9" name="Shape 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11937106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Shape 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9" name="Shape 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294260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txBox="1">
            <a:spLocks noGrp="1"/>
          </p:cNvSpPr>
          <p:nvPr>
            <p:ph type="ctrTitle"/>
          </p:nvPr>
        </p:nvSpPr>
        <p:spPr>
          <a:xfrm>
            <a:off x="685800" y="2111123"/>
            <a:ext cx="7772400" cy="1546474"/>
          </a:xfrm>
          <a:prstGeom prst="rect">
            <a:avLst/>
          </a:prstGeom>
          <a:noFill/>
          <a:ln>
            <a:noFill/>
          </a:ln>
        </p:spPr>
        <p:txBody>
          <a:bodyPr lIns="91425" tIns="91425" rIns="91425" bIns="91425" anchor="b" anchorCtr="0"/>
          <a:lstStyle>
            <a:lvl1pPr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1pPr>
            <a:lvl2pPr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2pPr>
            <a:lvl3pPr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3pPr>
            <a:lvl4pPr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4pPr>
            <a:lvl5pPr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5pPr>
            <a:lvl6pPr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6pPr>
            <a:lvl7pPr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7pPr>
            <a:lvl8pPr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8pPr>
            <a:lvl9pPr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9pPr>
          </a:lstStyle>
          <a:p>
            <a:endParaRPr/>
          </a:p>
        </p:txBody>
      </p:sp>
      <p:sp>
        <p:nvSpPr>
          <p:cNvPr id="9" name="Shape 9"/>
          <p:cNvSpPr txBox="1">
            <a:spLocks noGrp="1"/>
          </p:cNvSpPr>
          <p:nvPr>
            <p:ph type="subTitle" idx="1"/>
          </p:nvPr>
        </p:nvSpPr>
        <p:spPr>
          <a:xfrm>
            <a:off x="685800" y="3786737"/>
            <a:ext cx="7772400" cy="1046317"/>
          </a:xfrm>
          <a:prstGeom prst="rect">
            <a:avLst/>
          </a:prstGeom>
          <a:noFill/>
          <a:ln>
            <a:noFill/>
          </a:ln>
        </p:spPr>
        <p:txBody>
          <a:bodyPr lIns="91425" tIns="91425" rIns="91425" bIns="91425" anchor="t" anchorCtr="0"/>
          <a:lstStyle>
            <a:lvl1pPr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1pPr>
            <a:lvl2pPr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2pPr>
            <a:lvl3pPr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3pPr>
            <a:lvl4pPr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4pPr>
            <a:lvl5pPr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5pPr>
            <a:lvl6pPr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6pPr>
            <a:lvl7pPr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7pPr>
            <a:lvl8pPr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8pPr>
            <a:lvl9pPr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Caption">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5875078"/>
            <a:ext cx="8229600" cy="692693"/>
          </a:xfrm>
          <a:prstGeom prst="rect">
            <a:avLst/>
          </a:prstGeom>
          <a:noFill/>
          <a:ln>
            <a:noFill/>
          </a:ln>
        </p:spPr>
        <p:txBody>
          <a:bodyPr lIns="91425" tIns="91425" rIns="91425" bIns="91425" anchor="t" anchorCtr="0"/>
          <a:lstStyle>
            <a:lvl1pPr algn="ctr" rtl="0">
              <a:lnSpc>
                <a:spcPct val="100000"/>
              </a:lnSpc>
              <a:spcBef>
                <a:spcPts val="360"/>
              </a:spcBef>
              <a:spcAft>
                <a:spcPts val="0"/>
              </a:spcAft>
              <a:buClr>
                <a:schemeClr val="dk1"/>
              </a:buClr>
              <a:buSzPct val="100000"/>
              <a:buFont typeface="Arial"/>
              <a:buChar char="●"/>
              <a:defRPr sz="1800">
                <a:solidFill>
                  <a:schemeClr val="dk1"/>
                </a:solidFill>
              </a:defRPr>
            </a:lvl1pPr>
            <a:lvl2pPr algn="ctr" rtl="0">
              <a:lnSpc>
                <a:spcPct val="100000"/>
              </a:lnSpc>
              <a:spcBef>
                <a:spcPts val="360"/>
              </a:spcBef>
              <a:spcAft>
                <a:spcPts val="0"/>
              </a:spcAft>
              <a:buClr>
                <a:schemeClr val="dk1"/>
              </a:buClr>
              <a:buSzPct val="100000"/>
              <a:buFont typeface="Courier New"/>
              <a:buChar char="o"/>
              <a:defRPr sz="1800">
                <a:solidFill>
                  <a:schemeClr val="dk1"/>
                </a:solidFill>
              </a:defRPr>
            </a:lvl2pPr>
            <a:lvl3pPr algn="ctr" rtl="0">
              <a:lnSpc>
                <a:spcPct val="100000"/>
              </a:lnSpc>
              <a:spcBef>
                <a:spcPts val="360"/>
              </a:spcBef>
              <a:spcAft>
                <a:spcPts val="0"/>
              </a:spcAft>
              <a:buClr>
                <a:schemeClr val="dk1"/>
              </a:buClr>
              <a:buSzPct val="100000"/>
              <a:buFont typeface="Wingdings"/>
              <a:buChar char="§"/>
              <a:defRPr sz="1800">
                <a:solidFill>
                  <a:schemeClr val="dk1"/>
                </a:solidFill>
              </a:defRPr>
            </a:lvl3pPr>
            <a:lvl4pPr algn="ctr" rtl="0">
              <a:lnSpc>
                <a:spcPct val="100000"/>
              </a:lnSpc>
              <a:spcBef>
                <a:spcPts val="360"/>
              </a:spcBef>
              <a:spcAft>
                <a:spcPts val="0"/>
              </a:spcAft>
              <a:buClr>
                <a:schemeClr val="dk1"/>
              </a:buClr>
              <a:buSzPct val="100000"/>
              <a:buFont typeface="Arial"/>
              <a:buChar char="●"/>
              <a:defRPr sz="1800">
                <a:solidFill>
                  <a:schemeClr val="dk1"/>
                </a:solidFill>
              </a:defRPr>
            </a:lvl4pPr>
            <a:lvl5pPr algn="ctr" rtl="0">
              <a:lnSpc>
                <a:spcPct val="100000"/>
              </a:lnSpc>
              <a:spcBef>
                <a:spcPts val="360"/>
              </a:spcBef>
              <a:spcAft>
                <a:spcPts val="0"/>
              </a:spcAft>
              <a:buClr>
                <a:schemeClr val="dk1"/>
              </a:buClr>
              <a:buSzPct val="100000"/>
              <a:buFont typeface="Courier New"/>
              <a:buChar char="o"/>
              <a:defRPr sz="1800">
                <a:solidFill>
                  <a:schemeClr val="dk1"/>
                </a:solidFill>
              </a:defRPr>
            </a:lvl5pPr>
            <a:lvl6pPr algn="ctr" rtl="0">
              <a:lnSpc>
                <a:spcPct val="100000"/>
              </a:lnSpc>
              <a:spcBef>
                <a:spcPts val="360"/>
              </a:spcBef>
              <a:spcAft>
                <a:spcPts val="0"/>
              </a:spcAft>
              <a:buClr>
                <a:schemeClr val="dk1"/>
              </a:buClr>
              <a:buSzPct val="100000"/>
              <a:buFont typeface="Wingdings"/>
              <a:buChar char="§"/>
              <a:defRPr sz="1800">
                <a:solidFill>
                  <a:schemeClr val="dk1"/>
                </a:solidFill>
              </a:defRPr>
            </a:lvl6pPr>
            <a:lvl7pPr algn="ctr" rtl="0">
              <a:lnSpc>
                <a:spcPct val="100000"/>
              </a:lnSpc>
              <a:spcBef>
                <a:spcPts val="360"/>
              </a:spcBef>
              <a:spcAft>
                <a:spcPts val="0"/>
              </a:spcAft>
              <a:buClr>
                <a:schemeClr val="dk1"/>
              </a:buClr>
              <a:buSzPct val="100000"/>
              <a:buFont typeface="Arial"/>
              <a:buChar char="●"/>
              <a:defRPr sz="1800">
                <a:solidFill>
                  <a:schemeClr val="dk1"/>
                </a:solidFill>
              </a:defRPr>
            </a:lvl7pPr>
            <a:lvl8pPr algn="ctr" rtl="0">
              <a:lnSpc>
                <a:spcPct val="100000"/>
              </a:lnSpc>
              <a:spcBef>
                <a:spcPts val="360"/>
              </a:spcBef>
              <a:spcAft>
                <a:spcPts val="0"/>
              </a:spcAft>
              <a:buClr>
                <a:schemeClr val="dk1"/>
              </a:buClr>
              <a:buSzPct val="100000"/>
              <a:buFont typeface="Courier New"/>
              <a:buChar char="o"/>
              <a:defRPr sz="1800">
                <a:solidFill>
                  <a:schemeClr val="dk1"/>
                </a:solidFill>
              </a:defRPr>
            </a:lvl8pPr>
            <a:lvl9pPr algn="ctr" rtl="0">
              <a:lnSpc>
                <a:spcPct val="100000"/>
              </a:lnSpc>
              <a:spcBef>
                <a:spcPts val="360"/>
              </a:spcBef>
              <a:spcAft>
                <a:spcPts val="0"/>
              </a:spcAft>
              <a:buClr>
                <a:schemeClr val="dk1"/>
              </a:buClr>
              <a:buSzPct val="100000"/>
              <a:buFont typeface="Wingdings"/>
              <a:buChar char="§"/>
              <a:defRPr sz="1800">
                <a:solidFill>
                  <a:schemeClr val="dk1"/>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1pPr>
            <a:lvl2pPr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2pPr>
            <a:lvl3pPr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3pPr>
            <a:lvl4pPr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4pPr>
            <a:lvl5pPr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5pPr>
            <a:lvl6pPr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6pPr>
            <a:lvl7pPr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7pPr>
            <a:lvl8pPr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8pPr>
            <a:lvl9pPr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9pPr>
          </a:lstStyle>
          <a:p>
            <a:endParaRPr/>
          </a:p>
        </p:txBody>
      </p:sp>
      <p:sp>
        <p:nvSpPr>
          <p:cNvPr id="6" name="Shape 6"/>
          <p:cNvSpPr txBox="1">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algn="l" rtl="0">
              <a:spcBef>
                <a:spcPts val="600"/>
              </a:spcBef>
              <a:buClr>
                <a:schemeClr val="dk1"/>
              </a:buClr>
              <a:buSzPct val="100000"/>
              <a:buFont typeface="Arial"/>
              <a:buChar char="●"/>
              <a:defRPr sz="3000" b="0" i="0" u="none" strike="noStrike" cap="none" baseline="0">
                <a:solidFill>
                  <a:schemeClr val="dk1"/>
                </a:solidFill>
                <a:latin typeface="Arial"/>
                <a:ea typeface="Arial"/>
                <a:cs typeface="Arial"/>
                <a:sym typeface="Arial"/>
              </a:defRPr>
            </a:lvl1pPr>
            <a:lvl2pPr algn="l" rtl="0">
              <a:spcBef>
                <a:spcPts val="480"/>
              </a:spcBef>
              <a:buClr>
                <a:schemeClr val="dk1"/>
              </a:buClr>
              <a:buSzPct val="100000"/>
              <a:buFont typeface="Courier New"/>
              <a:buChar char="o"/>
              <a:defRPr sz="2400" b="0" i="0" u="none" strike="noStrike" cap="none" baseline="0">
                <a:solidFill>
                  <a:schemeClr val="dk1"/>
                </a:solidFill>
                <a:latin typeface="Arial"/>
                <a:ea typeface="Arial"/>
                <a:cs typeface="Arial"/>
                <a:sym typeface="Arial"/>
              </a:defRPr>
            </a:lvl2pPr>
            <a:lvl3pPr algn="l" rtl="0">
              <a:spcBef>
                <a:spcPts val="480"/>
              </a:spcBef>
              <a:buClr>
                <a:schemeClr val="dk1"/>
              </a:buClr>
              <a:buSzPct val="100000"/>
              <a:buFont typeface="Wingdings"/>
              <a:buChar char="§"/>
              <a:defRPr sz="2400" b="0" i="0" u="none" strike="noStrike" cap="none" baseline="0">
                <a:solidFill>
                  <a:schemeClr val="dk1"/>
                </a:solidFill>
                <a:latin typeface="Arial"/>
                <a:ea typeface="Arial"/>
                <a:cs typeface="Arial"/>
                <a:sym typeface="Arial"/>
              </a:defRPr>
            </a:lvl3pPr>
            <a:lvl4pPr algn="l" rtl="0">
              <a:spcBef>
                <a:spcPts val="360"/>
              </a:spcBef>
              <a:buClr>
                <a:schemeClr val="dk1"/>
              </a:buClr>
              <a:buSzPct val="100000"/>
              <a:buFont typeface="Arial"/>
              <a:buChar char="●"/>
              <a:defRPr sz="1800" b="0" i="0" u="none" strike="noStrike" cap="none" baseline="0">
                <a:solidFill>
                  <a:schemeClr val="dk1"/>
                </a:solidFill>
                <a:latin typeface="Arial"/>
                <a:ea typeface="Arial"/>
                <a:cs typeface="Arial"/>
                <a:sym typeface="Arial"/>
              </a:defRPr>
            </a:lvl4pPr>
            <a:lvl5pPr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5pPr>
            <a:lvl6pPr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6pPr>
            <a:lvl7pPr algn="l" rtl="0">
              <a:spcBef>
                <a:spcPts val="360"/>
              </a:spcBef>
              <a:buClr>
                <a:schemeClr val="dk1"/>
              </a:buClr>
              <a:buSzPct val="100000"/>
              <a:buFont typeface="Arial"/>
              <a:buChar char="●"/>
              <a:defRPr sz="1800" b="0" i="0" u="none" strike="noStrike" cap="none" baseline="0">
                <a:solidFill>
                  <a:schemeClr val="dk1"/>
                </a:solidFill>
                <a:latin typeface="Arial"/>
                <a:ea typeface="Arial"/>
                <a:cs typeface="Arial"/>
                <a:sym typeface="Arial"/>
              </a:defRPr>
            </a:lvl7pPr>
            <a:lvl8pPr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8pPr>
            <a:lvl9pPr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2" r:id="rId2"/>
    <p:sldLayoutId id="2147483653" r:id="rId3"/>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p:nvPr/>
        </p:nvSpPr>
        <p:spPr>
          <a:xfrm>
            <a:off x="2705" y="2567369"/>
            <a:ext cx="1796700" cy="3763200"/>
          </a:xfrm>
          <a:prstGeom prst="rect">
            <a:avLst/>
          </a:prstGeom>
          <a:solidFill>
            <a:schemeClr val="accent3"/>
          </a:solidFill>
          <a:ln>
            <a:noFill/>
          </a:ln>
        </p:spPr>
        <p:txBody>
          <a:bodyPr lIns="91425" tIns="91425" rIns="91425" bIns="91425" anchor="ctr" anchorCtr="0">
            <a:noAutofit/>
          </a:bodyPr>
          <a:lstStyle/>
          <a:p>
            <a:pPr>
              <a:spcBef>
                <a:spcPts val="0"/>
              </a:spcBef>
              <a:buNone/>
            </a:pPr>
            <a:endParaRPr/>
          </a:p>
        </p:txBody>
      </p:sp>
      <p:sp>
        <p:nvSpPr>
          <p:cNvPr id="24" name="Shape 24"/>
          <p:cNvSpPr/>
          <p:nvPr/>
        </p:nvSpPr>
        <p:spPr>
          <a:xfrm>
            <a:off x="1805236" y="2567369"/>
            <a:ext cx="7350299" cy="3763200"/>
          </a:xfrm>
          <a:prstGeom prst="rect">
            <a:avLst/>
          </a:prstGeom>
          <a:solidFill>
            <a:schemeClr val="accent1"/>
          </a:solidFill>
          <a:ln>
            <a:noFill/>
          </a:ln>
        </p:spPr>
        <p:txBody>
          <a:bodyPr lIns="91425" tIns="91425" rIns="91425" bIns="91425" anchor="ctr" anchorCtr="0">
            <a:noAutofit/>
          </a:bodyPr>
          <a:lstStyle/>
          <a:p>
            <a:pPr>
              <a:spcBef>
                <a:spcPts val="0"/>
              </a:spcBef>
              <a:buNone/>
            </a:pPr>
            <a:endParaRPr/>
          </a:p>
        </p:txBody>
      </p:sp>
      <p:sp>
        <p:nvSpPr>
          <p:cNvPr id="25" name="Shape 25"/>
          <p:cNvSpPr txBox="1">
            <a:spLocks noGrp="1"/>
          </p:cNvSpPr>
          <p:nvPr>
            <p:ph type="ctrTitle"/>
          </p:nvPr>
        </p:nvSpPr>
        <p:spPr>
          <a:xfrm>
            <a:off x="1169150" y="4549550"/>
            <a:ext cx="7986900" cy="1546500"/>
          </a:xfrm>
          <a:prstGeom prst="rect">
            <a:avLst/>
          </a:prstGeom>
        </p:spPr>
        <p:txBody>
          <a:bodyPr lIns="91425" tIns="91425" rIns="91425" bIns="91425" anchor="b" anchorCtr="0">
            <a:noAutofit/>
          </a:bodyPr>
          <a:lstStyle/>
          <a:p>
            <a:pPr lvl="0" algn="r" rtl="0">
              <a:spcBef>
                <a:spcPts val="0"/>
              </a:spcBef>
              <a:buNone/>
            </a:pPr>
            <a:r>
              <a:rPr lang="en-US" sz="6600" dirty="0" smtClean="0">
                <a:solidFill>
                  <a:srgbClr val="FFFFFF"/>
                </a:solidFill>
              </a:rPr>
              <a:t>Academic Excellence</a:t>
            </a:r>
            <a:endParaRPr lang="en" sz="6600" dirty="0">
              <a:solidFill>
                <a:srgbClr val="FFFFFF"/>
              </a:solidFill>
            </a:endParaRPr>
          </a:p>
          <a:p>
            <a:pPr lvl="0" algn="r">
              <a:spcBef>
                <a:spcPts val="0"/>
              </a:spcBef>
              <a:buNone/>
            </a:pPr>
            <a:r>
              <a:rPr lang="en-US" sz="3000" b="0" dirty="0" smtClean="0">
                <a:solidFill>
                  <a:srgbClr val="FFFFFF"/>
                </a:solidFill>
              </a:rPr>
              <a:t>EBIA Team Updates, </a:t>
            </a:r>
            <a:r>
              <a:rPr lang="en-US" sz="3000" b="0" dirty="0" smtClean="0">
                <a:solidFill>
                  <a:srgbClr val="FFFFFF"/>
                </a:solidFill>
              </a:rPr>
              <a:t>October 2017</a:t>
            </a:r>
            <a:endParaRPr lang="en" sz="3000" b="0" dirty="0">
              <a:solidFill>
                <a:srgbClr val="FFFFFF"/>
              </a:solidFill>
            </a:endParaRPr>
          </a:p>
        </p:txBody>
      </p:sp>
      <p:pic>
        <p:nvPicPr>
          <p:cNvPr id="26" name="Shape 26"/>
          <p:cNvPicPr preferRelativeResize="0"/>
          <p:nvPr/>
        </p:nvPicPr>
        <p:blipFill>
          <a:blip r:embed="rId3"/>
          <a:stretch>
            <a:fillRect/>
          </a:stretch>
        </p:blipFill>
        <p:spPr>
          <a:xfrm>
            <a:off x="87900" y="94237"/>
            <a:ext cx="3048000" cy="1076325"/>
          </a:xfrm>
          <a:prstGeom prst="rect">
            <a:avLst/>
          </a:prstGeom>
          <a:noFill/>
          <a:ln>
            <a:noFill/>
          </a:ln>
        </p:spPr>
      </p:pic>
      <p:sp>
        <p:nvSpPr>
          <p:cNvPr id="27" name="Shape 27"/>
          <p:cNvSpPr txBox="1"/>
          <p:nvPr/>
        </p:nvSpPr>
        <p:spPr>
          <a:xfrm>
            <a:off x="87900" y="6459611"/>
            <a:ext cx="8968199" cy="398399"/>
          </a:xfrm>
          <a:prstGeom prst="rect">
            <a:avLst/>
          </a:prstGeom>
          <a:noFill/>
          <a:ln>
            <a:noFill/>
          </a:ln>
        </p:spPr>
        <p:txBody>
          <a:bodyPr lIns="91425" tIns="91425" rIns="91425" bIns="91425" anchor="t" anchorCtr="0">
            <a:noAutofit/>
          </a:bodyPr>
          <a:lstStyle/>
          <a:p>
            <a:pPr lvl="0" rtl="0">
              <a:spcBef>
                <a:spcPts val="0"/>
              </a:spcBef>
              <a:buNone/>
            </a:pPr>
            <a:r>
              <a:rPr lang="en">
                <a:solidFill>
                  <a:srgbClr val="C2C2C4"/>
                </a:solidFill>
              </a:rPr>
              <a:t>East Bay Innovation Academy  3400 MALCOLM AVE, OAKLAND, CA 94605 www.eastbayia.org</a:t>
            </a:r>
          </a:p>
        </p:txBody>
      </p:sp>
    </p:spTree>
    <p:extLst>
      <p:ext uri="{BB962C8B-B14F-4D97-AF65-F5344CB8AC3E}">
        <p14:creationId xmlns:p14="http://schemas.microsoft.com/office/powerpoint/2010/main" val="1135799856"/>
      </p:ext>
    </p:extLst>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p:nvPr/>
        </p:nvSpPr>
        <p:spPr>
          <a:xfrm>
            <a:off x="2705" y="2567369"/>
            <a:ext cx="1796700" cy="3763200"/>
          </a:xfrm>
          <a:prstGeom prst="rect">
            <a:avLst/>
          </a:prstGeom>
          <a:solidFill>
            <a:schemeClr val="accent3"/>
          </a:solidFill>
          <a:ln>
            <a:noFill/>
          </a:ln>
        </p:spPr>
        <p:txBody>
          <a:bodyPr lIns="91425" tIns="91425" rIns="91425" bIns="91425" anchor="ctr" anchorCtr="0">
            <a:noAutofit/>
          </a:bodyPr>
          <a:lstStyle/>
          <a:p>
            <a:pPr>
              <a:spcBef>
                <a:spcPts val="0"/>
              </a:spcBef>
              <a:buNone/>
            </a:pPr>
            <a:endParaRPr/>
          </a:p>
        </p:txBody>
      </p:sp>
      <p:sp>
        <p:nvSpPr>
          <p:cNvPr id="24" name="Shape 24"/>
          <p:cNvSpPr/>
          <p:nvPr/>
        </p:nvSpPr>
        <p:spPr>
          <a:xfrm>
            <a:off x="1805236" y="2567369"/>
            <a:ext cx="7350299" cy="3763200"/>
          </a:xfrm>
          <a:prstGeom prst="rect">
            <a:avLst/>
          </a:prstGeom>
          <a:solidFill>
            <a:schemeClr val="accent1"/>
          </a:solidFill>
          <a:ln>
            <a:noFill/>
          </a:ln>
        </p:spPr>
        <p:txBody>
          <a:bodyPr lIns="91425" tIns="91425" rIns="91425" bIns="91425" anchor="ctr" anchorCtr="0">
            <a:noAutofit/>
          </a:bodyPr>
          <a:lstStyle/>
          <a:p>
            <a:pPr>
              <a:spcBef>
                <a:spcPts val="0"/>
              </a:spcBef>
              <a:buNone/>
            </a:pPr>
            <a:endParaRPr/>
          </a:p>
        </p:txBody>
      </p:sp>
      <p:sp>
        <p:nvSpPr>
          <p:cNvPr id="25" name="Shape 25"/>
          <p:cNvSpPr txBox="1">
            <a:spLocks noGrp="1"/>
          </p:cNvSpPr>
          <p:nvPr>
            <p:ph type="ctrTitle"/>
          </p:nvPr>
        </p:nvSpPr>
        <p:spPr>
          <a:xfrm>
            <a:off x="1169150" y="4549550"/>
            <a:ext cx="7986900" cy="1546500"/>
          </a:xfrm>
          <a:prstGeom prst="rect">
            <a:avLst/>
          </a:prstGeom>
        </p:spPr>
        <p:txBody>
          <a:bodyPr lIns="91425" tIns="91425" rIns="91425" bIns="91425" anchor="b" anchorCtr="0">
            <a:noAutofit/>
          </a:bodyPr>
          <a:lstStyle/>
          <a:p>
            <a:pPr lvl="0" algn="r" rtl="0">
              <a:spcBef>
                <a:spcPts val="0"/>
              </a:spcBef>
              <a:buNone/>
            </a:pPr>
            <a:r>
              <a:rPr lang="en-US" sz="6600" dirty="0" smtClean="0">
                <a:solidFill>
                  <a:srgbClr val="FFFFFF"/>
                </a:solidFill>
              </a:rPr>
              <a:t>Fall 2017 Intersession Programming</a:t>
            </a:r>
            <a:endParaRPr lang="en" sz="6600" dirty="0">
              <a:solidFill>
                <a:srgbClr val="FFFFFF"/>
              </a:solidFill>
            </a:endParaRPr>
          </a:p>
        </p:txBody>
      </p:sp>
      <p:pic>
        <p:nvPicPr>
          <p:cNvPr id="26" name="Shape 26"/>
          <p:cNvPicPr preferRelativeResize="0"/>
          <p:nvPr/>
        </p:nvPicPr>
        <p:blipFill>
          <a:blip r:embed="rId3"/>
          <a:stretch>
            <a:fillRect/>
          </a:stretch>
        </p:blipFill>
        <p:spPr>
          <a:xfrm>
            <a:off x="87900" y="94237"/>
            <a:ext cx="3048000" cy="1076325"/>
          </a:xfrm>
          <a:prstGeom prst="rect">
            <a:avLst/>
          </a:prstGeom>
          <a:noFill/>
          <a:ln>
            <a:noFill/>
          </a:ln>
        </p:spPr>
      </p:pic>
      <p:sp>
        <p:nvSpPr>
          <p:cNvPr id="27" name="Shape 27"/>
          <p:cNvSpPr txBox="1"/>
          <p:nvPr/>
        </p:nvSpPr>
        <p:spPr>
          <a:xfrm>
            <a:off x="87900" y="6459611"/>
            <a:ext cx="8968199" cy="398399"/>
          </a:xfrm>
          <a:prstGeom prst="rect">
            <a:avLst/>
          </a:prstGeom>
          <a:noFill/>
          <a:ln>
            <a:noFill/>
          </a:ln>
        </p:spPr>
        <p:txBody>
          <a:bodyPr lIns="91425" tIns="91425" rIns="91425" bIns="91425" anchor="t" anchorCtr="0">
            <a:noAutofit/>
          </a:bodyPr>
          <a:lstStyle/>
          <a:p>
            <a:pPr lvl="0" rtl="0">
              <a:spcBef>
                <a:spcPts val="0"/>
              </a:spcBef>
              <a:buNone/>
            </a:pPr>
            <a:r>
              <a:rPr lang="en">
                <a:solidFill>
                  <a:srgbClr val="C2C2C4"/>
                </a:solidFill>
              </a:rPr>
              <a:t>East Bay Innovation Academy  3400 MALCOLM AVE, OAKLAND, CA 94605 www.eastbayia.org</a:t>
            </a:r>
          </a:p>
        </p:txBody>
      </p:sp>
    </p:spTree>
    <p:extLst>
      <p:ext uri="{BB962C8B-B14F-4D97-AF65-F5344CB8AC3E}">
        <p14:creationId xmlns:p14="http://schemas.microsoft.com/office/powerpoint/2010/main" val="13305095"/>
      </p:ext>
    </p:extLst>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sp>
        <p:nvSpPr>
          <p:cNvPr id="32" name="Shape 32"/>
          <p:cNvSpPr/>
          <p:nvPr/>
        </p:nvSpPr>
        <p:spPr>
          <a:xfrm>
            <a:off x="2705" y="128956"/>
            <a:ext cx="1796700" cy="656399"/>
          </a:xfrm>
          <a:prstGeom prst="rect">
            <a:avLst/>
          </a:prstGeom>
          <a:solidFill>
            <a:schemeClr val="accent3"/>
          </a:solidFill>
          <a:ln>
            <a:noFill/>
          </a:ln>
        </p:spPr>
        <p:txBody>
          <a:bodyPr lIns="91425" tIns="91425" rIns="91425" bIns="91425" anchor="ctr" anchorCtr="0">
            <a:noAutofit/>
          </a:bodyPr>
          <a:lstStyle/>
          <a:p>
            <a:pPr>
              <a:spcBef>
                <a:spcPts val="0"/>
              </a:spcBef>
              <a:buNone/>
            </a:pPr>
            <a:endParaRPr/>
          </a:p>
        </p:txBody>
      </p:sp>
      <p:sp>
        <p:nvSpPr>
          <p:cNvPr id="33" name="Shape 33"/>
          <p:cNvSpPr/>
          <p:nvPr/>
        </p:nvSpPr>
        <p:spPr>
          <a:xfrm>
            <a:off x="1805236" y="128956"/>
            <a:ext cx="7350299" cy="656399"/>
          </a:xfrm>
          <a:prstGeom prst="rect">
            <a:avLst/>
          </a:prstGeom>
          <a:solidFill>
            <a:srgbClr val="3D85C6"/>
          </a:solidFill>
          <a:ln>
            <a:noFill/>
          </a:ln>
        </p:spPr>
        <p:txBody>
          <a:bodyPr lIns="91425" tIns="91425" rIns="91425" bIns="91425" anchor="ctr" anchorCtr="0">
            <a:noAutofit/>
          </a:bodyPr>
          <a:lstStyle/>
          <a:p>
            <a:pPr lvl="0" rtl="0">
              <a:spcBef>
                <a:spcPts val="0"/>
              </a:spcBef>
              <a:buNone/>
            </a:pPr>
            <a:endParaRPr/>
          </a:p>
        </p:txBody>
      </p:sp>
      <p:sp>
        <p:nvSpPr>
          <p:cNvPr id="34" name="Shape 34"/>
          <p:cNvSpPr txBox="1">
            <a:spLocks noGrp="1"/>
          </p:cNvSpPr>
          <p:nvPr>
            <p:ph type="ctrTitle"/>
          </p:nvPr>
        </p:nvSpPr>
        <p:spPr>
          <a:xfrm>
            <a:off x="1230800" y="364423"/>
            <a:ext cx="7772400" cy="456299"/>
          </a:xfrm>
          <a:prstGeom prst="rect">
            <a:avLst/>
          </a:prstGeom>
        </p:spPr>
        <p:txBody>
          <a:bodyPr lIns="91425" tIns="91425" rIns="91425" bIns="91425" anchor="b" anchorCtr="0">
            <a:noAutofit/>
          </a:bodyPr>
          <a:lstStyle/>
          <a:p>
            <a:pPr lvl="0" algn="r"/>
            <a:r>
              <a:rPr lang="en-US" sz="3200" dirty="0" smtClean="0">
                <a:solidFill>
                  <a:srgbClr val="FFFFFF"/>
                </a:solidFill>
              </a:rPr>
              <a:t>Fall Intersession Programming</a:t>
            </a:r>
            <a:endParaRPr lang="en" sz="3200" dirty="0">
              <a:solidFill>
                <a:srgbClr val="FFFFFF"/>
              </a:solidFill>
            </a:endParaRPr>
          </a:p>
        </p:txBody>
      </p:sp>
      <p:sp>
        <p:nvSpPr>
          <p:cNvPr id="35" name="Shape 35"/>
          <p:cNvSpPr txBox="1"/>
          <p:nvPr/>
        </p:nvSpPr>
        <p:spPr>
          <a:xfrm>
            <a:off x="87900" y="6459611"/>
            <a:ext cx="8968199" cy="398399"/>
          </a:xfrm>
          <a:prstGeom prst="rect">
            <a:avLst/>
          </a:prstGeom>
          <a:noFill/>
          <a:ln>
            <a:noFill/>
          </a:ln>
        </p:spPr>
        <p:txBody>
          <a:bodyPr lIns="91425" tIns="91425" rIns="91425" bIns="91425" anchor="t" anchorCtr="0">
            <a:noAutofit/>
          </a:bodyPr>
          <a:lstStyle/>
          <a:p>
            <a:pPr lvl="0" rtl="0">
              <a:spcBef>
                <a:spcPts val="0"/>
              </a:spcBef>
              <a:buNone/>
            </a:pPr>
            <a:r>
              <a:rPr lang="en" dirty="0">
                <a:solidFill>
                  <a:srgbClr val="C2C2C4"/>
                </a:solidFill>
              </a:rPr>
              <a:t>East Bay Innovation Academy  3400 MALCOLM AVE, OAKLAND, CA 94605 </a:t>
            </a:r>
            <a:r>
              <a:rPr lang="en" dirty="0" err="1">
                <a:solidFill>
                  <a:srgbClr val="C2C2C4"/>
                </a:solidFill>
              </a:rPr>
              <a:t>www.eastbayia.org</a:t>
            </a:r>
            <a:endParaRPr lang="en" dirty="0">
              <a:solidFill>
                <a:srgbClr val="C2C2C4"/>
              </a:solidFill>
            </a:endParaRPr>
          </a:p>
        </p:txBody>
      </p:sp>
      <p:pic>
        <p:nvPicPr>
          <p:cNvPr id="36" name="Shape 36"/>
          <p:cNvPicPr preferRelativeResize="0"/>
          <p:nvPr/>
        </p:nvPicPr>
        <p:blipFill>
          <a:blip r:embed="rId3"/>
          <a:stretch>
            <a:fillRect/>
          </a:stretch>
        </p:blipFill>
        <p:spPr>
          <a:xfrm>
            <a:off x="8486410" y="6361225"/>
            <a:ext cx="404360" cy="398400"/>
          </a:xfrm>
          <a:prstGeom prst="rect">
            <a:avLst/>
          </a:prstGeom>
          <a:noFill/>
          <a:ln>
            <a:noFill/>
          </a:ln>
        </p:spPr>
      </p:pic>
      <p:sp>
        <p:nvSpPr>
          <p:cNvPr id="5" name="Rectangle 4"/>
          <p:cNvSpPr/>
          <p:nvPr/>
        </p:nvSpPr>
        <p:spPr>
          <a:xfrm>
            <a:off x="140799" y="915691"/>
            <a:ext cx="8915300" cy="4755148"/>
          </a:xfrm>
          <a:prstGeom prst="rect">
            <a:avLst/>
          </a:prstGeom>
        </p:spPr>
        <p:txBody>
          <a:bodyPr wrap="square">
            <a:spAutoFit/>
          </a:bodyPr>
          <a:lstStyle/>
          <a:p>
            <a:pPr>
              <a:lnSpc>
                <a:spcPct val="150000"/>
              </a:lnSpc>
            </a:pPr>
            <a:r>
              <a:rPr lang="en-US" sz="2400" b="1" dirty="0" smtClean="0">
                <a:latin typeface="+mj-lt"/>
              </a:rPr>
              <a:t>Lower School </a:t>
            </a:r>
            <a:r>
              <a:rPr lang="mr-IN" sz="2400" b="1" dirty="0" smtClean="0">
                <a:latin typeface="+mj-lt"/>
              </a:rPr>
              <a:t>–</a:t>
            </a:r>
            <a:r>
              <a:rPr lang="en-US" sz="2400" b="1" dirty="0" smtClean="0">
                <a:latin typeface="+mj-lt"/>
              </a:rPr>
              <a:t> EBIA </a:t>
            </a:r>
            <a:r>
              <a:rPr lang="en-US" sz="2400" b="1" dirty="0" err="1" smtClean="0">
                <a:latin typeface="+mj-lt"/>
              </a:rPr>
              <a:t>Changemakers</a:t>
            </a:r>
            <a:endParaRPr lang="en-US" sz="2400" b="1" dirty="0" smtClean="0">
              <a:latin typeface="+mj-lt"/>
            </a:endParaRPr>
          </a:p>
          <a:p>
            <a:pPr marL="742950" lvl="1" indent="-285750" fontAlgn="base">
              <a:lnSpc>
                <a:spcPct val="150000"/>
              </a:lnSpc>
              <a:buFont typeface="Arial" charset="0"/>
              <a:buChar char="•"/>
            </a:pPr>
            <a:r>
              <a:rPr lang="en-US" sz="2000" dirty="0" smtClean="0">
                <a:latin typeface="+mj-lt"/>
              </a:rPr>
              <a:t>STEAM-centered service learning</a:t>
            </a:r>
            <a:endParaRPr lang="en-US" sz="2000" dirty="0" smtClean="0">
              <a:latin typeface="+mj-lt"/>
            </a:endParaRPr>
          </a:p>
          <a:p>
            <a:pPr marL="742950" lvl="1" indent="-285750" fontAlgn="base">
              <a:lnSpc>
                <a:spcPct val="150000"/>
              </a:lnSpc>
              <a:buFont typeface="Arial" charset="0"/>
              <a:buChar char="•"/>
            </a:pPr>
            <a:r>
              <a:rPr lang="en-US" sz="2000" dirty="0" smtClean="0">
                <a:latin typeface="+mj-lt"/>
              </a:rPr>
              <a:t>6</a:t>
            </a:r>
            <a:r>
              <a:rPr lang="en-US" sz="2000" baseline="30000" dirty="0" smtClean="0">
                <a:latin typeface="+mj-lt"/>
              </a:rPr>
              <a:t>th</a:t>
            </a:r>
            <a:r>
              <a:rPr lang="en-US" sz="2000" dirty="0" smtClean="0">
                <a:latin typeface="+mj-lt"/>
              </a:rPr>
              <a:t> Grade </a:t>
            </a:r>
            <a:r>
              <a:rPr lang="mr-IN" sz="2000" dirty="0" smtClean="0">
                <a:latin typeface="+mj-lt"/>
              </a:rPr>
              <a:t>–</a:t>
            </a:r>
            <a:r>
              <a:rPr lang="en-US" sz="2000" dirty="0" smtClean="0">
                <a:latin typeface="+mj-lt"/>
              </a:rPr>
              <a:t> sampler of all programs</a:t>
            </a:r>
            <a:endParaRPr lang="en-US" sz="2000" dirty="0" smtClean="0">
              <a:latin typeface="+mj-lt"/>
            </a:endParaRPr>
          </a:p>
          <a:p>
            <a:pPr marL="742950" lvl="1" indent="-285750" fontAlgn="base">
              <a:lnSpc>
                <a:spcPct val="150000"/>
              </a:lnSpc>
              <a:buFont typeface="Arial" charset="0"/>
              <a:buChar char="•"/>
            </a:pPr>
            <a:r>
              <a:rPr lang="en-US" sz="2000" dirty="0" smtClean="0">
                <a:latin typeface="+mj-lt"/>
              </a:rPr>
              <a:t>7</a:t>
            </a:r>
            <a:r>
              <a:rPr lang="en-US" sz="2000" baseline="30000" dirty="0" smtClean="0">
                <a:latin typeface="+mj-lt"/>
              </a:rPr>
              <a:t>th</a:t>
            </a:r>
            <a:r>
              <a:rPr lang="en-US" sz="2000" dirty="0" smtClean="0">
                <a:latin typeface="+mj-lt"/>
              </a:rPr>
              <a:t>/8</a:t>
            </a:r>
            <a:r>
              <a:rPr lang="en-US" sz="2000" baseline="30000" dirty="0" smtClean="0">
                <a:latin typeface="+mj-lt"/>
              </a:rPr>
              <a:t>th</a:t>
            </a:r>
            <a:r>
              <a:rPr lang="en-US" sz="2000" dirty="0" smtClean="0">
                <a:latin typeface="+mj-lt"/>
              </a:rPr>
              <a:t> Grade </a:t>
            </a:r>
            <a:r>
              <a:rPr lang="mr-IN" sz="2000" dirty="0" smtClean="0">
                <a:latin typeface="+mj-lt"/>
              </a:rPr>
              <a:t>–</a:t>
            </a:r>
            <a:r>
              <a:rPr lang="en-US" sz="2000" dirty="0" smtClean="0">
                <a:latin typeface="+mj-lt"/>
              </a:rPr>
              <a:t> Student selected, weeklong programs</a:t>
            </a:r>
            <a:endParaRPr lang="en-US" sz="2000" dirty="0" smtClean="0">
              <a:latin typeface="+mj-lt"/>
            </a:endParaRPr>
          </a:p>
          <a:p>
            <a:pPr>
              <a:lnSpc>
                <a:spcPct val="150000"/>
              </a:lnSpc>
            </a:pPr>
            <a:r>
              <a:rPr lang="en-US" dirty="0" smtClean="0">
                <a:latin typeface="+mj-lt"/>
                <a:ea typeface="Calibri" charset="0"/>
                <a:cs typeface="Calibri" charset="0"/>
              </a:rPr>
              <a:t/>
            </a:r>
            <a:br>
              <a:rPr lang="en-US" dirty="0" smtClean="0">
                <a:latin typeface="+mj-lt"/>
                <a:ea typeface="Calibri" charset="0"/>
                <a:cs typeface="Calibri" charset="0"/>
              </a:rPr>
            </a:br>
            <a:r>
              <a:rPr lang="en-US" sz="2400" b="1" dirty="0" smtClean="0">
                <a:latin typeface="+mj-lt"/>
                <a:ea typeface="Calibri" charset="0"/>
                <a:cs typeface="Calibri" charset="0"/>
              </a:rPr>
              <a:t>Upper School </a:t>
            </a:r>
            <a:r>
              <a:rPr lang="mr-IN" sz="2400" b="1" dirty="0" smtClean="0">
                <a:latin typeface="+mj-lt"/>
                <a:ea typeface="Calibri" charset="0"/>
                <a:cs typeface="Calibri" charset="0"/>
              </a:rPr>
              <a:t>–</a:t>
            </a:r>
            <a:r>
              <a:rPr lang="en-US" sz="2400" b="1" dirty="0" smtClean="0">
                <a:latin typeface="+mj-lt"/>
                <a:ea typeface="Calibri" charset="0"/>
                <a:cs typeface="Calibri" charset="0"/>
              </a:rPr>
              <a:t> EBIA Connect</a:t>
            </a:r>
            <a:endParaRPr lang="en-US" dirty="0" smtClean="0">
              <a:latin typeface="+mj-lt"/>
              <a:ea typeface="Calibri" charset="0"/>
              <a:cs typeface="Calibri" charset="0"/>
            </a:endParaRPr>
          </a:p>
          <a:p>
            <a:pPr marL="742950" lvl="1" indent="-285750" fontAlgn="base">
              <a:lnSpc>
                <a:spcPct val="150000"/>
              </a:lnSpc>
              <a:buFont typeface="Arial" charset="0"/>
              <a:buChar char="•"/>
            </a:pPr>
            <a:r>
              <a:rPr lang="en-US" sz="2000" dirty="0" smtClean="0">
                <a:latin typeface="+mj-lt"/>
              </a:rPr>
              <a:t>STEAM-centered college and career prep</a:t>
            </a:r>
            <a:endParaRPr lang="en-US" sz="2000" dirty="0" smtClean="0">
              <a:latin typeface="+mj-lt"/>
            </a:endParaRPr>
          </a:p>
          <a:p>
            <a:pPr marL="742950" lvl="1" indent="-285750" fontAlgn="base">
              <a:lnSpc>
                <a:spcPct val="150000"/>
              </a:lnSpc>
              <a:buFont typeface="Arial" charset="0"/>
              <a:buChar char="•"/>
            </a:pPr>
            <a:r>
              <a:rPr lang="en-US" sz="2000" dirty="0" smtClean="0">
                <a:latin typeface="+mj-lt"/>
              </a:rPr>
              <a:t>Track 1 </a:t>
            </a:r>
            <a:r>
              <a:rPr lang="mr-IN" sz="2000" dirty="0" smtClean="0">
                <a:latin typeface="+mj-lt"/>
              </a:rPr>
              <a:t>–</a:t>
            </a:r>
            <a:r>
              <a:rPr lang="en-US" sz="2000" dirty="0" smtClean="0">
                <a:latin typeface="+mj-lt"/>
              </a:rPr>
              <a:t> Participation in pre-designed program</a:t>
            </a:r>
          </a:p>
          <a:p>
            <a:pPr marL="742950" lvl="1" indent="-285750" fontAlgn="base">
              <a:lnSpc>
                <a:spcPct val="150000"/>
              </a:lnSpc>
              <a:buFont typeface="Arial" charset="0"/>
              <a:buChar char="•"/>
            </a:pPr>
            <a:r>
              <a:rPr lang="en-US" sz="2000" dirty="0" smtClean="0">
                <a:latin typeface="+mj-lt"/>
              </a:rPr>
              <a:t>Track 2 </a:t>
            </a:r>
            <a:r>
              <a:rPr lang="mr-IN" sz="2000" dirty="0" smtClean="0">
                <a:latin typeface="+mj-lt"/>
              </a:rPr>
              <a:t>–</a:t>
            </a:r>
            <a:r>
              <a:rPr lang="en-US" sz="2000" dirty="0" smtClean="0">
                <a:latin typeface="+mj-lt"/>
              </a:rPr>
              <a:t> Internship and independent study</a:t>
            </a:r>
          </a:p>
          <a:p>
            <a:pPr marL="742950" lvl="1" indent="-285750" fontAlgn="base">
              <a:lnSpc>
                <a:spcPct val="150000"/>
              </a:lnSpc>
              <a:buFont typeface="Arial" charset="0"/>
              <a:buChar char="•"/>
            </a:pPr>
            <a:r>
              <a:rPr lang="en-US" sz="2000" dirty="0" smtClean="0">
                <a:latin typeface="+mj-lt"/>
              </a:rPr>
              <a:t>Track 3 </a:t>
            </a:r>
            <a:r>
              <a:rPr lang="mr-IN" sz="2000" dirty="0" smtClean="0">
                <a:latin typeface="+mj-lt"/>
              </a:rPr>
              <a:t>–</a:t>
            </a:r>
            <a:r>
              <a:rPr lang="en-US" sz="2000" dirty="0" smtClean="0">
                <a:latin typeface="+mj-lt"/>
              </a:rPr>
              <a:t> Credit recovery</a:t>
            </a:r>
            <a:endParaRPr lang="en-US" sz="2000" dirty="0" smtClean="0">
              <a:latin typeface="+mj-lt"/>
            </a:endParaRPr>
          </a:p>
        </p:txBody>
      </p:sp>
    </p:spTree>
    <p:extLst>
      <p:ext uri="{BB962C8B-B14F-4D97-AF65-F5344CB8AC3E}">
        <p14:creationId xmlns:p14="http://schemas.microsoft.com/office/powerpoint/2010/main" val="1056502659"/>
      </p:ext>
    </p:extLst>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sp>
        <p:nvSpPr>
          <p:cNvPr id="32" name="Shape 32"/>
          <p:cNvSpPr/>
          <p:nvPr/>
        </p:nvSpPr>
        <p:spPr>
          <a:xfrm>
            <a:off x="2705" y="128956"/>
            <a:ext cx="1796700" cy="656399"/>
          </a:xfrm>
          <a:prstGeom prst="rect">
            <a:avLst/>
          </a:prstGeom>
          <a:solidFill>
            <a:schemeClr val="accent3"/>
          </a:solidFill>
          <a:ln>
            <a:noFill/>
          </a:ln>
        </p:spPr>
        <p:txBody>
          <a:bodyPr lIns="91425" tIns="91425" rIns="91425" bIns="91425" anchor="ctr" anchorCtr="0">
            <a:noAutofit/>
          </a:bodyPr>
          <a:lstStyle/>
          <a:p>
            <a:pPr>
              <a:spcBef>
                <a:spcPts val="0"/>
              </a:spcBef>
              <a:buNone/>
            </a:pPr>
            <a:endParaRPr/>
          </a:p>
        </p:txBody>
      </p:sp>
      <p:sp>
        <p:nvSpPr>
          <p:cNvPr id="33" name="Shape 33"/>
          <p:cNvSpPr/>
          <p:nvPr/>
        </p:nvSpPr>
        <p:spPr>
          <a:xfrm>
            <a:off x="1805236" y="128956"/>
            <a:ext cx="7350299" cy="656399"/>
          </a:xfrm>
          <a:prstGeom prst="rect">
            <a:avLst/>
          </a:prstGeom>
          <a:solidFill>
            <a:srgbClr val="3D85C6"/>
          </a:solidFill>
          <a:ln>
            <a:noFill/>
          </a:ln>
        </p:spPr>
        <p:txBody>
          <a:bodyPr lIns="91425" tIns="91425" rIns="91425" bIns="91425" anchor="ctr" anchorCtr="0">
            <a:noAutofit/>
          </a:bodyPr>
          <a:lstStyle/>
          <a:p>
            <a:pPr lvl="0" rtl="0">
              <a:spcBef>
                <a:spcPts val="0"/>
              </a:spcBef>
              <a:buNone/>
            </a:pPr>
            <a:endParaRPr/>
          </a:p>
        </p:txBody>
      </p:sp>
      <p:sp>
        <p:nvSpPr>
          <p:cNvPr id="34" name="Shape 34"/>
          <p:cNvSpPr txBox="1">
            <a:spLocks noGrp="1"/>
          </p:cNvSpPr>
          <p:nvPr>
            <p:ph type="ctrTitle"/>
          </p:nvPr>
        </p:nvSpPr>
        <p:spPr>
          <a:xfrm>
            <a:off x="1230800" y="364423"/>
            <a:ext cx="7772400" cy="456299"/>
          </a:xfrm>
          <a:prstGeom prst="rect">
            <a:avLst/>
          </a:prstGeom>
        </p:spPr>
        <p:txBody>
          <a:bodyPr lIns="91425" tIns="91425" rIns="91425" bIns="91425" anchor="b" anchorCtr="0">
            <a:noAutofit/>
          </a:bodyPr>
          <a:lstStyle/>
          <a:p>
            <a:pPr lvl="0" algn="r"/>
            <a:r>
              <a:rPr lang="en-US" sz="3200" dirty="0" smtClean="0">
                <a:solidFill>
                  <a:srgbClr val="FFFFFF"/>
                </a:solidFill>
              </a:rPr>
              <a:t>Fall Intersession Programming</a:t>
            </a:r>
            <a:endParaRPr lang="en" sz="3200" dirty="0">
              <a:solidFill>
                <a:srgbClr val="FFFFFF"/>
              </a:solidFill>
            </a:endParaRPr>
          </a:p>
        </p:txBody>
      </p:sp>
      <p:sp>
        <p:nvSpPr>
          <p:cNvPr id="35" name="Shape 35"/>
          <p:cNvSpPr txBox="1"/>
          <p:nvPr/>
        </p:nvSpPr>
        <p:spPr>
          <a:xfrm>
            <a:off x="87900" y="6459611"/>
            <a:ext cx="8968199" cy="398399"/>
          </a:xfrm>
          <a:prstGeom prst="rect">
            <a:avLst/>
          </a:prstGeom>
          <a:noFill/>
          <a:ln>
            <a:noFill/>
          </a:ln>
        </p:spPr>
        <p:txBody>
          <a:bodyPr lIns="91425" tIns="91425" rIns="91425" bIns="91425" anchor="t" anchorCtr="0">
            <a:noAutofit/>
          </a:bodyPr>
          <a:lstStyle/>
          <a:p>
            <a:pPr lvl="0" rtl="0">
              <a:spcBef>
                <a:spcPts val="0"/>
              </a:spcBef>
              <a:buNone/>
            </a:pPr>
            <a:r>
              <a:rPr lang="en" dirty="0">
                <a:solidFill>
                  <a:srgbClr val="C2C2C4"/>
                </a:solidFill>
              </a:rPr>
              <a:t>East Bay Innovation Academy  3400 MALCOLM AVE, OAKLAND, CA 94605 </a:t>
            </a:r>
            <a:r>
              <a:rPr lang="en" dirty="0" err="1">
                <a:solidFill>
                  <a:srgbClr val="C2C2C4"/>
                </a:solidFill>
              </a:rPr>
              <a:t>www.eastbayia.org</a:t>
            </a:r>
            <a:endParaRPr lang="en" dirty="0">
              <a:solidFill>
                <a:srgbClr val="C2C2C4"/>
              </a:solidFill>
            </a:endParaRPr>
          </a:p>
        </p:txBody>
      </p:sp>
      <p:pic>
        <p:nvPicPr>
          <p:cNvPr id="36" name="Shape 36"/>
          <p:cNvPicPr preferRelativeResize="0"/>
          <p:nvPr/>
        </p:nvPicPr>
        <p:blipFill>
          <a:blip r:embed="rId3"/>
          <a:stretch>
            <a:fillRect/>
          </a:stretch>
        </p:blipFill>
        <p:spPr>
          <a:xfrm>
            <a:off x="8486410" y="6361225"/>
            <a:ext cx="404360" cy="398400"/>
          </a:xfrm>
          <a:prstGeom prst="rect">
            <a:avLst/>
          </a:prstGeom>
          <a:noFill/>
          <a:ln>
            <a:noFill/>
          </a:ln>
        </p:spPr>
      </p:pic>
      <p:sp>
        <p:nvSpPr>
          <p:cNvPr id="4" name="Rectangle 3"/>
          <p:cNvSpPr/>
          <p:nvPr/>
        </p:nvSpPr>
        <p:spPr>
          <a:xfrm>
            <a:off x="99500" y="820722"/>
            <a:ext cx="3966150" cy="646331"/>
          </a:xfrm>
          <a:prstGeom prst="rect">
            <a:avLst/>
          </a:prstGeom>
        </p:spPr>
        <p:txBody>
          <a:bodyPr wrap="none">
            <a:spAutoFit/>
          </a:bodyPr>
          <a:lstStyle/>
          <a:p>
            <a:pPr>
              <a:lnSpc>
                <a:spcPct val="150000"/>
              </a:lnSpc>
            </a:pPr>
            <a:r>
              <a:rPr lang="en-US" sz="2400" b="1" dirty="0" smtClean="0"/>
              <a:t>Lower School </a:t>
            </a:r>
            <a:r>
              <a:rPr lang="mr-IN" sz="2400" b="1" dirty="0" smtClean="0"/>
              <a:t>–</a:t>
            </a:r>
            <a:r>
              <a:rPr lang="en-US" sz="2400" b="1" dirty="0" smtClean="0"/>
              <a:t> 6</a:t>
            </a:r>
            <a:r>
              <a:rPr lang="en-US" sz="2400" b="1" baseline="30000" dirty="0" smtClean="0"/>
              <a:t>th</a:t>
            </a:r>
            <a:r>
              <a:rPr lang="en-US" sz="2400" b="1" dirty="0" smtClean="0"/>
              <a:t> Grade</a:t>
            </a:r>
            <a:endParaRPr lang="en-US" sz="2400" b="1" dirty="0"/>
          </a:p>
        </p:txBody>
      </p:sp>
      <p:graphicFrame>
        <p:nvGraphicFramePr>
          <p:cNvPr id="6" name="Table 5"/>
          <p:cNvGraphicFramePr>
            <a:graphicFrameLocks noGrp="1"/>
          </p:cNvGraphicFramePr>
          <p:nvPr>
            <p:extLst>
              <p:ext uri="{D42A27DB-BD31-4B8C-83A1-F6EECF244321}">
                <p14:modId xmlns:p14="http://schemas.microsoft.com/office/powerpoint/2010/main" val="1531522371"/>
              </p:ext>
            </p:extLst>
          </p:nvPr>
        </p:nvGraphicFramePr>
        <p:xfrm>
          <a:off x="99500" y="1565437"/>
          <a:ext cx="8791270" cy="2972695"/>
        </p:xfrm>
        <a:graphic>
          <a:graphicData uri="http://schemas.openxmlformats.org/drawingml/2006/table">
            <a:tbl>
              <a:tblPr/>
              <a:tblGrid>
                <a:gridCol w="1546896"/>
                <a:gridCol w="7244374"/>
              </a:tblGrid>
              <a:tr h="366332">
                <a:tc>
                  <a:txBody>
                    <a:bodyPr/>
                    <a:lstStyle/>
                    <a:p>
                      <a:pPr algn="ctr" rtl="0" fontAlgn="ctr">
                        <a:spcBef>
                          <a:spcPts val="0"/>
                        </a:spcBef>
                        <a:spcAft>
                          <a:spcPts val="0"/>
                        </a:spcAft>
                      </a:pPr>
                      <a:r>
                        <a:rPr lang="en-US" sz="1200" b="1" i="0" u="none" strike="noStrike">
                          <a:solidFill>
                            <a:srgbClr val="000000"/>
                          </a:solidFill>
                          <a:effectLst/>
                          <a:latin typeface="Calibri" charset="0"/>
                        </a:rPr>
                        <a:t>Project</a:t>
                      </a:r>
                      <a:endParaRPr lang="en-US">
                        <a:effectLst/>
                      </a:endParaRPr>
                    </a:p>
                  </a:txBody>
                  <a:tcPr marL="63500" marR="63500" marT="635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D9EAD3"/>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charset="0"/>
                        </a:rPr>
                        <a:t>Description</a:t>
                      </a:r>
                      <a:endParaRPr lang="en-US" dirty="0">
                        <a:effectLst/>
                      </a:endParaRPr>
                    </a:p>
                  </a:txBody>
                  <a:tcPr marL="63500" marR="63500" marT="635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0579" cap="flat" cmpd="sng" algn="ctr">
                      <a:solidFill>
                        <a:srgbClr val="000000"/>
                      </a:solidFill>
                      <a:prstDash val="solid"/>
                      <a:round/>
                      <a:headEnd type="none" w="med" len="med"/>
                      <a:tailEnd type="none" w="med" len="med"/>
                    </a:lnB>
                    <a:solidFill>
                      <a:srgbClr val="D9EAD3"/>
                    </a:solidFill>
                  </a:tcPr>
                </a:tc>
              </a:tr>
              <a:tr h="492447">
                <a:tc>
                  <a:txBody>
                    <a:bodyPr/>
                    <a:lstStyle/>
                    <a:p>
                      <a:pPr algn="l" rtl="0" fontAlgn="ctr">
                        <a:spcBef>
                          <a:spcPts val="0"/>
                        </a:spcBef>
                        <a:spcAft>
                          <a:spcPts val="0"/>
                        </a:spcAft>
                      </a:pPr>
                      <a:r>
                        <a:rPr lang="en-US" sz="1200" b="1" i="0" u="none" strike="noStrike" dirty="0" err="1">
                          <a:solidFill>
                            <a:srgbClr val="000000"/>
                          </a:solidFill>
                          <a:effectLst/>
                          <a:latin typeface="Calibri" charset="0"/>
                        </a:rPr>
                        <a:t>Improv</a:t>
                      </a:r>
                      <a:r>
                        <a:rPr lang="en-US" sz="1200" b="1" i="0" u="none" strike="noStrike" dirty="0">
                          <a:solidFill>
                            <a:srgbClr val="000000"/>
                          </a:solidFill>
                          <a:effectLst/>
                          <a:latin typeface="Calibri" charset="0"/>
                        </a:rPr>
                        <a:t> for Public Speaking</a:t>
                      </a:r>
                      <a:endParaRPr lang="en-US" sz="1200" b="1" dirty="0">
                        <a:effectLst/>
                      </a:endParaRPr>
                    </a:p>
                  </a:txBody>
                  <a:tcPr marL="25400" marR="25400" marT="25400" marB="25400" anchor="ctr">
                    <a:lnL w="9525" cap="flat" cmpd="sng" algn="ctr">
                      <a:solidFill>
                        <a:srgbClr val="000000"/>
                      </a:solidFill>
                      <a:prstDash val="solid"/>
                      <a:round/>
                      <a:headEnd type="none" w="med" len="med"/>
                      <a:tailEnd type="none" w="med" len="med"/>
                    </a:lnL>
                    <a:lnR w="10579"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rtl="0" fontAlgn="b">
                        <a:spcBef>
                          <a:spcPts val="0"/>
                        </a:spcBef>
                        <a:spcAft>
                          <a:spcPts val="0"/>
                        </a:spcAft>
                      </a:pPr>
                      <a:r>
                        <a:rPr lang="en-US" sz="1000" b="0" i="0" u="none" strike="noStrike" dirty="0">
                          <a:solidFill>
                            <a:srgbClr val="000000"/>
                          </a:solidFill>
                          <a:effectLst/>
                          <a:latin typeface="Calibri" charset="0"/>
                        </a:rPr>
                        <a:t>Build </a:t>
                      </a:r>
                      <a:r>
                        <a:rPr lang="en-US" sz="1000" b="0" i="0" u="none" strike="noStrike" dirty="0" err="1" smtClean="0">
                          <a:solidFill>
                            <a:srgbClr val="000000"/>
                          </a:solidFill>
                          <a:effectLst/>
                          <a:latin typeface="Calibri" charset="0"/>
                        </a:rPr>
                        <a:t>improv</a:t>
                      </a:r>
                      <a:r>
                        <a:rPr lang="en-US" sz="1000" b="0" i="0" u="none" strike="noStrike" dirty="0" smtClean="0">
                          <a:solidFill>
                            <a:srgbClr val="000000"/>
                          </a:solidFill>
                          <a:effectLst/>
                          <a:latin typeface="Calibri" charset="0"/>
                        </a:rPr>
                        <a:t> </a:t>
                      </a:r>
                      <a:r>
                        <a:rPr lang="en-US" sz="1000" b="0" i="0" u="none" strike="noStrike" dirty="0">
                          <a:solidFill>
                            <a:srgbClr val="000000"/>
                          </a:solidFill>
                          <a:effectLst/>
                          <a:latin typeface="Calibri" charset="0"/>
                        </a:rPr>
                        <a:t>skills with Berkeley Rep School of Theatre! Using theatre games, listening exercises, and narrative scenes, this physical workshop will improve </a:t>
                      </a:r>
                      <a:r>
                        <a:rPr lang="en-US" sz="1000" b="0" i="0" u="none" strike="noStrike" dirty="0" smtClean="0">
                          <a:solidFill>
                            <a:srgbClr val="000000"/>
                          </a:solidFill>
                          <a:effectLst/>
                          <a:latin typeface="Calibri" charset="0"/>
                        </a:rPr>
                        <a:t>performance </a:t>
                      </a:r>
                      <a:r>
                        <a:rPr lang="en-US" sz="1000" b="0" i="0" u="none" strike="noStrike" dirty="0">
                          <a:solidFill>
                            <a:srgbClr val="000000"/>
                          </a:solidFill>
                          <a:effectLst/>
                          <a:latin typeface="Calibri" charset="0"/>
                        </a:rPr>
                        <a:t>skills AND help </a:t>
                      </a:r>
                      <a:r>
                        <a:rPr lang="en-US" sz="1000" b="0" i="0" u="none" strike="noStrike" dirty="0" smtClean="0">
                          <a:solidFill>
                            <a:srgbClr val="000000"/>
                          </a:solidFill>
                          <a:effectLst/>
                          <a:latin typeface="Calibri" charset="0"/>
                        </a:rPr>
                        <a:t>build public</a:t>
                      </a:r>
                      <a:r>
                        <a:rPr lang="en-US" sz="1000" b="0" i="0" u="none" strike="noStrike" baseline="0" dirty="0" smtClean="0">
                          <a:solidFill>
                            <a:srgbClr val="000000"/>
                          </a:solidFill>
                          <a:effectLst/>
                          <a:latin typeface="Calibri" charset="0"/>
                        </a:rPr>
                        <a:t> performance confidence</a:t>
                      </a:r>
                      <a:r>
                        <a:rPr lang="en-US" sz="1000" b="0" i="0" u="none" strike="noStrike" dirty="0" smtClean="0">
                          <a:solidFill>
                            <a:srgbClr val="000000"/>
                          </a:solidFill>
                          <a:effectLst/>
                          <a:latin typeface="Calibri" charset="0"/>
                        </a:rPr>
                        <a:t>.</a:t>
                      </a:r>
                      <a:endParaRPr lang="en-US" sz="1000" dirty="0">
                        <a:effectLst/>
                      </a:endParaRPr>
                    </a:p>
                  </a:txBody>
                  <a:tcPr marL="25400" marR="25400" marT="25400" marB="25400" anchor="b">
                    <a:lnL w="10579" cap="flat" cmpd="sng" algn="ctr">
                      <a:solidFill>
                        <a:srgbClr val="000000"/>
                      </a:solidFill>
                      <a:prstDash val="solid"/>
                      <a:round/>
                      <a:headEnd type="none" w="med" len="med"/>
                      <a:tailEnd type="none" w="med" len="med"/>
                    </a:lnL>
                    <a:lnR w="10579" cap="flat" cmpd="sng" algn="ctr">
                      <a:solidFill>
                        <a:srgbClr val="000000"/>
                      </a:solidFill>
                      <a:prstDash val="solid"/>
                      <a:round/>
                      <a:headEnd type="none" w="med" len="med"/>
                      <a:tailEnd type="none" w="med" len="med"/>
                    </a:lnR>
                    <a:lnT w="10579" cap="flat" cmpd="sng" algn="ctr">
                      <a:solidFill>
                        <a:srgbClr val="000000"/>
                      </a:solidFill>
                      <a:prstDash val="solid"/>
                      <a:round/>
                      <a:headEnd type="none" w="med" len="med"/>
                      <a:tailEnd type="none" w="med" len="med"/>
                    </a:lnT>
                    <a:lnB w="10579" cap="flat" cmpd="sng" algn="ctr">
                      <a:solidFill>
                        <a:srgbClr val="000000"/>
                      </a:solidFill>
                      <a:prstDash val="solid"/>
                      <a:round/>
                      <a:headEnd type="none" w="med" len="med"/>
                      <a:tailEnd type="none" w="med" len="med"/>
                    </a:lnB>
                  </a:tcPr>
                </a:tc>
              </a:tr>
              <a:tr h="600544">
                <a:tc>
                  <a:txBody>
                    <a:bodyPr/>
                    <a:lstStyle/>
                    <a:p>
                      <a:pPr algn="l" rtl="0" fontAlgn="ctr">
                        <a:spcBef>
                          <a:spcPts val="0"/>
                        </a:spcBef>
                        <a:spcAft>
                          <a:spcPts val="0"/>
                        </a:spcAft>
                      </a:pPr>
                      <a:r>
                        <a:rPr lang="en-US" sz="1200" b="1" i="0" u="none" strike="noStrike" dirty="0">
                          <a:solidFill>
                            <a:srgbClr val="000000"/>
                          </a:solidFill>
                          <a:effectLst/>
                          <a:latin typeface="Calibri" charset="0"/>
                        </a:rPr>
                        <a:t>Oakland TURF Dancers</a:t>
                      </a:r>
                      <a:endParaRPr lang="en-US" sz="1200" b="1" dirty="0">
                        <a:effectLst/>
                      </a:endParaRPr>
                    </a:p>
                  </a:txBody>
                  <a:tcPr marL="25400" marR="25400" marT="25400" marB="25400" anchor="ctr">
                    <a:lnL w="9525" cap="flat" cmpd="sng" algn="ctr">
                      <a:solidFill>
                        <a:srgbClr val="000000"/>
                      </a:solidFill>
                      <a:prstDash val="solid"/>
                      <a:round/>
                      <a:headEnd type="none" w="med" len="med"/>
                      <a:tailEnd type="none" w="med" len="med"/>
                    </a:lnL>
                    <a:lnR w="10579"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rtl="0" fontAlgn="ctr">
                        <a:spcBef>
                          <a:spcPts val="0"/>
                        </a:spcBef>
                        <a:spcAft>
                          <a:spcPts val="0"/>
                        </a:spcAft>
                      </a:pPr>
                      <a:r>
                        <a:rPr lang="en-US" sz="1000" b="0" i="0" u="none" strike="noStrike" dirty="0">
                          <a:solidFill>
                            <a:srgbClr val="000000"/>
                          </a:solidFill>
                          <a:effectLst/>
                          <a:latin typeface="Calibri" charset="0"/>
                        </a:rPr>
                        <a:t>TURF dancing is a dance style created by Oakland youth to express and empower ourselves through movement and art. TURF dancing is a combination of </a:t>
                      </a:r>
                      <a:r>
                        <a:rPr lang="en-US" sz="1000" b="0" i="0" u="none" strike="noStrike" dirty="0" err="1">
                          <a:solidFill>
                            <a:srgbClr val="000000"/>
                          </a:solidFill>
                          <a:effectLst/>
                          <a:latin typeface="Calibri" charset="0"/>
                        </a:rPr>
                        <a:t>boogaloo</a:t>
                      </a:r>
                      <a:r>
                        <a:rPr lang="en-US" sz="1000" b="0" i="0" u="none" strike="noStrike" dirty="0">
                          <a:solidFill>
                            <a:srgbClr val="000000"/>
                          </a:solidFill>
                          <a:effectLst/>
                          <a:latin typeface="Calibri" charset="0"/>
                        </a:rPr>
                        <a:t>, miming, breakdancing, footwork, house dancing, and storytelling. Learn about our community and this unique Oakland dance style from TURF Inc. founder Johnny 5.</a:t>
                      </a:r>
                      <a:endParaRPr lang="en-US" sz="1000" dirty="0">
                        <a:effectLst/>
                      </a:endParaRPr>
                    </a:p>
                  </a:txBody>
                  <a:tcPr marL="25400" marR="25400" marT="25400" marB="25400" anchor="ctr">
                    <a:lnL w="10579" cap="flat" cmpd="sng" algn="ctr">
                      <a:solidFill>
                        <a:srgbClr val="000000"/>
                      </a:solidFill>
                      <a:prstDash val="solid"/>
                      <a:round/>
                      <a:headEnd type="none" w="med" len="med"/>
                      <a:tailEnd type="none" w="med" len="med"/>
                    </a:lnL>
                    <a:lnR w="10579" cap="flat" cmpd="sng" algn="ctr">
                      <a:solidFill>
                        <a:srgbClr val="000000"/>
                      </a:solidFill>
                      <a:prstDash val="solid"/>
                      <a:round/>
                      <a:headEnd type="none" w="med" len="med"/>
                      <a:tailEnd type="none" w="med" len="med"/>
                    </a:lnR>
                    <a:lnT w="10579" cap="flat" cmpd="sng" algn="ctr">
                      <a:solidFill>
                        <a:srgbClr val="000000"/>
                      </a:solidFill>
                      <a:prstDash val="solid"/>
                      <a:round/>
                      <a:headEnd type="none" w="med" len="med"/>
                      <a:tailEnd type="none" w="med" len="med"/>
                    </a:lnT>
                    <a:lnB w="10579" cap="flat" cmpd="sng" algn="ctr">
                      <a:solidFill>
                        <a:srgbClr val="000000"/>
                      </a:solidFill>
                      <a:prstDash val="solid"/>
                      <a:round/>
                      <a:headEnd type="none" w="med" len="med"/>
                      <a:tailEnd type="none" w="med" len="med"/>
                    </a:lnB>
                  </a:tcPr>
                </a:tc>
              </a:tr>
              <a:tr h="420381">
                <a:tc>
                  <a:txBody>
                    <a:bodyPr/>
                    <a:lstStyle/>
                    <a:p>
                      <a:pPr algn="l" rtl="0" fontAlgn="ctr">
                        <a:spcBef>
                          <a:spcPts val="0"/>
                        </a:spcBef>
                        <a:spcAft>
                          <a:spcPts val="0"/>
                        </a:spcAft>
                      </a:pPr>
                      <a:r>
                        <a:rPr lang="en-US" sz="1200" b="1" i="0" u="none" strike="noStrike" dirty="0">
                          <a:solidFill>
                            <a:srgbClr val="000000"/>
                          </a:solidFill>
                          <a:effectLst/>
                          <a:latin typeface="Calibri" charset="0"/>
                        </a:rPr>
                        <a:t>Rains to Roots</a:t>
                      </a:r>
                      <a:endParaRPr lang="en-US" sz="1200" b="1" dirty="0">
                        <a:effectLst/>
                      </a:endParaRPr>
                    </a:p>
                  </a:txBody>
                  <a:tcPr marL="25400" marR="25400" marT="25400" marB="25400" anchor="ctr">
                    <a:lnL w="9525" cap="flat" cmpd="sng" algn="ctr">
                      <a:solidFill>
                        <a:srgbClr val="000000"/>
                      </a:solidFill>
                      <a:prstDash val="solid"/>
                      <a:round/>
                      <a:headEnd type="none" w="med" len="med"/>
                      <a:tailEnd type="none" w="med" len="med"/>
                    </a:lnL>
                    <a:lnR w="10579"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rtl="0" fontAlgn="ctr">
                        <a:spcBef>
                          <a:spcPts val="0"/>
                        </a:spcBef>
                        <a:spcAft>
                          <a:spcPts val="0"/>
                        </a:spcAft>
                      </a:pPr>
                      <a:r>
                        <a:rPr lang="en-US" sz="1000" b="0" i="0" u="none" strike="noStrike" dirty="0">
                          <a:solidFill>
                            <a:srgbClr val="000000"/>
                          </a:solidFill>
                          <a:effectLst/>
                          <a:latin typeface="Calibri" charset="0"/>
                        </a:rPr>
                        <a:t>Have you ever noticed where all the water goes when it rains in our cities? Where did water go before we built cities? What happens when there is a lot of water? Explore these questions and more through the Rains to Roots program, with The Watershed Project.</a:t>
                      </a:r>
                      <a:endParaRPr lang="en-US" sz="1000" dirty="0">
                        <a:effectLst/>
                      </a:endParaRPr>
                    </a:p>
                  </a:txBody>
                  <a:tcPr marL="25400" marR="25400" marT="25400" marB="25400" anchor="ctr">
                    <a:lnL w="10579" cap="flat" cmpd="sng" algn="ctr">
                      <a:solidFill>
                        <a:srgbClr val="000000"/>
                      </a:solidFill>
                      <a:prstDash val="solid"/>
                      <a:round/>
                      <a:headEnd type="none" w="med" len="med"/>
                      <a:tailEnd type="none" w="med" len="med"/>
                    </a:lnL>
                    <a:lnR w="10579" cap="flat" cmpd="sng" algn="ctr">
                      <a:solidFill>
                        <a:srgbClr val="000000"/>
                      </a:solidFill>
                      <a:prstDash val="solid"/>
                      <a:round/>
                      <a:headEnd type="none" w="med" len="med"/>
                      <a:tailEnd type="none" w="med" len="med"/>
                    </a:lnR>
                    <a:lnT w="10579" cap="flat" cmpd="sng" algn="ctr">
                      <a:solidFill>
                        <a:srgbClr val="000000"/>
                      </a:solidFill>
                      <a:prstDash val="solid"/>
                      <a:round/>
                      <a:headEnd type="none" w="med" len="med"/>
                      <a:tailEnd type="none" w="med" len="med"/>
                    </a:lnT>
                    <a:lnB w="10579" cap="flat" cmpd="sng" algn="ctr">
                      <a:solidFill>
                        <a:srgbClr val="000000"/>
                      </a:solidFill>
                      <a:prstDash val="solid"/>
                      <a:round/>
                      <a:headEnd type="none" w="med" len="med"/>
                      <a:tailEnd type="none" w="med" len="med"/>
                    </a:lnB>
                  </a:tcPr>
                </a:tc>
              </a:tr>
              <a:tr h="492447">
                <a:tc>
                  <a:txBody>
                    <a:bodyPr/>
                    <a:lstStyle/>
                    <a:p>
                      <a:pPr algn="l" rtl="0" fontAlgn="ctr">
                        <a:spcBef>
                          <a:spcPts val="0"/>
                        </a:spcBef>
                        <a:spcAft>
                          <a:spcPts val="0"/>
                        </a:spcAft>
                      </a:pPr>
                      <a:r>
                        <a:rPr lang="en-US" sz="1200" b="1" i="0" u="none" strike="noStrike" dirty="0">
                          <a:solidFill>
                            <a:srgbClr val="000000"/>
                          </a:solidFill>
                          <a:effectLst/>
                          <a:latin typeface="Calibri" charset="0"/>
                        </a:rPr>
                        <a:t>Revolution Lab Community Outreach</a:t>
                      </a:r>
                      <a:endParaRPr lang="en-US" sz="1200" b="1" dirty="0">
                        <a:effectLst/>
                      </a:endParaRPr>
                    </a:p>
                  </a:txBody>
                  <a:tcPr marL="25400" marR="25400" marT="25400" marB="25400" anchor="ctr">
                    <a:lnL w="9525" cap="flat" cmpd="sng" algn="ctr">
                      <a:solidFill>
                        <a:srgbClr val="000000"/>
                      </a:solidFill>
                      <a:prstDash val="solid"/>
                      <a:round/>
                      <a:headEnd type="none" w="med" len="med"/>
                      <a:tailEnd type="none" w="med" len="med"/>
                    </a:lnL>
                    <a:lnR w="10579"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rtl="0" fontAlgn="ctr">
                        <a:spcBef>
                          <a:spcPts val="0"/>
                        </a:spcBef>
                        <a:spcAft>
                          <a:spcPts val="0"/>
                        </a:spcAft>
                      </a:pPr>
                      <a:r>
                        <a:rPr lang="en-US" sz="1000" b="0" i="0" u="none" strike="noStrike" dirty="0">
                          <a:solidFill>
                            <a:srgbClr val="000000"/>
                          </a:solidFill>
                          <a:effectLst/>
                          <a:latin typeface="Calibri" charset="0"/>
                        </a:rPr>
                        <a:t>Work with Cycles of Change in the Revolution Lab: Bike Shop, along with a number of folks from the bike community to fix and donate bikes.</a:t>
                      </a:r>
                      <a:endParaRPr lang="en-US" sz="1000" dirty="0">
                        <a:effectLst/>
                      </a:endParaRPr>
                    </a:p>
                  </a:txBody>
                  <a:tcPr marL="25400" marR="25400" marT="25400" marB="25400" anchor="ctr">
                    <a:lnL w="10579" cap="flat" cmpd="sng" algn="ctr">
                      <a:solidFill>
                        <a:srgbClr val="000000"/>
                      </a:solidFill>
                      <a:prstDash val="solid"/>
                      <a:round/>
                      <a:headEnd type="none" w="med" len="med"/>
                      <a:tailEnd type="none" w="med" len="med"/>
                    </a:lnL>
                    <a:lnR w="10579" cap="flat" cmpd="sng" algn="ctr">
                      <a:solidFill>
                        <a:srgbClr val="000000"/>
                      </a:solidFill>
                      <a:prstDash val="solid"/>
                      <a:round/>
                      <a:headEnd type="none" w="med" len="med"/>
                      <a:tailEnd type="none" w="med" len="med"/>
                    </a:lnR>
                    <a:lnT w="10579" cap="flat" cmpd="sng" algn="ctr">
                      <a:solidFill>
                        <a:srgbClr val="000000"/>
                      </a:solidFill>
                      <a:prstDash val="solid"/>
                      <a:round/>
                      <a:headEnd type="none" w="med" len="med"/>
                      <a:tailEnd type="none" w="med" len="med"/>
                    </a:lnT>
                    <a:lnB w="10579" cap="flat" cmpd="sng" algn="ctr">
                      <a:solidFill>
                        <a:srgbClr val="000000"/>
                      </a:solidFill>
                      <a:prstDash val="solid"/>
                      <a:round/>
                      <a:headEnd type="none" w="med" len="med"/>
                      <a:tailEnd type="none" w="med" len="med"/>
                    </a:lnB>
                  </a:tcPr>
                </a:tc>
              </a:tr>
              <a:tr h="600544">
                <a:tc>
                  <a:txBody>
                    <a:bodyPr/>
                    <a:lstStyle/>
                    <a:p>
                      <a:pPr algn="l" rtl="0" fontAlgn="ctr">
                        <a:spcBef>
                          <a:spcPts val="0"/>
                        </a:spcBef>
                        <a:spcAft>
                          <a:spcPts val="0"/>
                        </a:spcAft>
                      </a:pPr>
                      <a:r>
                        <a:rPr lang="en-US" sz="1200" b="1" i="0" u="none" strike="noStrike" dirty="0">
                          <a:solidFill>
                            <a:srgbClr val="000000"/>
                          </a:solidFill>
                          <a:effectLst/>
                          <a:latin typeface="Calibri" charset="0"/>
                        </a:rPr>
                        <a:t>Whole Human Project</a:t>
                      </a:r>
                      <a:endParaRPr lang="en-US" sz="1200" b="1" dirty="0">
                        <a:effectLst/>
                      </a:endParaRPr>
                    </a:p>
                  </a:txBody>
                  <a:tcPr marL="25400" marR="25400" marT="25400" marB="25400" anchor="ctr">
                    <a:lnL w="9525" cap="flat" cmpd="sng" algn="ctr">
                      <a:solidFill>
                        <a:srgbClr val="000000"/>
                      </a:solidFill>
                      <a:prstDash val="solid"/>
                      <a:round/>
                      <a:headEnd type="none" w="med" len="med"/>
                      <a:tailEnd type="none" w="med" len="med"/>
                    </a:lnL>
                    <a:lnR w="10579"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rtl="0" fontAlgn="ctr">
                        <a:spcBef>
                          <a:spcPts val="0"/>
                        </a:spcBef>
                        <a:spcAft>
                          <a:spcPts val="0"/>
                        </a:spcAft>
                      </a:pPr>
                      <a:r>
                        <a:rPr lang="en-US" sz="1000" b="0" i="0" u="none" strike="noStrike" dirty="0">
                          <a:solidFill>
                            <a:srgbClr val="000000"/>
                          </a:solidFill>
                          <a:effectLst/>
                          <a:latin typeface="Calibri" charset="0"/>
                        </a:rPr>
                        <a:t>WHO ARE YOU? There are lots of ways to answer this question! Identity includes (but is not limited to) religion, family, hobbies, gender and SO much more. Work with The Whole Human Project as we explore different aspects of our identities and ways to be an ally (or supporter) for folks in our communities.</a:t>
                      </a:r>
                      <a:endParaRPr lang="en-US" sz="1000" dirty="0">
                        <a:effectLst/>
                      </a:endParaRPr>
                    </a:p>
                  </a:txBody>
                  <a:tcPr marL="25400" marR="25400" marT="25400" marB="25400" anchor="ctr">
                    <a:lnL w="10579" cap="flat" cmpd="sng" algn="ctr">
                      <a:solidFill>
                        <a:srgbClr val="000000"/>
                      </a:solidFill>
                      <a:prstDash val="solid"/>
                      <a:round/>
                      <a:headEnd type="none" w="med" len="med"/>
                      <a:tailEnd type="none" w="med" len="med"/>
                    </a:lnL>
                    <a:lnR w="10579" cap="flat" cmpd="sng" algn="ctr">
                      <a:solidFill>
                        <a:srgbClr val="000000"/>
                      </a:solidFill>
                      <a:prstDash val="solid"/>
                      <a:round/>
                      <a:headEnd type="none" w="med" len="med"/>
                      <a:tailEnd type="none" w="med" len="med"/>
                    </a:lnR>
                    <a:lnT w="10579" cap="flat" cmpd="sng" algn="ctr">
                      <a:solidFill>
                        <a:srgbClr val="000000"/>
                      </a:solidFill>
                      <a:prstDash val="solid"/>
                      <a:round/>
                      <a:headEnd type="none" w="med" len="med"/>
                      <a:tailEnd type="none" w="med" len="med"/>
                    </a:lnT>
                    <a:lnB w="10579" cap="flat" cmpd="sng" algn="ctr">
                      <a:solidFill>
                        <a:srgbClr val="000000"/>
                      </a:solidFill>
                      <a:prstDash val="solid"/>
                      <a:round/>
                      <a:headEnd type="none" w="med" len="med"/>
                      <a:tailEnd type="none" w="med" len="med"/>
                    </a:lnB>
                  </a:tcPr>
                </a:tc>
              </a:tr>
            </a:tbl>
          </a:graphicData>
        </a:graphic>
      </p:graphicFrame>
      <p:sp>
        <p:nvSpPr>
          <p:cNvPr id="7" name="Rectangle 2"/>
          <p:cNvSpPr>
            <a:spLocks noChangeArrowheads="1"/>
          </p:cNvSpPr>
          <p:nvPr/>
        </p:nvSpPr>
        <p:spPr bwMode="auto">
          <a:xfrm>
            <a:off x="9271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x-none" sz="1800" b="0" i="0" u="none" strike="noStrike" cap="none" normalizeH="0" baseline="0">
                <a:ln>
                  <a:noFill/>
                </a:ln>
                <a:solidFill>
                  <a:schemeClr val="tx1"/>
                </a:solidFill>
                <a:effectLst/>
                <a:latin typeface="Arial" charset="0"/>
              </a:rPr>
              <a:t/>
            </a:r>
            <a:br>
              <a:rPr kumimoji="0" lang="x-none" altLang="x-none" sz="1800" b="0" i="0" u="none" strike="noStrike" cap="none" normalizeH="0" baseline="0">
                <a:ln>
                  <a:noFill/>
                </a:ln>
                <a:solidFill>
                  <a:schemeClr val="tx1"/>
                </a:solidFill>
                <a:effectLst/>
                <a:latin typeface="Arial" charset="0"/>
              </a:rPr>
            </a:br>
            <a:endParaRPr kumimoji="0" lang="x-none" altLang="x-none" sz="1800" b="0" i="0" u="none" strike="noStrike" cap="none" normalizeH="0" baseline="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x-none" altLang="x-none" sz="18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742867550"/>
      </p:ext>
    </p:extLst>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sp>
        <p:nvSpPr>
          <p:cNvPr id="32" name="Shape 32"/>
          <p:cNvSpPr/>
          <p:nvPr/>
        </p:nvSpPr>
        <p:spPr>
          <a:xfrm>
            <a:off x="2705" y="128956"/>
            <a:ext cx="1796700" cy="656399"/>
          </a:xfrm>
          <a:prstGeom prst="rect">
            <a:avLst/>
          </a:prstGeom>
          <a:solidFill>
            <a:schemeClr val="accent3"/>
          </a:solidFill>
          <a:ln>
            <a:noFill/>
          </a:ln>
        </p:spPr>
        <p:txBody>
          <a:bodyPr lIns="91425" tIns="91425" rIns="91425" bIns="91425" anchor="ctr" anchorCtr="0">
            <a:noAutofit/>
          </a:bodyPr>
          <a:lstStyle/>
          <a:p>
            <a:pPr>
              <a:spcBef>
                <a:spcPts val="0"/>
              </a:spcBef>
              <a:buNone/>
            </a:pPr>
            <a:endParaRPr/>
          </a:p>
        </p:txBody>
      </p:sp>
      <p:sp>
        <p:nvSpPr>
          <p:cNvPr id="33" name="Shape 33"/>
          <p:cNvSpPr/>
          <p:nvPr/>
        </p:nvSpPr>
        <p:spPr>
          <a:xfrm>
            <a:off x="1805236" y="128956"/>
            <a:ext cx="7350299" cy="656399"/>
          </a:xfrm>
          <a:prstGeom prst="rect">
            <a:avLst/>
          </a:prstGeom>
          <a:solidFill>
            <a:srgbClr val="3D85C6"/>
          </a:solidFill>
          <a:ln>
            <a:noFill/>
          </a:ln>
        </p:spPr>
        <p:txBody>
          <a:bodyPr lIns="91425" tIns="91425" rIns="91425" bIns="91425" anchor="ctr" anchorCtr="0">
            <a:noAutofit/>
          </a:bodyPr>
          <a:lstStyle/>
          <a:p>
            <a:pPr lvl="0" rtl="0">
              <a:spcBef>
                <a:spcPts val="0"/>
              </a:spcBef>
              <a:buNone/>
            </a:pPr>
            <a:endParaRPr/>
          </a:p>
        </p:txBody>
      </p:sp>
      <p:sp>
        <p:nvSpPr>
          <p:cNvPr id="34" name="Shape 34"/>
          <p:cNvSpPr txBox="1">
            <a:spLocks noGrp="1"/>
          </p:cNvSpPr>
          <p:nvPr>
            <p:ph type="ctrTitle"/>
          </p:nvPr>
        </p:nvSpPr>
        <p:spPr>
          <a:xfrm>
            <a:off x="1230800" y="364423"/>
            <a:ext cx="7772400" cy="456299"/>
          </a:xfrm>
          <a:prstGeom prst="rect">
            <a:avLst/>
          </a:prstGeom>
        </p:spPr>
        <p:txBody>
          <a:bodyPr lIns="91425" tIns="91425" rIns="91425" bIns="91425" anchor="b" anchorCtr="0">
            <a:noAutofit/>
          </a:bodyPr>
          <a:lstStyle/>
          <a:p>
            <a:pPr lvl="0" algn="r"/>
            <a:r>
              <a:rPr lang="en-US" sz="3200" dirty="0" smtClean="0">
                <a:solidFill>
                  <a:srgbClr val="FFFFFF"/>
                </a:solidFill>
              </a:rPr>
              <a:t>Fall Intersession Programming</a:t>
            </a:r>
            <a:endParaRPr lang="en" sz="3200" dirty="0">
              <a:solidFill>
                <a:srgbClr val="FFFFFF"/>
              </a:solidFill>
            </a:endParaRPr>
          </a:p>
        </p:txBody>
      </p:sp>
      <p:sp>
        <p:nvSpPr>
          <p:cNvPr id="35" name="Shape 35"/>
          <p:cNvSpPr txBox="1"/>
          <p:nvPr/>
        </p:nvSpPr>
        <p:spPr>
          <a:xfrm>
            <a:off x="87900" y="6459611"/>
            <a:ext cx="8968199" cy="398399"/>
          </a:xfrm>
          <a:prstGeom prst="rect">
            <a:avLst/>
          </a:prstGeom>
          <a:noFill/>
          <a:ln>
            <a:noFill/>
          </a:ln>
        </p:spPr>
        <p:txBody>
          <a:bodyPr lIns="91425" tIns="91425" rIns="91425" bIns="91425" anchor="t" anchorCtr="0">
            <a:noAutofit/>
          </a:bodyPr>
          <a:lstStyle/>
          <a:p>
            <a:pPr lvl="0" rtl="0">
              <a:spcBef>
                <a:spcPts val="0"/>
              </a:spcBef>
              <a:buNone/>
            </a:pPr>
            <a:r>
              <a:rPr lang="en" dirty="0">
                <a:solidFill>
                  <a:srgbClr val="C2C2C4"/>
                </a:solidFill>
              </a:rPr>
              <a:t>East Bay Innovation Academy  3400 MALCOLM AVE, OAKLAND, CA 94605 </a:t>
            </a:r>
            <a:r>
              <a:rPr lang="en" dirty="0" err="1">
                <a:solidFill>
                  <a:srgbClr val="C2C2C4"/>
                </a:solidFill>
              </a:rPr>
              <a:t>www.eastbayia.org</a:t>
            </a:r>
            <a:endParaRPr lang="en" dirty="0">
              <a:solidFill>
                <a:srgbClr val="C2C2C4"/>
              </a:solidFill>
            </a:endParaRPr>
          </a:p>
        </p:txBody>
      </p:sp>
      <p:pic>
        <p:nvPicPr>
          <p:cNvPr id="36" name="Shape 36"/>
          <p:cNvPicPr preferRelativeResize="0"/>
          <p:nvPr/>
        </p:nvPicPr>
        <p:blipFill>
          <a:blip r:embed="rId3"/>
          <a:stretch>
            <a:fillRect/>
          </a:stretch>
        </p:blipFill>
        <p:spPr>
          <a:xfrm>
            <a:off x="8486410" y="6361225"/>
            <a:ext cx="404360" cy="398400"/>
          </a:xfrm>
          <a:prstGeom prst="rect">
            <a:avLst/>
          </a:prstGeom>
          <a:noFill/>
          <a:ln>
            <a:noFill/>
          </a:ln>
        </p:spPr>
      </p:pic>
      <p:sp>
        <p:nvSpPr>
          <p:cNvPr id="4" name="Rectangle 3"/>
          <p:cNvSpPr/>
          <p:nvPr/>
        </p:nvSpPr>
        <p:spPr>
          <a:xfrm>
            <a:off x="99500" y="820722"/>
            <a:ext cx="4523995" cy="646331"/>
          </a:xfrm>
          <a:prstGeom prst="rect">
            <a:avLst/>
          </a:prstGeom>
        </p:spPr>
        <p:txBody>
          <a:bodyPr wrap="none">
            <a:spAutoFit/>
          </a:bodyPr>
          <a:lstStyle/>
          <a:p>
            <a:pPr>
              <a:lnSpc>
                <a:spcPct val="150000"/>
              </a:lnSpc>
            </a:pPr>
            <a:r>
              <a:rPr lang="en-US" sz="2400" b="1" dirty="0" smtClean="0"/>
              <a:t>Lower School </a:t>
            </a:r>
            <a:r>
              <a:rPr lang="mr-IN" sz="2400" b="1" dirty="0" smtClean="0"/>
              <a:t>–</a:t>
            </a:r>
            <a:r>
              <a:rPr lang="en-US" sz="2400" b="1" dirty="0" smtClean="0"/>
              <a:t> 7th/8th Grade</a:t>
            </a:r>
            <a:endParaRPr lang="en-US" sz="2400" b="1" dirty="0"/>
          </a:p>
        </p:txBody>
      </p:sp>
      <p:graphicFrame>
        <p:nvGraphicFramePr>
          <p:cNvPr id="2" name="Table 1"/>
          <p:cNvGraphicFramePr>
            <a:graphicFrameLocks noGrp="1"/>
          </p:cNvGraphicFramePr>
          <p:nvPr>
            <p:extLst>
              <p:ext uri="{D42A27DB-BD31-4B8C-83A1-F6EECF244321}">
                <p14:modId xmlns:p14="http://schemas.microsoft.com/office/powerpoint/2010/main" val="385506655"/>
              </p:ext>
            </p:extLst>
          </p:nvPr>
        </p:nvGraphicFramePr>
        <p:xfrm>
          <a:off x="211930" y="1484114"/>
          <a:ext cx="8791270" cy="4334453"/>
        </p:xfrm>
        <a:graphic>
          <a:graphicData uri="http://schemas.openxmlformats.org/drawingml/2006/table">
            <a:tbl>
              <a:tblPr/>
              <a:tblGrid>
                <a:gridCol w="1546896"/>
                <a:gridCol w="7244374"/>
              </a:tblGrid>
              <a:tr h="327690">
                <a:tc>
                  <a:txBody>
                    <a:bodyPr/>
                    <a:lstStyle/>
                    <a:p>
                      <a:pPr algn="ctr" rtl="0" fontAlgn="ctr">
                        <a:spcBef>
                          <a:spcPts val="0"/>
                        </a:spcBef>
                        <a:spcAft>
                          <a:spcPts val="0"/>
                        </a:spcAft>
                      </a:pPr>
                      <a:r>
                        <a:rPr lang="en-US" sz="1200" b="1" i="0" u="none" strike="noStrike">
                          <a:solidFill>
                            <a:srgbClr val="000000"/>
                          </a:solidFill>
                          <a:effectLst/>
                          <a:latin typeface="Calibri" charset="0"/>
                        </a:rPr>
                        <a:t>Project</a:t>
                      </a:r>
                      <a:endParaRPr lang="en-US">
                        <a:effectLst/>
                      </a:endParaRPr>
                    </a:p>
                  </a:txBody>
                  <a:tcPr marL="63500" marR="63500" marT="635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D9EAD3"/>
                    </a:solidFill>
                  </a:tcPr>
                </a:tc>
                <a:tc>
                  <a:txBody>
                    <a:bodyPr/>
                    <a:lstStyle/>
                    <a:p>
                      <a:pPr algn="ctr" rtl="0" fontAlgn="ctr">
                        <a:spcBef>
                          <a:spcPts val="0"/>
                        </a:spcBef>
                        <a:spcAft>
                          <a:spcPts val="0"/>
                        </a:spcAft>
                      </a:pPr>
                      <a:r>
                        <a:rPr lang="en-US" sz="1200" b="1" i="0" u="none" strike="noStrike">
                          <a:solidFill>
                            <a:srgbClr val="000000"/>
                          </a:solidFill>
                          <a:effectLst/>
                          <a:latin typeface="Calibri" charset="0"/>
                        </a:rPr>
                        <a:t>Description</a:t>
                      </a:r>
                      <a:endParaRPr lang="en-US">
                        <a:effectLst/>
                      </a:endParaRPr>
                    </a:p>
                  </a:txBody>
                  <a:tcPr marL="63500" marR="63500" marT="635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0579" cap="flat" cmpd="sng" algn="ctr">
                      <a:solidFill>
                        <a:srgbClr val="000000"/>
                      </a:solidFill>
                      <a:prstDash val="solid"/>
                      <a:round/>
                      <a:headEnd type="none" w="med" len="med"/>
                      <a:tailEnd type="none" w="med" len="med"/>
                    </a:lnB>
                    <a:solidFill>
                      <a:srgbClr val="D9EAD3"/>
                    </a:solidFill>
                  </a:tcPr>
                </a:tc>
              </a:tr>
              <a:tr h="524996">
                <a:tc>
                  <a:txBody>
                    <a:bodyPr/>
                    <a:lstStyle/>
                    <a:p>
                      <a:pPr algn="l" rtl="0" fontAlgn="ctr">
                        <a:spcBef>
                          <a:spcPts val="0"/>
                        </a:spcBef>
                        <a:spcAft>
                          <a:spcPts val="0"/>
                        </a:spcAft>
                      </a:pPr>
                      <a:r>
                        <a:rPr lang="en-US" sz="1200" b="1" i="0" u="none" strike="noStrike" dirty="0">
                          <a:solidFill>
                            <a:srgbClr val="000000"/>
                          </a:solidFill>
                          <a:effectLst/>
                          <a:latin typeface="Calibri" charset="0"/>
                        </a:rPr>
                        <a:t>Graphic Artists</a:t>
                      </a:r>
                      <a:endParaRPr lang="en-US" sz="1200" b="1" dirty="0">
                        <a:effectLst/>
                      </a:endParaRPr>
                    </a:p>
                  </a:txBody>
                  <a:tcPr marL="25400" marR="25400" marT="25400" marB="25400" anchor="ctr">
                    <a:lnL w="9525" cap="flat" cmpd="sng" algn="ctr">
                      <a:solidFill>
                        <a:srgbClr val="000000"/>
                      </a:solidFill>
                      <a:prstDash val="solid"/>
                      <a:round/>
                      <a:headEnd type="none" w="med" len="med"/>
                      <a:tailEnd type="none" w="med" len="med"/>
                    </a:lnL>
                    <a:lnR w="10579"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rtl="0" fontAlgn="ctr">
                        <a:spcBef>
                          <a:spcPts val="0"/>
                        </a:spcBef>
                        <a:spcAft>
                          <a:spcPts val="0"/>
                        </a:spcAft>
                      </a:pPr>
                      <a:r>
                        <a:rPr lang="en-US" sz="1000" b="0" i="0" u="none" strike="noStrike">
                          <a:solidFill>
                            <a:srgbClr val="000000"/>
                          </a:solidFill>
                          <a:effectLst/>
                          <a:latin typeface="Calibri" charset="0"/>
                        </a:rPr>
                        <a:t>Inspire your community to recycle! Let your imagination run wild in this drawing and printmaking class. Students will learn different pen, ink and printmaking techniques to create their own comic strips and posters to inspire their community to do their part.</a:t>
                      </a:r>
                      <a:endParaRPr lang="en-US" sz="1000">
                        <a:effectLst/>
                      </a:endParaRPr>
                    </a:p>
                  </a:txBody>
                  <a:tcPr marL="25400" marR="25400" marT="25400" marB="25400" anchor="ctr">
                    <a:lnL w="10579" cap="flat" cmpd="sng" algn="ctr">
                      <a:solidFill>
                        <a:srgbClr val="000000"/>
                      </a:solidFill>
                      <a:prstDash val="solid"/>
                      <a:round/>
                      <a:headEnd type="none" w="med" len="med"/>
                      <a:tailEnd type="none" w="med" len="med"/>
                    </a:lnL>
                    <a:lnR w="10579" cap="flat" cmpd="sng" algn="ctr">
                      <a:solidFill>
                        <a:srgbClr val="000000"/>
                      </a:solidFill>
                      <a:prstDash val="solid"/>
                      <a:round/>
                      <a:headEnd type="none" w="med" len="med"/>
                      <a:tailEnd type="none" w="med" len="med"/>
                    </a:lnR>
                    <a:lnT w="10579" cap="flat" cmpd="sng" algn="ctr">
                      <a:solidFill>
                        <a:srgbClr val="000000"/>
                      </a:solidFill>
                      <a:prstDash val="solid"/>
                      <a:round/>
                      <a:headEnd type="none" w="med" len="med"/>
                      <a:tailEnd type="none" w="med" len="med"/>
                    </a:lnT>
                    <a:lnB w="10579" cap="flat" cmpd="sng" algn="ctr">
                      <a:solidFill>
                        <a:srgbClr val="000000"/>
                      </a:solidFill>
                      <a:prstDash val="solid"/>
                      <a:round/>
                      <a:headEnd type="none" w="med" len="med"/>
                      <a:tailEnd type="none" w="med" len="med"/>
                    </a:lnB>
                  </a:tcPr>
                </a:tc>
              </a:tr>
              <a:tr h="385425">
                <a:tc>
                  <a:txBody>
                    <a:bodyPr/>
                    <a:lstStyle/>
                    <a:p>
                      <a:pPr algn="l" rtl="0" fontAlgn="ctr">
                        <a:spcBef>
                          <a:spcPts val="0"/>
                        </a:spcBef>
                        <a:spcAft>
                          <a:spcPts val="0"/>
                        </a:spcAft>
                      </a:pPr>
                      <a:r>
                        <a:rPr lang="en-US" sz="1200" b="1" i="0" u="none" strike="noStrike" dirty="0">
                          <a:solidFill>
                            <a:srgbClr val="000000"/>
                          </a:solidFill>
                          <a:effectLst/>
                          <a:latin typeface="Calibri" charset="0"/>
                        </a:rPr>
                        <a:t>Media Team</a:t>
                      </a:r>
                      <a:endParaRPr lang="en-US" sz="1200" b="1" dirty="0">
                        <a:effectLst/>
                      </a:endParaRPr>
                    </a:p>
                  </a:txBody>
                  <a:tcPr marL="25400" marR="25400" marT="25400" marB="25400" anchor="ctr">
                    <a:lnL w="9525" cap="flat" cmpd="sng" algn="ctr">
                      <a:solidFill>
                        <a:srgbClr val="000000"/>
                      </a:solidFill>
                      <a:prstDash val="solid"/>
                      <a:round/>
                      <a:headEnd type="none" w="med" len="med"/>
                      <a:tailEnd type="none" w="med" len="med"/>
                    </a:lnL>
                    <a:lnR w="10579"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rtl="0" fontAlgn="ctr">
                        <a:spcBef>
                          <a:spcPts val="0"/>
                        </a:spcBef>
                        <a:spcAft>
                          <a:spcPts val="0"/>
                        </a:spcAft>
                      </a:pPr>
                      <a:r>
                        <a:rPr lang="en-US" sz="1000" b="0" i="0" u="none" strike="noStrike" dirty="0">
                          <a:solidFill>
                            <a:srgbClr val="000000"/>
                          </a:solidFill>
                          <a:effectLst/>
                          <a:latin typeface="Calibri" charset="0"/>
                        </a:rPr>
                        <a:t>Be apart of our intersession media team. Tell the story of EBIA </a:t>
                      </a:r>
                      <a:r>
                        <a:rPr lang="en-US" sz="1000" b="0" i="0" u="none" strike="noStrike" dirty="0" err="1">
                          <a:solidFill>
                            <a:srgbClr val="000000"/>
                          </a:solidFill>
                          <a:effectLst/>
                          <a:latin typeface="Calibri" charset="0"/>
                        </a:rPr>
                        <a:t>Changemakers</a:t>
                      </a:r>
                      <a:r>
                        <a:rPr lang="en-US" sz="1000" b="0" i="0" u="none" strike="noStrike" dirty="0">
                          <a:solidFill>
                            <a:srgbClr val="000000"/>
                          </a:solidFill>
                          <a:effectLst/>
                          <a:latin typeface="Calibri" charset="0"/>
                        </a:rPr>
                        <a:t> and reach out to the community to raise awareness about the work being done.</a:t>
                      </a:r>
                      <a:endParaRPr lang="en-US" sz="1000" dirty="0">
                        <a:effectLst/>
                      </a:endParaRPr>
                    </a:p>
                  </a:txBody>
                  <a:tcPr marL="25400" marR="25400" marT="25400" marB="25400" anchor="ctr">
                    <a:lnL w="10579" cap="flat" cmpd="sng" algn="ctr">
                      <a:solidFill>
                        <a:srgbClr val="000000"/>
                      </a:solidFill>
                      <a:prstDash val="solid"/>
                      <a:round/>
                      <a:headEnd type="none" w="med" len="med"/>
                      <a:tailEnd type="none" w="med" len="med"/>
                    </a:lnL>
                    <a:lnR w="10579" cap="flat" cmpd="sng" algn="ctr">
                      <a:solidFill>
                        <a:srgbClr val="000000"/>
                      </a:solidFill>
                      <a:prstDash val="solid"/>
                      <a:round/>
                      <a:headEnd type="none" w="med" len="med"/>
                      <a:tailEnd type="none" w="med" len="med"/>
                    </a:lnR>
                    <a:lnT w="10579" cap="flat" cmpd="sng" algn="ctr">
                      <a:solidFill>
                        <a:srgbClr val="000000"/>
                      </a:solidFill>
                      <a:prstDash val="solid"/>
                      <a:round/>
                      <a:headEnd type="none" w="med" len="med"/>
                      <a:tailEnd type="none" w="med" len="med"/>
                    </a:lnT>
                    <a:lnB w="10579" cap="flat" cmpd="sng" algn="ctr">
                      <a:solidFill>
                        <a:srgbClr val="000000"/>
                      </a:solidFill>
                      <a:prstDash val="solid"/>
                      <a:round/>
                      <a:headEnd type="none" w="med" len="med"/>
                      <a:tailEnd type="none" w="med" len="med"/>
                    </a:lnB>
                  </a:tcPr>
                </a:tc>
              </a:tr>
              <a:tr h="220243">
                <a:tc>
                  <a:txBody>
                    <a:bodyPr/>
                    <a:lstStyle/>
                    <a:p>
                      <a:pPr algn="l" rtl="0" fontAlgn="ctr">
                        <a:spcBef>
                          <a:spcPts val="0"/>
                        </a:spcBef>
                        <a:spcAft>
                          <a:spcPts val="0"/>
                        </a:spcAft>
                      </a:pPr>
                      <a:r>
                        <a:rPr lang="en-US" sz="1200" b="1" i="0" u="none" strike="noStrike" dirty="0">
                          <a:solidFill>
                            <a:srgbClr val="000000"/>
                          </a:solidFill>
                          <a:effectLst/>
                          <a:latin typeface="Calibri" charset="0"/>
                        </a:rPr>
                        <a:t>Mural</a:t>
                      </a:r>
                      <a:endParaRPr lang="en-US" sz="1200" b="1" dirty="0">
                        <a:effectLst/>
                      </a:endParaRPr>
                    </a:p>
                  </a:txBody>
                  <a:tcPr marL="25400" marR="25400" marT="25400" marB="25400" anchor="ctr">
                    <a:lnL w="9525" cap="flat" cmpd="sng" algn="ctr">
                      <a:solidFill>
                        <a:srgbClr val="000000"/>
                      </a:solidFill>
                      <a:prstDash val="solid"/>
                      <a:round/>
                      <a:headEnd type="none" w="med" len="med"/>
                      <a:tailEnd type="none" w="med" len="med"/>
                    </a:lnL>
                    <a:lnR w="10579"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rtl="0" fontAlgn="ctr">
                        <a:spcBef>
                          <a:spcPts val="0"/>
                        </a:spcBef>
                        <a:spcAft>
                          <a:spcPts val="0"/>
                        </a:spcAft>
                      </a:pPr>
                      <a:r>
                        <a:rPr lang="en-US" sz="1000" b="0" i="0" u="none" strike="noStrike" dirty="0">
                          <a:solidFill>
                            <a:srgbClr val="000000"/>
                          </a:solidFill>
                          <a:effectLst/>
                          <a:latin typeface="Calibri" charset="0"/>
                        </a:rPr>
                        <a:t>Design and create an outside mural for EBIA.</a:t>
                      </a:r>
                      <a:endParaRPr lang="en-US" sz="1000" dirty="0">
                        <a:effectLst/>
                      </a:endParaRPr>
                    </a:p>
                  </a:txBody>
                  <a:tcPr marL="25400" marR="25400" marT="25400" marB="25400" anchor="ctr">
                    <a:lnL w="10579" cap="flat" cmpd="sng" algn="ctr">
                      <a:solidFill>
                        <a:srgbClr val="000000"/>
                      </a:solidFill>
                      <a:prstDash val="solid"/>
                      <a:round/>
                      <a:headEnd type="none" w="med" len="med"/>
                      <a:tailEnd type="none" w="med" len="med"/>
                    </a:lnL>
                    <a:lnR w="10579" cap="flat" cmpd="sng" algn="ctr">
                      <a:solidFill>
                        <a:srgbClr val="000000"/>
                      </a:solidFill>
                      <a:prstDash val="solid"/>
                      <a:round/>
                      <a:headEnd type="none" w="med" len="med"/>
                      <a:tailEnd type="none" w="med" len="med"/>
                    </a:lnR>
                    <a:lnT w="10579" cap="flat" cmpd="sng" algn="ctr">
                      <a:solidFill>
                        <a:srgbClr val="000000"/>
                      </a:solidFill>
                      <a:prstDash val="solid"/>
                      <a:round/>
                      <a:headEnd type="none" w="med" len="med"/>
                      <a:tailEnd type="none" w="med" len="med"/>
                    </a:lnT>
                    <a:lnB w="10579" cap="flat" cmpd="sng" algn="ctr">
                      <a:solidFill>
                        <a:srgbClr val="000000"/>
                      </a:solidFill>
                      <a:prstDash val="solid"/>
                      <a:round/>
                      <a:headEnd type="none" w="med" len="med"/>
                      <a:tailEnd type="none" w="med" len="med"/>
                    </a:lnB>
                  </a:tcPr>
                </a:tc>
              </a:tr>
              <a:tr h="550607">
                <a:tc>
                  <a:txBody>
                    <a:bodyPr/>
                    <a:lstStyle/>
                    <a:p>
                      <a:pPr algn="l" rtl="0" fontAlgn="ctr">
                        <a:spcBef>
                          <a:spcPts val="0"/>
                        </a:spcBef>
                        <a:spcAft>
                          <a:spcPts val="0"/>
                        </a:spcAft>
                      </a:pPr>
                      <a:r>
                        <a:rPr lang="en-US" sz="1200" b="1" i="0" u="none" strike="noStrike" dirty="0" err="1">
                          <a:solidFill>
                            <a:srgbClr val="000000"/>
                          </a:solidFill>
                          <a:effectLst/>
                          <a:latin typeface="Calibri" charset="0"/>
                        </a:rPr>
                        <a:t>NegusWorld</a:t>
                      </a:r>
                      <a:r>
                        <a:rPr lang="en-US" sz="1200" b="1" i="0" u="none" strike="noStrike" dirty="0">
                          <a:solidFill>
                            <a:srgbClr val="000000"/>
                          </a:solidFill>
                          <a:effectLst/>
                          <a:latin typeface="Calibri" charset="0"/>
                        </a:rPr>
                        <a:t>: Hip Hop and Video</a:t>
                      </a:r>
                      <a:endParaRPr lang="en-US" sz="1200" b="1" dirty="0">
                        <a:effectLst/>
                      </a:endParaRPr>
                    </a:p>
                  </a:txBody>
                  <a:tcPr marL="25400" marR="25400" marT="25400" marB="25400" anchor="ctr">
                    <a:lnL w="9525" cap="flat" cmpd="sng" algn="ctr">
                      <a:solidFill>
                        <a:srgbClr val="000000"/>
                      </a:solidFill>
                      <a:prstDash val="solid"/>
                      <a:round/>
                      <a:headEnd type="none" w="med" len="med"/>
                      <a:tailEnd type="none" w="med" len="med"/>
                    </a:lnL>
                    <a:lnR w="10579"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rtl="0" fontAlgn="ctr">
                        <a:spcBef>
                          <a:spcPts val="0"/>
                        </a:spcBef>
                        <a:spcAft>
                          <a:spcPts val="0"/>
                        </a:spcAft>
                      </a:pPr>
                      <a:r>
                        <a:rPr lang="en-US" sz="1000" b="0" i="0" u="none" strike="noStrike" dirty="0">
                          <a:solidFill>
                            <a:srgbClr val="000000"/>
                          </a:solidFill>
                          <a:effectLst/>
                          <a:latin typeface="Calibri" charset="0"/>
                        </a:rPr>
                        <a:t>Change the world through Hip Hop. Connect with people and groups around the world as we learn more about humanity thorough Hip Hop while creating videos. Become a youth humanitarian with </a:t>
                      </a:r>
                      <a:r>
                        <a:rPr lang="en-US" sz="1000" b="0" i="0" u="none" strike="noStrike" dirty="0" err="1">
                          <a:solidFill>
                            <a:srgbClr val="000000"/>
                          </a:solidFill>
                          <a:effectLst/>
                          <a:latin typeface="Calibri" charset="0"/>
                        </a:rPr>
                        <a:t>Johwell</a:t>
                      </a:r>
                      <a:r>
                        <a:rPr lang="en-US" sz="1000" b="0" i="0" u="none" strike="noStrike" dirty="0">
                          <a:solidFill>
                            <a:srgbClr val="000000"/>
                          </a:solidFill>
                          <a:effectLst/>
                          <a:latin typeface="Calibri" charset="0"/>
                        </a:rPr>
                        <a:t> St. </a:t>
                      </a:r>
                      <a:r>
                        <a:rPr lang="en-US" sz="1000" b="0" i="0" u="none" strike="noStrike" dirty="0" err="1">
                          <a:solidFill>
                            <a:srgbClr val="000000"/>
                          </a:solidFill>
                          <a:effectLst/>
                          <a:latin typeface="Calibri" charset="0"/>
                        </a:rPr>
                        <a:t>Cilien</a:t>
                      </a:r>
                      <a:r>
                        <a:rPr lang="en-US" sz="1000" b="0" i="0" u="none" strike="noStrike" dirty="0">
                          <a:solidFill>
                            <a:srgbClr val="000000"/>
                          </a:solidFill>
                          <a:effectLst/>
                          <a:latin typeface="Calibri" charset="0"/>
                        </a:rPr>
                        <a:t>, co-founder of </a:t>
                      </a:r>
                      <a:r>
                        <a:rPr lang="en-US" sz="1000" b="0" i="0" u="none" strike="noStrike" dirty="0" err="1">
                          <a:solidFill>
                            <a:srgbClr val="000000"/>
                          </a:solidFill>
                          <a:effectLst/>
                          <a:latin typeface="Calibri" charset="0"/>
                        </a:rPr>
                        <a:t>NegusWorld</a:t>
                      </a:r>
                      <a:r>
                        <a:rPr lang="en-US" sz="1000" b="0" i="0" u="none" strike="noStrike" dirty="0">
                          <a:solidFill>
                            <a:srgbClr val="000000"/>
                          </a:solidFill>
                          <a:effectLst/>
                          <a:latin typeface="Calibri" charset="0"/>
                        </a:rPr>
                        <a:t>. Negus Up! </a:t>
                      </a:r>
                      <a:r>
                        <a:rPr lang="en-US" sz="1000" b="0" i="0" u="none" strike="noStrike" dirty="0" err="1">
                          <a:solidFill>
                            <a:srgbClr val="000000"/>
                          </a:solidFill>
                          <a:effectLst/>
                          <a:latin typeface="Calibri" charset="0"/>
                        </a:rPr>
                        <a:t>Nigist</a:t>
                      </a:r>
                      <a:r>
                        <a:rPr lang="en-US" sz="1000" b="0" i="0" u="none" strike="noStrike" dirty="0">
                          <a:solidFill>
                            <a:srgbClr val="000000"/>
                          </a:solidFill>
                          <a:effectLst/>
                          <a:latin typeface="Calibri" charset="0"/>
                        </a:rPr>
                        <a:t> Up!</a:t>
                      </a:r>
                      <a:endParaRPr lang="en-US" sz="1000" dirty="0">
                        <a:effectLst/>
                      </a:endParaRPr>
                    </a:p>
                  </a:txBody>
                  <a:tcPr marL="25400" marR="25400" marT="25400" marB="25400" anchor="ctr">
                    <a:lnL w="10579" cap="flat" cmpd="sng" algn="ctr">
                      <a:solidFill>
                        <a:srgbClr val="000000"/>
                      </a:solidFill>
                      <a:prstDash val="solid"/>
                      <a:round/>
                      <a:headEnd type="none" w="med" len="med"/>
                      <a:tailEnd type="none" w="med" len="med"/>
                    </a:lnL>
                    <a:lnR w="10579" cap="flat" cmpd="sng" algn="ctr">
                      <a:solidFill>
                        <a:srgbClr val="000000"/>
                      </a:solidFill>
                      <a:prstDash val="solid"/>
                      <a:round/>
                      <a:headEnd type="none" w="med" len="med"/>
                      <a:tailEnd type="none" w="med" len="med"/>
                    </a:lnR>
                    <a:lnT w="10579" cap="flat" cmpd="sng" algn="ctr">
                      <a:solidFill>
                        <a:srgbClr val="000000"/>
                      </a:solidFill>
                      <a:prstDash val="solid"/>
                      <a:round/>
                      <a:headEnd type="none" w="med" len="med"/>
                      <a:tailEnd type="none" w="med" len="med"/>
                    </a:lnT>
                    <a:lnB w="10579" cap="flat" cmpd="sng" algn="ctr">
                      <a:solidFill>
                        <a:srgbClr val="000000"/>
                      </a:solidFill>
                      <a:prstDash val="solid"/>
                      <a:round/>
                      <a:headEnd type="none" w="med" len="med"/>
                      <a:tailEnd type="none" w="med" len="med"/>
                    </a:lnB>
                  </a:tcPr>
                </a:tc>
              </a:tr>
              <a:tr h="794555">
                <a:tc>
                  <a:txBody>
                    <a:bodyPr/>
                    <a:lstStyle/>
                    <a:p>
                      <a:pPr algn="l" rtl="0" fontAlgn="ctr">
                        <a:spcBef>
                          <a:spcPts val="0"/>
                        </a:spcBef>
                        <a:spcAft>
                          <a:spcPts val="0"/>
                        </a:spcAft>
                      </a:pPr>
                      <a:r>
                        <a:rPr lang="en-US" sz="1200" b="1" i="0" u="none" strike="noStrike" dirty="0">
                          <a:solidFill>
                            <a:srgbClr val="000000"/>
                          </a:solidFill>
                          <a:effectLst/>
                          <a:latin typeface="Calibri" charset="0"/>
                        </a:rPr>
                        <a:t>Oakland Zoo Service Project</a:t>
                      </a:r>
                      <a:endParaRPr lang="en-US" sz="1200" b="1" dirty="0">
                        <a:effectLst/>
                      </a:endParaRPr>
                    </a:p>
                  </a:txBody>
                  <a:tcPr marL="25400" marR="25400" marT="25400" marB="25400" anchor="ctr">
                    <a:lnL w="9525" cap="flat" cmpd="sng" algn="ctr">
                      <a:solidFill>
                        <a:srgbClr val="000000"/>
                      </a:solidFill>
                      <a:prstDash val="solid"/>
                      <a:round/>
                      <a:headEnd type="none" w="med" len="med"/>
                      <a:tailEnd type="none" w="med" len="med"/>
                    </a:lnL>
                    <a:lnR w="10579"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rtl="0" fontAlgn="ctr">
                        <a:spcBef>
                          <a:spcPts val="0"/>
                        </a:spcBef>
                        <a:spcAft>
                          <a:spcPts val="0"/>
                        </a:spcAft>
                      </a:pPr>
                      <a:r>
                        <a:rPr lang="en-US" sz="1000" b="0" i="0" u="none" strike="noStrike" dirty="0">
                          <a:solidFill>
                            <a:srgbClr val="000000"/>
                          </a:solidFill>
                          <a:effectLst/>
                          <a:latin typeface="Calibri" charset="0"/>
                        </a:rPr>
                        <a:t>Students will experience the “working side” of the daily zoo life. Working with Zoo’s Animal Care and Horticulture Departments, students will be performing various tasks such as gardening and maintenance of the grounds, cleaning of the animal exhibits, and making enrichment for the animals. Along with their volunteer work, students will get to observe animals up close and learn about how the Zoo cares for their animals</a:t>
                      </a:r>
                      <a:r>
                        <a:rPr lang="en-US" sz="1000" b="0" i="0" u="none" strike="noStrike" dirty="0" smtClean="0">
                          <a:solidFill>
                            <a:srgbClr val="000000"/>
                          </a:solidFill>
                          <a:effectLst/>
                          <a:latin typeface="Calibri" charset="0"/>
                        </a:rPr>
                        <a:t>!</a:t>
                      </a:r>
                      <a:endParaRPr lang="en-US" sz="1000" dirty="0">
                        <a:effectLst/>
                      </a:endParaRPr>
                    </a:p>
                  </a:txBody>
                  <a:tcPr marL="25400" marR="25400" marT="25400" marB="25400" anchor="ctr">
                    <a:lnL w="10579" cap="flat" cmpd="sng" algn="ctr">
                      <a:solidFill>
                        <a:srgbClr val="000000"/>
                      </a:solidFill>
                      <a:prstDash val="solid"/>
                      <a:round/>
                      <a:headEnd type="none" w="med" len="med"/>
                      <a:tailEnd type="none" w="med" len="med"/>
                    </a:lnL>
                    <a:lnR w="10579" cap="flat" cmpd="sng" algn="ctr">
                      <a:solidFill>
                        <a:srgbClr val="000000"/>
                      </a:solidFill>
                      <a:prstDash val="solid"/>
                      <a:round/>
                      <a:headEnd type="none" w="med" len="med"/>
                      <a:tailEnd type="none" w="med" len="med"/>
                    </a:lnR>
                    <a:lnT w="10579" cap="flat" cmpd="sng" algn="ctr">
                      <a:solidFill>
                        <a:srgbClr val="000000"/>
                      </a:solidFill>
                      <a:prstDash val="solid"/>
                      <a:round/>
                      <a:headEnd type="none" w="med" len="med"/>
                      <a:tailEnd type="none" w="med" len="med"/>
                    </a:lnT>
                    <a:lnB w="10579" cap="flat" cmpd="sng" algn="ctr">
                      <a:solidFill>
                        <a:srgbClr val="000000"/>
                      </a:solidFill>
                      <a:prstDash val="solid"/>
                      <a:round/>
                      <a:headEnd type="none" w="med" len="med"/>
                      <a:tailEnd type="none" w="med" len="med"/>
                    </a:lnB>
                  </a:tcPr>
                </a:tc>
              </a:tr>
              <a:tr h="499533">
                <a:tc>
                  <a:txBody>
                    <a:bodyPr/>
                    <a:lstStyle/>
                    <a:p>
                      <a:pPr algn="l" rtl="0" fontAlgn="ctr">
                        <a:spcBef>
                          <a:spcPts val="0"/>
                        </a:spcBef>
                        <a:spcAft>
                          <a:spcPts val="0"/>
                        </a:spcAft>
                      </a:pPr>
                      <a:r>
                        <a:rPr lang="en-US" sz="1200" b="1" i="0" u="none" strike="noStrike" dirty="0">
                          <a:solidFill>
                            <a:srgbClr val="000000"/>
                          </a:solidFill>
                          <a:effectLst/>
                          <a:latin typeface="Calibri" charset="0"/>
                        </a:rPr>
                        <a:t>Our Land: Farms and Parks</a:t>
                      </a:r>
                      <a:endParaRPr lang="en-US" sz="1200" b="1" dirty="0">
                        <a:effectLst/>
                      </a:endParaRPr>
                    </a:p>
                  </a:txBody>
                  <a:tcPr marL="25400" marR="25400" marT="25400" marB="25400" anchor="ctr">
                    <a:lnL w="9525" cap="flat" cmpd="sng" algn="ctr">
                      <a:solidFill>
                        <a:srgbClr val="000000"/>
                      </a:solidFill>
                      <a:prstDash val="solid"/>
                      <a:round/>
                      <a:headEnd type="none" w="med" len="med"/>
                      <a:tailEnd type="none" w="med" len="med"/>
                    </a:lnL>
                    <a:lnR w="10579"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rtl="0" fontAlgn="ctr">
                        <a:spcBef>
                          <a:spcPts val="0"/>
                        </a:spcBef>
                        <a:spcAft>
                          <a:spcPts val="0"/>
                        </a:spcAft>
                      </a:pPr>
                      <a:r>
                        <a:rPr lang="en-US" sz="1000" b="0" i="0" u="none" strike="noStrike" dirty="0">
                          <a:solidFill>
                            <a:srgbClr val="000000"/>
                          </a:solidFill>
                          <a:effectLst/>
                          <a:latin typeface="Calibri" charset="0"/>
                        </a:rPr>
                        <a:t>Get to know your public lands working and exploring at a local park and community farm. Work with farmers Jon and Evan on different farming projects at EBIA, UC Gill Tract Community Farm. Spend a day with one day at Tilden Park with naturalist Sara </a:t>
                      </a:r>
                      <a:r>
                        <a:rPr lang="en-US" sz="1000" b="0" i="0" u="none" strike="noStrike" dirty="0" err="1">
                          <a:solidFill>
                            <a:srgbClr val="000000"/>
                          </a:solidFill>
                          <a:effectLst/>
                          <a:latin typeface="Calibri" charset="0"/>
                        </a:rPr>
                        <a:t>Fetterly</a:t>
                      </a:r>
                      <a:r>
                        <a:rPr lang="en-US" sz="1000" b="0" i="0" u="none" strike="noStrike" dirty="0" smtClean="0">
                          <a:solidFill>
                            <a:srgbClr val="000000"/>
                          </a:solidFill>
                          <a:effectLst/>
                          <a:latin typeface="Calibri" charset="0"/>
                        </a:rPr>
                        <a:t>.</a:t>
                      </a:r>
                      <a:endParaRPr lang="en-US" sz="1000" dirty="0">
                        <a:effectLst/>
                      </a:endParaRPr>
                    </a:p>
                  </a:txBody>
                  <a:tcPr marL="25400" marR="25400" marT="25400" marB="25400" anchor="ctr">
                    <a:lnL w="10579" cap="flat" cmpd="sng" algn="ctr">
                      <a:solidFill>
                        <a:srgbClr val="000000"/>
                      </a:solidFill>
                      <a:prstDash val="solid"/>
                      <a:round/>
                      <a:headEnd type="none" w="med" len="med"/>
                      <a:tailEnd type="none" w="med" len="med"/>
                    </a:lnL>
                    <a:lnR w="10579" cap="flat" cmpd="sng" algn="ctr">
                      <a:solidFill>
                        <a:srgbClr val="000000"/>
                      </a:solidFill>
                      <a:prstDash val="solid"/>
                      <a:round/>
                      <a:headEnd type="none" w="med" len="med"/>
                      <a:tailEnd type="none" w="med" len="med"/>
                    </a:lnR>
                    <a:lnT w="10579" cap="flat" cmpd="sng" algn="ctr">
                      <a:solidFill>
                        <a:srgbClr val="000000"/>
                      </a:solidFill>
                      <a:prstDash val="solid"/>
                      <a:round/>
                      <a:headEnd type="none" w="med" len="med"/>
                      <a:tailEnd type="none" w="med" len="med"/>
                    </a:lnT>
                    <a:lnB w="10579" cap="flat" cmpd="sng" algn="ctr">
                      <a:solidFill>
                        <a:srgbClr val="000000"/>
                      </a:solidFill>
                      <a:prstDash val="solid"/>
                      <a:round/>
                      <a:headEnd type="none" w="med" len="med"/>
                      <a:tailEnd type="none" w="med" len="med"/>
                    </a:lnB>
                  </a:tcPr>
                </a:tc>
              </a:tr>
              <a:tr h="220243">
                <a:tc>
                  <a:txBody>
                    <a:bodyPr/>
                    <a:lstStyle/>
                    <a:p>
                      <a:pPr algn="l" rtl="0" fontAlgn="ctr">
                        <a:spcBef>
                          <a:spcPts val="0"/>
                        </a:spcBef>
                        <a:spcAft>
                          <a:spcPts val="0"/>
                        </a:spcAft>
                      </a:pPr>
                      <a:r>
                        <a:rPr lang="en-US" sz="1200" b="1" i="0" u="none" strike="noStrike" dirty="0">
                          <a:solidFill>
                            <a:srgbClr val="000000"/>
                          </a:solidFill>
                          <a:effectLst/>
                          <a:latin typeface="Calibri" charset="0"/>
                        </a:rPr>
                        <a:t>Question Everything</a:t>
                      </a:r>
                      <a:endParaRPr lang="en-US" sz="1200" b="1" dirty="0">
                        <a:effectLst/>
                      </a:endParaRPr>
                    </a:p>
                  </a:txBody>
                  <a:tcPr marL="25400" marR="25400" marT="25400" marB="25400" anchor="ctr">
                    <a:lnL w="9525" cap="flat" cmpd="sng" algn="ctr">
                      <a:solidFill>
                        <a:srgbClr val="000000"/>
                      </a:solidFill>
                      <a:prstDash val="solid"/>
                      <a:round/>
                      <a:headEnd type="none" w="med" len="med"/>
                      <a:tailEnd type="none" w="med" len="med"/>
                    </a:lnL>
                    <a:lnR w="10579"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l" rtl="0" fontAlgn="b">
                        <a:spcBef>
                          <a:spcPts val="0"/>
                        </a:spcBef>
                        <a:spcAft>
                          <a:spcPts val="0"/>
                        </a:spcAft>
                      </a:pPr>
                      <a:r>
                        <a:rPr lang="en-US" sz="1000" b="0" i="0" u="none" strike="noStrike" dirty="0">
                          <a:solidFill>
                            <a:srgbClr val="000000"/>
                          </a:solidFill>
                          <a:effectLst/>
                          <a:latin typeface="Calibri" charset="0"/>
                        </a:rPr>
                        <a:t>Learn about social and environmental justice by studying yourself and your environment with Malik Diamond.</a:t>
                      </a:r>
                      <a:endParaRPr lang="en-US" sz="1000" dirty="0">
                        <a:effectLst/>
                      </a:endParaRPr>
                    </a:p>
                  </a:txBody>
                  <a:tcPr marL="25400" marR="25400" marT="25400" marB="25400" anchor="b">
                    <a:lnL w="10579" cap="flat" cmpd="sng" algn="ctr">
                      <a:solidFill>
                        <a:srgbClr val="000000"/>
                      </a:solidFill>
                      <a:prstDash val="solid"/>
                      <a:round/>
                      <a:headEnd type="none" w="med" len="med"/>
                      <a:tailEnd type="none" w="med" len="med"/>
                    </a:lnL>
                    <a:lnR w="10579" cap="flat" cmpd="sng" algn="ctr">
                      <a:solidFill>
                        <a:srgbClr val="000000"/>
                      </a:solidFill>
                      <a:prstDash val="solid"/>
                      <a:round/>
                      <a:headEnd type="none" w="med" len="med"/>
                      <a:tailEnd type="none" w="med" len="med"/>
                    </a:lnR>
                    <a:lnT w="10579" cap="flat" cmpd="sng" algn="ctr">
                      <a:solidFill>
                        <a:srgbClr val="000000"/>
                      </a:solidFill>
                      <a:prstDash val="solid"/>
                      <a:round/>
                      <a:headEnd type="none" w="med" len="med"/>
                      <a:tailEnd type="none" w="med" len="med"/>
                    </a:lnT>
                    <a:lnB w="10579" cap="flat" cmpd="sng" algn="ctr">
                      <a:solidFill>
                        <a:srgbClr val="000000"/>
                      </a:solidFill>
                      <a:prstDash val="solid"/>
                      <a:round/>
                      <a:headEnd type="none" w="med" len="med"/>
                      <a:tailEnd type="none" w="med" len="med"/>
                    </a:lnB>
                  </a:tcPr>
                </a:tc>
              </a:tr>
              <a:tr h="550607">
                <a:tc>
                  <a:txBody>
                    <a:bodyPr/>
                    <a:lstStyle/>
                    <a:p>
                      <a:pPr algn="l" rtl="0" fontAlgn="ctr">
                        <a:spcBef>
                          <a:spcPts val="0"/>
                        </a:spcBef>
                        <a:spcAft>
                          <a:spcPts val="0"/>
                        </a:spcAft>
                      </a:pPr>
                      <a:r>
                        <a:rPr lang="en-US" sz="1200" b="1" i="0" u="none" strike="noStrike" dirty="0">
                          <a:solidFill>
                            <a:srgbClr val="000000"/>
                          </a:solidFill>
                          <a:effectLst/>
                          <a:latin typeface="Calibri" charset="0"/>
                        </a:rPr>
                        <a:t>Social Justice Theater</a:t>
                      </a:r>
                      <a:endParaRPr lang="en-US" sz="1200" b="1" dirty="0">
                        <a:effectLst/>
                      </a:endParaRPr>
                    </a:p>
                  </a:txBody>
                  <a:tcPr marL="25400" marR="25400" marT="25400" marB="25400" anchor="ctr">
                    <a:lnL w="9525" cap="flat" cmpd="sng" algn="ctr">
                      <a:solidFill>
                        <a:srgbClr val="000000"/>
                      </a:solidFill>
                      <a:prstDash val="solid"/>
                      <a:round/>
                      <a:headEnd type="none" w="med" len="med"/>
                      <a:tailEnd type="none" w="med" len="med"/>
                    </a:lnL>
                    <a:lnR w="10579"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rtl="0" fontAlgn="b">
                        <a:spcBef>
                          <a:spcPts val="0"/>
                        </a:spcBef>
                        <a:spcAft>
                          <a:spcPts val="0"/>
                        </a:spcAft>
                      </a:pPr>
                      <a:r>
                        <a:rPr lang="en-US" sz="1000" b="0" i="0" u="none" strike="noStrike" dirty="0">
                          <a:solidFill>
                            <a:srgbClr val="000000"/>
                          </a:solidFill>
                          <a:effectLst/>
                          <a:latin typeface="Calibri" charset="0"/>
                        </a:rPr>
                        <a:t>Are you interested in social justice and sharpening your public speaking skills? Make your voice heard by creating skits and/or monologues that tackle some of the social justice concerns in our community through </a:t>
                      </a:r>
                      <a:r>
                        <a:rPr lang="en-US" sz="1000" b="0" i="0" u="none" strike="noStrike" dirty="0" err="1">
                          <a:solidFill>
                            <a:srgbClr val="000000"/>
                          </a:solidFill>
                          <a:effectLst/>
                          <a:latin typeface="Calibri" charset="0"/>
                        </a:rPr>
                        <a:t>improv</a:t>
                      </a:r>
                      <a:r>
                        <a:rPr lang="en-US" sz="1000" b="0" i="0" u="none" strike="noStrike" dirty="0">
                          <a:solidFill>
                            <a:srgbClr val="000000"/>
                          </a:solidFill>
                          <a:effectLst/>
                          <a:latin typeface="Calibri" charset="0"/>
                        </a:rPr>
                        <a:t>, acting, public speaking and writing to create a piece to present with Berkeley Rep School of Theater.</a:t>
                      </a:r>
                      <a:endParaRPr lang="en-US" sz="1000" dirty="0">
                        <a:effectLst/>
                      </a:endParaRPr>
                    </a:p>
                  </a:txBody>
                  <a:tcPr marL="25400" marR="25400" marT="25400" marB="25400" anchor="b">
                    <a:lnL w="10579" cap="flat" cmpd="sng" algn="ctr">
                      <a:solidFill>
                        <a:srgbClr val="000000"/>
                      </a:solidFill>
                      <a:prstDash val="solid"/>
                      <a:round/>
                      <a:headEnd type="none" w="med" len="med"/>
                      <a:tailEnd type="none" w="med" len="med"/>
                    </a:lnL>
                    <a:lnR w="10579" cap="flat" cmpd="sng" algn="ctr">
                      <a:solidFill>
                        <a:srgbClr val="000000"/>
                      </a:solidFill>
                      <a:prstDash val="solid"/>
                      <a:round/>
                      <a:headEnd type="none" w="med" len="med"/>
                      <a:tailEnd type="none" w="med" len="med"/>
                    </a:lnR>
                    <a:lnT w="10579" cap="flat" cmpd="sng" algn="ctr">
                      <a:solidFill>
                        <a:srgbClr val="000000"/>
                      </a:solidFill>
                      <a:prstDash val="solid"/>
                      <a:round/>
                      <a:headEnd type="none" w="med" len="med"/>
                      <a:tailEnd type="none" w="med" len="med"/>
                    </a:lnT>
                    <a:lnB w="10579" cap="flat" cmpd="sng" algn="ctr">
                      <a:solidFill>
                        <a:srgbClr val="000000"/>
                      </a:solidFill>
                      <a:prstDash val="solid"/>
                      <a:round/>
                      <a:headEnd type="none" w="med" len="med"/>
                      <a:tailEnd type="none" w="med" len="med"/>
                    </a:lnB>
                  </a:tcPr>
                </a:tc>
              </a:tr>
              <a:tr h="220243">
                <a:tc>
                  <a:txBody>
                    <a:bodyPr/>
                    <a:lstStyle/>
                    <a:p>
                      <a:pPr algn="l" rtl="0" fontAlgn="ctr">
                        <a:spcBef>
                          <a:spcPts val="0"/>
                        </a:spcBef>
                        <a:spcAft>
                          <a:spcPts val="0"/>
                        </a:spcAft>
                      </a:pPr>
                      <a:r>
                        <a:rPr lang="en-US" sz="1200" b="1" i="0" u="none" strike="noStrike" dirty="0">
                          <a:solidFill>
                            <a:srgbClr val="000000"/>
                          </a:solidFill>
                          <a:effectLst/>
                          <a:latin typeface="Calibri" charset="0"/>
                        </a:rPr>
                        <a:t>Trash Can Art</a:t>
                      </a:r>
                      <a:endParaRPr lang="en-US" sz="1200" b="1" dirty="0">
                        <a:effectLst/>
                      </a:endParaRPr>
                    </a:p>
                  </a:txBody>
                  <a:tcPr marL="25400" marR="25400" marT="25400" marB="25400" anchor="ctr">
                    <a:lnL w="9525" cap="flat" cmpd="sng" algn="ctr">
                      <a:solidFill>
                        <a:srgbClr val="000000"/>
                      </a:solidFill>
                      <a:prstDash val="solid"/>
                      <a:round/>
                      <a:headEnd type="none" w="med" len="med"/>
                      <a:tailEnd type="none" w="med" len="med"/>
                    </a:lnL>
                    <a:lnR w="10579"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rtl="0" fontAlgn="ctr">
                        <a:spcBef>
                          <a:spcPts val="0"/>
                        </a:spcBef>
                        <a:spcAft>
                          <a:spcPts val="0"/>
                        </a:spcAft>
                      </a:pPr>
                      <a:r>
                        <a:rPr lang="en-US" sz="1000" b="0" i="0" u="none" strike="noStrike" dirty="0">
                          <a:solidFill>
                            <a:srgbClr val="000000"/>
                          </a:solidFill>
                          <a:effectLst/>
                          <a:latin typeface="Calibri" charset="0"/>
                        </a:rPr>
                        <a:t>Come beautify the trash cans. Turn an eye sour into eye candy with mosaic tiles and grout.</a:t>
                      </a:r>
                      <a:endParaRPr lang="en-US" sz="1000" dirty="0">
                        <a:effectLst/>
                      </a:endParaRPr>
                    </a:p>
                  </a:txBody>
                  <a:tcPr marL="25400" marR="25400" marT="25400" marB="25400" anchor="ctr">
                    <a:lnL w="10579" cap="flat" cmpd="sng" algn="ctr">
                      <a:solidFill>
                        <a:srgbClr val="000000"/>
                      </a:solidFill>
                      <a:prstDash val="solid"/>
                      <a:round/>
                      <a:headEnd type="none" w="med" len="med"/>
                      <a:tailEnd type="none" w="med" len="med"/>
                    </a:lnL>
                    <a:lnR w="10579" cap="flat" cmpd="sng" algn="ctr">
                      <a:solidFill>
                        <a:srgbClr val="000000"/>
                      </a:solidFill>
                      <a:prstDash val="solid"/>
                      <a:round/>
                      <a:headEnd type="none" w="med" len="med"/>
                      <a:tailEnd type="none" w="med" len="med"/>
                    </a:lnR>
                    <a:lnT w="10579" cap="flat" cmpd="sng" algn="ctr">
                      <a:solidFill>
                        <a:srgbClr val="000000"/>
                      </a:solidFill>
                      <a:prstDash val="solid"/>
                      <a:round/>
                      <a:headEnd type="none" w="med" len="med"/>
                      <a:tailEnd type="none" w="med" len="med"/>
                    </a:lnT>
                    <a:lnB w="10579" cap="flat" cmpd="sng" algn="ctr">
                      <a:solidFill>
                        <a:srgbClr val="000000"/>
                      </a:solidFill>
                      <a:prstDash val="solid"/>
                      <a:round/>
                      <a:headEnd type="none" w="med" len="med"/>
                      <a:tailEnd type="none" w="med" len="med"/>
                    </a:lnB>
                  </a:tcPr>
                </a:tc>
              </a:tr>
            </a:tbl>
          </a:graphicData>
        </a:graphic>
      </p:graphicFrame>
      <p:sp>
        <p:nvSpPr>
          <p:cNvPr id="3" name="Rectangle 1"/>
          <p:cNvSpPr>
            <a:spLocks noChangeArrowheads="1"/>
          </p:cNvSpPr>
          <p:nvPr/>
        </p:nvSpPr>
        <p:spPr bwMode="auto">
          <a:xfrm>
            <a:off x="99499" y="1253320"/>
            <a:ext cx="11027377"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x-none" sz="1800" b="0" i="0" u="none" strike="noStrike" cap="none" normalizeH="0" baseline="0">
                <a:ln>
                  <a:noFill/>
                </a:ln>
                <a:solidFill>
                  <a:schemeClr val="tx1"/>
                </a:solidFill>
                <a:effectLst/>
                <a:latin typeface="Arial" charset="0"/>
              </a:rPr>
              <a:t/>
            </a:r>
            <a:br>
              <a:rPr kumimoji="0" lang="x-none" altLang="x-none" sz="1800" b="0" i="0" u="none" strike="noStrike" cap="none" normalizeH="0" baseline="0">
                <a:ln>
                  <a:noFill/>
                </a:ln>
                <a:solidFill>
                  <a:schemeClr val="tx1"/>
                </a:solidFill>
                <a:effectLst/>
                <a:latin typeface="Arial" charset="0"/>
              </a:rPr>
            </a:br>
            <a:endParaRPr kumimoji="0" lang="x-none" altLang="x-none" sz="1800" b="0" i="0" u="none" strike="noStrike" cap="none" normalizeH="0" baseline="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x-none" altLang="x-none" sz="18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1390626420"/>
      </p:ext>
    </p:extLst>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sp>
        <p:nvSpPr>
          <p:cNvPr id="32" name="Shape 32"/>
          <p:cNvSpPr/>
          <p:nvPr/>
        </p:nvSpPr>
        <p:spPr>
          <a:xfrm>
            <a:off x="2705" y="128956"/>
            <a:ext cx="1796700" cy="656399"/>
          </a:xfrm>
          <a:prstGeom prst="rect">
            <a:avLst/>
          </a:prstGeom>
          <a:solidFill>
            <a:schemeClr val="accent3"/>
          </a:solidFill>
          <a:ln>
            <a:noFill/>
          </a:ln>
        </p:spPr>
        <p:txBody>
          <a:bodyPr lIns="91425" tIns="91425" rIns="91425" bIns="91425" anchor="ctr" anchorCtr="0">
            <a:noAutofit/>
          </a:bodyPr>
          <a:lstStyle/>
          <a:p>
            <a:pPr>
              <a:spcBef>
                <a:spcPts val="0"/>
              </a:spcBef>
              <a:buNone/>
            </a:pPr>
            <a:endParaRPr/>
          </a:p>
        </p:txBody>
      </p:sp>
      <p:sp>
        <p:nvSpPr>
          <p:cNvPr id="33" name="Shape 33"/>
          <p:cNvSpPr/>
          <p:nvPr/>
        </p:nvSpPr>
        <p:spPr>
          <a:xfrm>
            <a:off x="1805236" y="128956"/>
            <a:ext cx="7350299" cy="656399"/>
          </a:xfrm>
          <a:prstGeom prst="rect">
            <a:avLst/>
          </a:prstGeom>
          <a:solidFill>
            <a:srgbClr val="3D85C6"/>
          </a:solidFill>
          <a:ln>
            <a:noFill/>
          </a:ln>
        </p:spPr>
        <p:txBody>
          <a:bodyPr lIns="91425" tIns="91425" rIns="91425" bIns="91425" anchor="ctr" anchorCtr="0">
            <a:noAutofit/>
          </a:bodyPr>
          <a:lstStyle/>
          <a:p>
            <a:pPr lvl="0" rtl="0">
              <a:spcBef>
                <a:spcPts val="0"/>
              </a:spcBef>
              <a:buNone/>
            </a:pPr>
            <a:endParaRPr/>
          </a:p>
        </p:txBody>
      </p:sp>
      <p:sp>
        <p:nvSpPr>
          <p:cNvPr id="34" name="Shape 34"/>
          <p:cNvSpPr txBox="1">
            <a:spLocks noGrp="1"/>
          </p:cNvSpPr>
          <p:nvPr>
            <p:ph type="ctrTitle"/>
          </p:nvPr>
        </p:nvSpPr>
        <p:spPr>
          <a:xfrm>
            <a:off x="1230800" y="364423"/>
            <a:ext cx="7772400" cy="456299"/>
          </a:xfrm>
          <a:prstGeom prst="rect">
            <a:avLst/>
          </a:prstGeom>
        </p:spPr>
        <p:txBody>
          <a:bodyPr lIns="91425" tIns="91425" rIns="91425" bIns="91425" anchor="b" anchorCtr="0">
            <a:noAutofit/>
          </a:bodyPr>
          <a:lstStyle/>
          <a:p>
            <a:pPr lvl="0" algn="r"/>
            <a:r>
              <a:rPr lang="en-US" sz="3200" dirty="0" smtClean="0">
                <a:solidFill>
                  <a:srgbClr val="FFFFFF"/>
                </a:solidFill>
              </a:rPr>
              <a:t>Fall Intersession Programming</a:t>
            </a:r>
            <a:endParaRPr lang="en" sz="3200" dirty="0">
              <a:solidFill>
                <a:srgbClr val="FFFFFF"/>
              </a:solidFill>
            </a:endParaRPr>
          </a:p>
        </p:txBody>
      </p:sp>
      <p:sp>
        <p:nvSpPr>
          <p:cNvPr id="35" name="Shape 35"/>
          <p:cNvSpPr txBox="1"/>
          <p:nvPr/>
        </p:nvSpPr>
        <p:spPr>
          <a:xfrm>
            <a:off x="87900" y="6459611"/>
            <a:ext cx="8968199" cy="398399"/>
          </a:xfrm>
          <a:prstGeom prst="rect">
            <a:avLst/>
          </a:prstGeom>
          <a:noFill/>
          <a:ln>
            <a:noFill/>
          </a:ln>
        </p:spPr>
        <p:txBody>
          <a:bodyPr lIns="91425" tIns="91425" rIns="91425" bIns="91425" anchor="t" anchorCtr="0">
            <a:noAutofit/>
          </a:bodyPr>
          <a:lstStyle/>
          <a:p>
            <a:pPr lvl="0" rtl="0">
              <a:spcBef>
                <a:spcPts val="0"/>
              </a:spcBef>
              <a:buNone/>
            </a:pPr>
            <a:r>
              <a:rPr lang="en" dirty="0">
                <a:solidFill>
                  <a:srgbClr val="C2C2C4"/>
                </a:solidFill>
              </a:rPr>
              <a:t>East Bay Innovation Academy  3400 MALCOLM AVE, OAKLAND, CA 94605 </a:t>
            </a:r>
            <a:r>
              <a:rPr lang="en" dirty="0" err="1">
                <a:solidFill>
                  <a:srgbClr val="C2C2C4"/>
                </a:solidFill>
              </a:rPr>
              <a:t>www.eastbayia.org</a:t>
            </a:r>
            <a:endParaRPr lang="en" dirty="0">
              <a:solidFill>
                <a:srgbClr val="C2C2C4"/>
              </a:solidFill>
            </a:endParaRPr>
          </a:p>
        </p:txBody>
      </p:sp>
      <p:pic>
        <p:nvPicPr>
          <p:cNvPr id="36" name="Shape 36"/>
          <p:cNvPicPr preferRelativeResize="0"/>
          <p:nvPr/>
        </p:nvPicPr>
        <p:blipFill>
          <a:blip r:embed="rId3"/>
          <a:stretch>
            <a:fillRect/>
          </a:stretch>
        </p:blipFill>
        <p:spPr>
          <a:xfrm>
            <a:off x="8486410" y="6361225"/>
            <a:ext cx="404360" cy="398400"/>
          </a:xfrm>
          <a:prstGeom prst="rect">
            <a:avLst/>
          </a:prstGeom>
          <a:noFill/>
          <a:ln>
            <a:noFill/>
          </a:ln>
        </p:spPr>
      </p:pic>
      <p:sp>
        <p:nvSpPr>
          <p:cNvPr id="4" name="Rectangle 3"/>
          <p:cNvSpPr/>
          <p:nvPr/>
        </p:nvSpPr>
        <p:spPr>
          <a:xfrm>
            <a:off x="99498" y="686837"/>
            <a:ext cx="2183611" cy="577850"/>
          </a:xfrm>
          <a:prstGeom prst="rect">
            <a:avLst/>
          </a:prstGeom>
        </p:spPr>
        <p:txBody>
          <a:bodyPr wrap="none">
            <a:spAutoFit/>
          </a:bodyPr>
          <a:lstStyle/>
          <a:p>
            <a:pPr>
              <a:lnSpc>
                <a:spcPct val="150000"/>
              </a:lnSpc>
            </a:pPr>
            <a:r>
              <a:rPr lang="en-US" sz="2400" b="1" dirty="0" smtClean="0"/>
              <a:t>Upper School</a:t>
            </a:r>
            <a:endParaRPr lang="en-US" sz="2400" b="1" dirty="0"/>
          </a:p>
        </p:txBody>
      </p:sp>
      <p:sp>
        <p:nvSpPr>
          <p:cNvPr id="3" name="Rectangle 1"/>
          <p:cNvSpPr>
            <a:spLocks noChangeArrowheads="1"/>
          </p:cNvSpPr>
          <p:nvPr/>
        </p:nvSpPr>
        <p:spPr bwMode="auto">
          <a:xfrm>
            <a:off x="99499" y="1264687"/>
            <a:ext cx="10602537"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x-none" sz="1800" b="0" i="0" u="none" strike="noStrike" cap="none" normalizeH="0" baseline="0">
                <a:ln>
                  <a:noFill/>
                </a:ln>
                <a:solidFill>
                  <a:schemeClr val="tx1"/>
                </a:solidFill>
                <a:effectLst/>
                <a:latin typeface="Arial" charset="0"/>
              </a:rPr>
              <a:t/>
            </a:r>
            <a:br>
              <a:rPr kumimoji="0" lang="x-none" altLang="x-none" sz="1800" b="0" i="0" u="none" strike="noStrike" cap="none" normalizeH="0" baseline="0">
                <a:ln>
                  <a:noFill/>
                </a:ln>
                <a:solidFill>
                  <a:schemeClr val="tx1"/>
                </a:solidFill>
                <a:effectLst/>
                <a:latin typeface="Arial" charset="0"/>
              </a:rPr>
            </a:br>
            <a:endParaRPr kumimoji="0" lang="x-none" altLang="x-none" sz="1800" b="0" i="0" u="none" strike="noStrike" cap="none" normalizeH="0" baseline="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x-none" altLang="x-none" sz="1800" b="0" i="0" u="none" strike="noStrike" cap="none" normalizeH="0" baseline="0">
              <a:ln>
                <a:noFill/>
              </a:ln>
              <a:solidFill>
                <a:schemeClr val="tx1"/>
              </a:solidFill>
              <a:effectLst/>
              <a:latin typeface="Arial"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728728222"/>
              </p:ext>
            </p:extLst>
          </p:nvPr>
        </p:nvGraphicFramePr>
        <p:xfrm>
          <a:off x="176364" y="1363073"/>
          <a:ext cx="8791270" cy="4789880"/>
        </p:xfrm>
        <a:graphic>
          <a:graphicData uri="http://schemas.openxmlformats.org/drawingml/2006/table">
            <a:tbl>
              <a:tblPr/>
              <a:tblGrid>
                <a:gridCol w="1546896"/>
                <a:gridCol w="7244374"/>
              </a:tblGrid>
              <a:tr h="366332">
                <a:tc>
                  <a:txBody>
                    <a:bodyPr/>
                    <a:lstStyle/>
                    <a:p>
                      <a:pPr algn="ctr" rtl="0" fontAlgn="ctr">
                        <a:spcBef>
                          <a:spcPts val="0"/>
                        </a:spcBef>
                        <a:spcAft>
                          <a:spcPts val="0"/>
                        </a:spcAft>
                      </a:pPr>
                      <a:r>
                        <a:rPr lang="en-US" sz="1200" b="1" i="0" u="none" strike="noStrike">
                          <a:solidFill>
                            <a:srgbClr val="000000"/>
                          </a:solidFill>
                          <a:effectLst/>
                          <a:latin typeface="Calibri" charset="0"/>
                        </a:rPr>
                        <a:t>Project</a:t>
                      </a:r>
                      <a:endParaRPr lang="en-US">
                        <a:effectLst/>
                      </a:endParaRPr>
                    </a:p>
                  </a:txBody>
                  <a:tcPr marL="63500" marR="63500" marT="635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D9EAD3"/>
                    </a:solidFill>
                  </a:tcPr>
                </a:tc>
                <a:tc>
                  <a:txBody>
                    <a:bodyPr/>
                    <a:lstStyle/>
                    <a:p>
                      <a:pPr algn="ctr" rtl="0" fontAlgn="ctr">
                        <a:spcBef>
                          <a:spcPts val="0"/>
                        </a:spcBef>
                        <a:spcAft>
                          <a:spcPts val="0"/>
                        </a:spcAft>
                      </a:pPr>
                      <a:r>
                        <a:rPr lang="en-US" sz="1200" b="1" i="0" u="none" strike="noStrike" dirty="0">
                          <a:solidFill>
                            <a:srgbClr val="000000"/>
                          </a:solidFill>
                          <a:effectLst/>
                          <a:latin typeface="Calibri" charset="0"/>
                        </a:rPr>
                        <a:t>Description</a:t>
                      </a:r>
                      <a:endParaRPr lang="en-US" dirty="0">
                        <a:effectLst/>
                      </a:endParaRPr>
                    </a:p>
                  </a:txBody>
                  <a:tcPr marL="63500" marR="63500" marT="635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0579" cap="flat" cmpd="sng" algn="ctr">
                      <a:solidFill>
                        <a:srgbClr val="000000"/>
                      </a:solidFill>
                      <a:prstDash val="solid"/>
                      <a:round/>
                      <a:headEnd type="none" w="med" len="med"/>
                      <a:tailEnd type="none" w="med" len="med"/>
                    </a:lnB>
                    <a:solidFill>
                      <a:srgbClr val="D9EAD3"/>
                    </a:solidFill>
                  </a:tcPr>
                </a:tc>
              </a:tr>
              <a:tr h="492447">
                <a:tc>
                  <a:txBody>
                    <a:bodyPr/>
                    <a:lstStyle/>
                    <a:p>
                      <a:pPr algn="l" rtl="0" fontAlgn="ctr">
                        <a:spcBef>
                          <a:spcPts val="0"/>
                        </a:spcBef>
                        <a:spcAft>
                          <a:spcPts val="0"/>
                        </a:spcAft>
                      </a:pPr>
                      <a:r>
                        <a:rPr lang="en-US" sz="1200" b="1" dirty="0" smtClean="0">
                          <a:effectLst/>
                        </a:rPr>
                        <a:t>Independent Study</a:t>
                      </a:r>
                      <a:r>
                        <a:rPr lang="en-US" sz="1200" b="1" baseline="0" dirty="0" smtClean="0">
                          <a:effectLst/>
                        </a:rPr>
                        <a:t> and </a:t>
                      </a:r>
                      <a:r>
                        <a:rPr lang="en-US" sz="1200" b="1" baseline="0" dirty="0" err="1" smtClean="0">
                          <a:effectLst/>
                        </a:rPr>
                        <a:t>Learnerships</a:t>
                      </a:r>
                      <a:endParaRPr lang="en-US" sz="1200" b="1" dirty="0">
                        <a:effectLst/>
                      </a:endParaRPr>
                    </a:p>
                  </a:txBody>
                  <a:tcPr marL="25400" marR="25400" marT="25400" marB="25400" anchor="ctr">
                    <a:lnL w="9525" cap="flat" cmpd="sng" algn="ctr">
                      <a:solidFill>
                        <a:srgbClr val="000000"/>
                      </a:solidFill>
                      <a:prstDash val="solid"/>
                      <a:round/>
                      <a:headEnd type="none" w="med" len="med"/>
                      <a:tailEnd type="none" w="med" len="med"/>
                    </a:lnL>
                    <a:lnR w="10579"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r>
                        <a:rPr lang="en-US" sz="1000" b="0" i="0" u="none" strike="noStrike" cap="none" baseline="0" dirty="0" smtClean="0">
                          <a:solidFill>
                            <a:schemeClr val="tx1"/>
                          </a:solidFill>
                          <a:effectLst/>
                          <a:latin typeface="+mn-lt"/>
                          <a:ea typeface="+mn-ea"/>
                          <a:cs typeface="+mn-cs"/>
                          <a:sym typeface="Arial"/>
                          <a:rtl val="0"/>
                        </a:rPr>
                        <a:t>Student arranged independent study projects. Intern or volunteer with a company or organization. Requirement of at least 30 hours.</a:t>
                      </a:r>
                      <a:endParaRPr lang="en-US" sz="1000" b="0" dirty="0" smtClean="0">
                        <a:effectLst/>
                      </a:endParaRPr>
                    </a:p>
                  </a:txBody>
                  <a:tcPr marL="25400" marR="25400" marT="25400" marB="25400" anchor="b">
                    <a:lnL w="10579" cap="flat" cmpd="sng" algn="ctr">
                      <a:solidFill>
                        <a:srgbClr val="000000"/>
                      </a:solidFill>
                      <a:prstDash val="solid"/>
                      <a:round/>
                      <a:headEnd type="none" w="med" len="med"/>
                      <a:tailEnd type="none" w="med" len="med"/>
                    </a:lnL>
                    <a:lnR w="10579" cap="flat" cmpd="sng" algn="ctr">
                      <a:solidFill>
                        <a:srgbClr val="000000"/>
                      </a:solidFill>
                      <a:prstDash val="solid"/>
                      <a:round/>
                      <a:headEnd type="none" w="med" len="med"/>
                      <a:tailEnd type="none" w="med" len="med"/>
                    </a:lnR>
                    <a:lnT w="10579" cap="flat" cmpd="sng" algn="ctr">
                      <a:solidFill>
                        <a:srgbClr val="000000"/>
                      </a:solidFill>
                      <a:prstDash val="solid"/>
                      <a:round/>
                      <a:headEnd type="none" w="med" len="med"/>
                      <a:tailEnd type="none" w="med" len="med"/>
                    </a:lnT>
                    <a:lnB w="10579" cap="flat" cmpd="sng" algn="ctr">
                      <a:solidFill>
                        <a:srgbClr val="000000"/>
                      </a:solidFill>
                      <a:prstDash val="solid"/>
                      <a:round/>
                      <a:headEnd type="none" w="med" len="med"/>
                      <a:tailEnd type="none" w="med" len="med"/>
                    </a:lnB>
                  </a:tcPr>
                </a:tc>
              </a:tr>
              <a:tr h="600544">
                <a:tc>
                  <a:txBody>
                    <a:bodyPr/>
                    <a:lstStyle/>
                    <a:p>
                      <a:pPr algn="l" rtl="0" fontAlgn="ctr">
                        <a:spcBef>
                          <a:spcPts val="0"/>
                        </a:spcBef>
                        <a:spcAft>
                          <a:spcPts val="0"/>
                        </a:spcAft>
                      </a:pPr>
                      <a:r>
                        <a:rPr lang="en-US" sz="1200" b="1" dirty="0" smtClean="0">
                          <a:effectLst/>
                        </a:rPr>
                        <a:t>EBIA Startup</a:t>
                      </a:r>
                      <a:endParaRPr lang="en-US" sz="1200" b="1" dirty="0">
                        <a:effectLst/>
                      </a:endParaRPr>
                    </a:p>
                  </a:txBody>
                  <a:tcPr marL="25400" marR="25400" marT="25400" marB="25400" anchor="ctr">
                    <a:lnL w="9525" cap="flat" cmpd="sng" algn="ctr">
                      <a:solidFill>
                        <a:srgbClr val="000000"/>
                      </a:solidFill>
                      <a:prstDash val="solid"/>
                      <a:round/>
                      <a:headEnd type="none" w="med" len="med"/>
                      <a:tailEnd type="none" w="med" len="med"/>
                    </a:lnL>
                    <a:lnR w="10579"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r>
                        <a:rPr lang="en-US" sz="1000" b="0" i="0" u="none" strike="noStrike" cap="none" baseline="0" dirty="0" smtClean="0">
                          <a:solidFill>
                            <a:schemeClr val="tx1"/>
                          </a:solidFill>
                          <a:effectLst/>
                          <a:latin typeface="+mn-lt"/>
                          <a:ea typeface="+mn-ea"/>
                          <a:cs typeface="+mn-cs"/>
                          <a:sym typeface="Arial"/>
                          <a:rtl val="0"/>
                        </a:rPr>
                        <a:t>Start your own company. Students will design, develop, and pitch to judges a ‘new, unique, innovative product or service’ to solve specific design challenges in connection with the World Series of Innovation Competition and the Network for Teaching Entrepreneurship Alumni.</a:t>
                      </a:r>
                      <a:endParaRPr lang="en-US" sz="1000" b="0" dirty="0" smtClean="0">
                        <a:effectLst/>
                      </a:endParaRPr>
                    </a:p>
                  </a:txBody>
                  <a:tcPr marL="25400" marR="25400" marT="25400" marB="25400" anchor="ctr">
                    <a:lnL w="10579" cap="flat" cmpd="sng" algn="ctr">
                      <a:solidFill>
                        <a:srgbClr val="000000"/>
                      </a:solidFill>
                      <a:prstDash val="solid"/>
                      <a:round/>
                      <a:headEnd type="none" w="med" len="med"/>
                      <a:tailEnd type="none" w="med" len="med"/>
                    </a:lnL>
                    <a:lnR w="10579" cap="flat" cmpd="sng" algn="ctr">
                      <a:solidFill>
                        <a:srgbClr val="000000"/>
                      </a:solidFill>
                      <a:prstDash val="solid"/>
                      <a:round/>
                      <a:headEnd type="none" w="med" len="med"/>
                      <a:tailEnd type="none" w="med" len="med"/>
                    </a:lnR>
                    <a:lnT w="10579" cap="flat" cmpd="sng" algn="ctr">
                      <a:solidFill>
                        <a:srgbClr val="000000"/>
                      </a:solidFill>
                      <a:prstDash val="solid"/>
                      <a:round/>
                      <a:headEnd type="none" w="med" len="med"/>
                      <a:tailEnd type="none" w="med" len="med"/>
                    </a:lnT>
                    <a:lnB w="10579" cap="flat" cmpd="sng" algn="ctr">
                      <a:solidFill>
                        <a:srgbClr val="000000"/>
                      </a:solidFill>
                      <a:prstDash val="solid"/>
                      <a:round/>
                      <a:headEnd type="none" w="med" len="med"/>
                      <a:tailEnd type="none" w="med" len="med"/>
                    </a:lnB>
                  </a:tcPr>
                </a:tc>
              </a:tr>
              <a:tr h="420381">
                <a:tc>
                  <a:txBody>
                    <a:bodyPr/>
                    <a:lstStyle/>
                    <a:p>
                      <a:pPr algn="l" rtl="0" fontAlgn="ctr">
                        <a:spcBef>
                          <a:spcPts val="0"/>
                        </a:spcBef>
                        <a:spcAft>
                          <a:spcPts val="0"/>
                        </a:spcAft>
                      </a:pPr>
                      <a:r>
                        <a:rPr lang="en-US" sz="1200" b="1" dirty="0" smtClean="0">
                          <a:effectLst/>
                        </a:rPr>
                        <a:t>Fly Freedom Makers</a:t>
                      </a:r>
                      <a:endParaRPr lang="en-US" sz="1200" b="1" dirty="0">
                        <a:effectLst/>
                      </a:endParaRPr>
                    </a:p>
                  </a:txBody>
                  <a:tcPr marL="25400" marR="25400" marT="25400" marB="25400" anchor="ctr">
                    <a:lnL w="9525" cap="flat" cmpd="sng" algn="ctr">
                      <a:solidFill>
                        <a:srgbClr val="000000"/>
                      </a:solidFill>
                      <a:prstDash val="solid"/>
                      <a:round/>
                      <a:headEnd type="none" w="med" len="med"/>
                      <a:tailEnd type="none" w="med" len="med"/>
                    </a:lnL>
                    <a:lnR w="10579"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rtl="0" fontAlgn="ctr">
                        <a:spcBef>
                          <a:spcPts val="0"/>
                        </a:spcBef>
                        <a:spcAft>
                          <a:spcPts val="0"/>
                        </a:spcAft>
                      </a:pPr>
                      <a:r>
                        <a:rPr lang="en-US" sz="1000" b="0" i="0" u="none" strike="noStrike" cap="none" baseline="0" dirty="0" smtClean="0">
                          <a:solidFill>
                            <a:schemeClr val="tx1"/>
                          </a:solidFill>
                          <a:effectLst/>
                          <a:latin typeface="+mn-lt"/>
                          <a:ea typeface="+mn-ea"/>
                          <a:cs typeface="+mn-cs"/>
                          <a:sym typeface="Arial"/>
                          <a:rtl val="0"/>
                        </a:rPr>
                        <a:t>Transform our community for the better by learning how to develop a socially minded businesses through games, innovation brainstorms, and collaboration with Hope Lehman, founder of Fresh to Def Collection.</a:t>
                      </a:r>
                      <a:endParaRPr lang="en-US" sz="1000" dirty="0">
                        <a:effectLst/>
                      </a:endParaRPr>
                    </a:p>
                  </a:txBody>
                  <a:tcPr marL="25400" marR="25400" marT="25400" marB="25400" anchor="ctr">
                    <a:lnL w="10579" cap="flat" cmpd="sng" algn="ctr">
                      <a:solidFill>
                        <a:srgbClr val="000000"/>
                      </a:solidFill>
                      <a:prstDash val="solid"/>
                      <a:round/>
                      <a:headEnd type="none" w="med" len="med"/>
                      <a:tailEnd type="none" w="med" len="med"/>
                    </a:lnL>
                    <a:lnR w="10579" cap="flat" cmpd="sng" algn="ctr">
                      <a:solidFill>
                        <a:srgbClr val="000000"/>
                      </a:solidFill>
                      <a:prstDash val="solid"/>
                      <a:round/>
                      <a:headEnd type="none" w="med" len="med"/>
                      <a:tailEnd type="none" w="med" len="med"/>
                    </a:lnR>
                    <a:lnT w="10579" cap="flat" cmpd="sng" algn="ctr">
                      <a:solidFill>
                        <a:srgbClr val="000000"/>
                      </a:solidFill>
                      <a:prstDash val="solid"/>
                      <a:round/>
                      <a:headEnd type="none" w="med" len="med"/>
                      <a:tailEnd type="none" w="med" len="med"/>
                    </a:lnT>
                    <a:lnB w="10579" cap="flat" cmpd="sng" algn="ctr">
                      <a:solidFill>
                        <a:srgbClr val="000000"/>
                      </a:solidFill>
                      <a:prstDash val="solid"/>
                      <a:round/>
                      <a:headEnd type="none" w="med" len="med"/>
                      <a:tailEnd type="none" w="med" len="med"/>
                    </a:lnB>
                  </a:tcPr>
                </a:tc>
              </a:tr>
              <a:tr h="492447">
                <a:tc>
                  <a:txBody>
                    <a:bodyPr/>
                    <a:lstStyle/>
                    <a:p>
                      <a:pPr algn="l" rtl="0" fontAlgn="ctr">
                        <a:spcBef>
                          <a:spcPts val="0"/>
                        </a:spcBef>
                        <a:spcAft>
                          <a:spcPts val="0"/>
                        </a:spcAft>
                      </a:pPr>
                      <a:r>
                        <a:rPr lang="en-US" sz="1200" b="1" dirty="0" smtClean="0">
                          <a:effectLst/>
                        </a:rPr>
                        <a:t>Intersession Project Interns</a:t>
                      </a:r>
                      <a:endParaRPr lang="en-US" sz="1200" b="1" dirty="0">
                        <a:effectLst/>
                      </a:endParaRPr>
                    </a:p>
                  </a:txBody>
                  <a:tcPr marL="25400" marR="25400" marT="25400" marB="25400" anchor="ctr">
                    <a:lnL w="9525" cap="flat" cmpd="sng" algn="ctr">
                      <a:solidFill>
                        <a:srgbClr val="000000"/>
                      </a:solidFill>
                      <a:prstDash val="solid"/>
                      <a:round/>
                      <a:headEnd type="none" w="med" len="med"/>
                      <a:tailEnd type="none" w="med" len="med"/>
                    </a:lnL>
                    <a:lnR w="10579"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r>
                        <a:rPr lang="en-US" sz="1000" b="0" i="0" u="none" strike="noStrike" cap="none" baseline="0" dirty="0" smtClean="0">
                          <a:solidFill>
                            <a:schemeClr val="tx1"/>
                          </a:solidFill>
                          <a:effectLst/>
                          <a:latin typeface="+mn-lt"/>
                          <a:ea typeface="+mn-ea"/>
                          <a:cs typeface="+mn-cs"/>
                          <a:sym typeface="Arial"/>
                          <a:rtl val="0"/>
                        </a:rPr>
                        <a:t>Work with instructors from partner organizations to support a group of EBIA middle school students in completing their </a:t>
                      </a:r>
                      <a:r>
                        <a:rPr lang="en-US" sz="1000" b="0" i="0" u="none" strike="noStrike" cap="none" baseline="0" dirty="0" err="1" smtClean="0">
                          <a:solidFill>
                            <a:schemeClr val="tx1"/>
                          </a:solidFill>
                          <a:effectLst/>
                          <a:latin typeface="+mn-lt"/>
                          <a:ea typeface="+mn-ea"/>
                          <a:cs typeface="+mn-cs"/>
                          <a:sym typeface="Arial"/>
                          <a:rtl val="0"/>
                        </a:rPr>
                        <a:t>STEAMfest</a:t>
                      </a:r>
                      <a:r>
                        <a:rPr lang="en-US" sz="1000" b="0" i="0" u="none" strike="noStrike" cap="none" baseline="0" dirty="0" smtClean="0">
                          <a:solidFill>
                            <a:schemeClr val="tx1"/>
                          </a:solidFill>
                          <a:effectLst/>
                          <a:latin typeface="+mn-lt"/>
                          <a:ea typeface="+mn-ea"/>
                          <a:cs typeface="+mn-cs"/>
                          <a:sym typeface="Arial"/>
                          <a:rtl val="0"/>
                        </a:rPr>
                        <a:t> Intersession Projects focused on Arts, Engineering, and the Design Thinking Process. Students will work with small groups or 1-on-1 to support middle schoolers as part of the larger Intersession project group.</a:t>
                      </a:r>
                      <a:endParaRPr lang="en-US" sz="1000" b="0" dirty="0" smtClean="0">
                        <a:effectLst/>
                      </a:endParaRPr>
                    </a:p>
                  </a:txBody>
                  <a:tcPr marL="25400" marR="25400" marT="25400" marB="25400" anchor="ctr">
                    <a:lnL w="10579" cap="flat" cmpd="sng" algn="ctr">
                      <a:solidFill>
                        <a:srgbClr val="000000"/>
                      </a:solidFill>
                      <a:prstDash val="solid"/>
                      <a:round/>
                      <a:headEnd type="none" w="med" len="med"/>
                      <a:tailEnd type="none" w="med" len="med"/>
                    </a:lnL>
                    <a:lnR w="10579" cap="flat" cmpd="sng" algn="ctr">
                      <a:solidFill>
                        <a:srgbClr val="000000"/>
                      </a:solidFill>
                      <a:prstDash val="solid"/>
                      <a:round/>
                      <a:headEnd type="none" w="med" len="med"/>
                      <a:tailEnd type="none" w="med" len="med"/>
                    </a:lnR>
                    <a:lnT w="10579" cap="flat" cmpd="sng" algn="ctr">
                      <a:solidFill>
                        <a:srgbClr val="000000"/>
                      </a:solidFill>
                      <a:prstDash val="solid"/>
                      <a:round/>
                      <a:headEnd type="none" w="med" len="med"/>
                      <a:tailEnd type="none" w="med" len="med"/>
                    </a:lnT>
                    <a:lnB w="10579" cap="flat" cmpd="sng" algn="ctr">
                      <a:solidFill>
                        <a:srgbClr val="000000"/>
                      </a:solidFill>
                      <a:prstDash val="solid"/>
                      <a:round/>
                      <a:headEnd type="none" w="med" len="med"/>
                      <a:tailEnd type="none" w="med" len="med"/>
                    </a:lnB>
                  </a:tcPr>
                </a:tc>
              </a:tr>
              <a:tr h="600544">
                <a:tc>
                  <a:txBody>
                    <a:bodyPr/>
                    <a:lstStyle/>
                    <a:p>
                      <a:pPr algn="l" rtl="0" fontAlgn="ctr">
                        <a:spcBef>
                          <a:spcPts val="0"/>
                        </a:spcBef>
                        <a:spcAft>
                          <a:spcPts val="0"/>
                        </a:spcAft>
                      </a:pPr>
                      <a:r>
                        <a:rPr lang="en-US" sz="1200" b="1" dirty="0" smtClean="0">
                          <a:effectLst/>
                        </a:rPr>
                        <a:t>Makerspace Build</a:t>
                      </a:r>
                      <a:endParaRPr lang="en-US" sz="1200" b="1" dirty="0">
                        <a:effectLst/>
                      </a:endParaRPr>
                    </a:p>
                  </a:txBody>
                  <a:tcPr marL="25400" marR="25400" marT="25400" marB="25400" anchor="ctr">
                    <a:lnL w="9525" cap="flat" cmpd="sng" algn="ctr">
                      <a:solidFill>
                        <a:srgbClr val="000000"/>
                      </a:solidFill>
                      <a:prstDash val="solid"/>
                      <a:round/>
                      <a:headEnd type="none" w="med" len="med"/>
                      <a:tailEnd type="none" w="med" len="med"/>
                    </a:lnL>
                    <a:lnR w="10579"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r>
                        <a:rPr lang="en-US" sz="1000" b="0" i="0" u="none" strike="noStrike" cap="none" baseline="0" dirty="0" smtClean="0">
                          <a:solidFill>
                            <a:schemeClr val="tx1"/>
                          </a:solidFill>
                          <a:effectLst/>
                          <a:latin typeface="+mn-lt"/>
                          <a:ea typeface="+mn-ea"/>
                          <a:cs typeface="+mn-cs"/>
                          <a:sym typeface="Arial"/>
                          <a:rtl val="0"/>
                        </a:rPr>
                        <a:t>If you had the opportunity to build a makerspace, how would you do it? What would your workstations look like? How would you store your equipment?  Answer these questions and more with industrial artist Ken </a:t>
                      </a:r>
                      <a:r>
                        <a:rPr lang="en-US" sz="1000" b="0" i="0" u="none" strike="noStrike" cap="none" baseline="0" dirty="0" err="1" smtClean="0">
                          <a:solidFill>
                            <a:schemeClr val="tx1"/>
                          </a:solidFill>
                          <a:effectLst/>
                          <a:latin typeface="+mn-lt"/>
                          <a:ea typeface="+mn-ea"/>
                          <a:cs typeface="+mn-cs"/>
                          <a:sym typeface="Arial"/>
                          <a:rtl val="0"/>
                        </a:rPr>
                        <a:t>Griswa</a:t>
                      </a:r>
                      <a:r>
                        <a:rPr lang="en-US" sz="1000" b="0" i="0" u="none" strike="noStrike" cap="none" baseline="0" dirty="0" smtClean="0">
                          <a:solidFill>
                            <a:schemeClr val="tx1"/>
                          </a:solidFill>
                          <a:effectLst/>
                          <a:latin typeface="+mn-lt"/>
                          <a:ea typeface="+mn-ea"/>
                          <a:cs typeface="+mn-cs"/>
                          <a:sym typeface="Arial"/>
                          <a:rtl val="0"/>
                        </a:rPr>
                        <a:t> in the hands-on-building project as you build EBIA's new makerspace at our Upper School campus. </a:t>
                      </a:r>
                      <a:endParaRPr lang="en-US" sz="1000" b="0" dirty="0" smtClean="0">
                        <a:effectLst/>
                      </a:endParaRPr>
                    </a:p>
                  </a:txBody>
                  <a:tcPr marL="25400" marR="25400" marT="25400" marB="25400" anchor="ctr">
                    <a:lnL w="10579" cap="flat" cmpd="sng" algn="ctr">
                      <a:solidFill>
                        <a:srgbClr val="000000"/>
                      </a:solidFill>
                      <a:prstDash val="solid"/>
                      <a:round/>
                      <a:headEnd type="none" w="med" len="med"/>
                      <a:tailEnd type="none" w="med" len="med"/>
                    </a:lnL>
                    <a:lnR w="10579" cap="flat" cmpd="sng" algn="ctr">
                      <a:solidFill>
                        <a:srgbClr val="000000"/>
                      </a:solidFill>
                      <a:prstDash val="solid"/>
                      <a:round/>
                      <a:headEnd type="none" w="med" len="med"/>
                      <a:tailEnd type="none" w="med" len="med"/>
                    </a:lnR>
                    <a:lnT w="10579" cap="flat" cmpd="sng" algn="ctr">
                      <a:solidFill>
                        <a:srgbClr val="000000"/>
                      </a:solidFill>
                      <a:prstDash val="solid"/>
                      <a:round/>
                      <a:headEnd type="none" w="med" len="med"/>
                      <a:tailEnd type="none" w="med" len="med"/>
                    </a:lnT>
                    <a:lnB w="10579" cap="flat" cmpd="sng" algn="ctr">
                      <a:solidFill>
                        <a:srgbClr val="000000"/>
                      </a:solidFill>
                      <a:prstDash val="solid"/>
                      <a:round/>
                      <a:headEnd type="none" w="med" len="med"/>
                      <a:tailEnd type="none" w="med" len="med"/>
                    </a:lnB>
                  </a:tcPr>
                </a:tc>
              </a:tr>
              <a:tr h="600544">
                <a:tc>
                  <a:txBody>
                    <a:bodyPr/>
                    <a:lstStyle/>
                    <a:p>
                      <a:pPr algn="l" rtl="0" fontAlgn="ctr">
                        <a:spcBef>
                          <a:spcPts val="0"/>
                        </a:spcBef>
                        <a:spcAft>
                          <a:spcPts val="0"/>
                        </a:spcAft>
                      </a:pPr>
                      <a:r>
                        <a:rPr lang="en-US" sz="1200" b="1" dirty="0" smtClean="0">
                          <a:effectLst/>
                        </a:rPr>
                        <a:t>Wearable Tech Fashion Design</a:t>
                      </a:r>
                      <a:endParaRPr lang="en-US" sz="1200" b="1" dirty="0">
                        <a:effectLst/>
                      </a:endParaRPr>
                    </a:p>
                  </a:txBody>
                  <a:tcPr marL="25400" marR="25400" marT="25400" marB="25400" anchor="ctr">
                    <a:lnL w="9525" cap="flat" cmpd="sng" algn="ctr">
                      <a:solidFill>
                        <a:srgbClr val="000000"/>
                      </a:solidFill>
                      <a:prstDash val="solid"/>
                      <a:round/>
                      <a:headEnd type="none" w="med" len="med"/>
                      <a:tailEnd type="none" w="med" len="med"/>
                    </a:lnL>
                    <a:lnR w="10579"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r>
                        <a:rPr lang="en-US" sz="1000" b="0" i="0" u="none" strike="noStrike" cap="none" baseline="0" dirty="0" smtClean="0">
                          <a:solidFill>
                            <a:schemeClr val="tx1"/>
                          </a:solidFill>
                          <a:effectLst/>
                          <a:latin typeface="+mn-lt"/>
                          <a:ea typeface="+mn-ea"/>
                          <a:cs typeface="+mn-cs"/>
                          <a:sym typeface="Arial"/>
                          <a:rtl val="0"/>
                        </a:rPr>
                        <a:t>A billion dollar business, Wearable Technology is BIG and getting bigger. Join us as we make our own wearable circuits and products with fixes for sports, fashion, </a:t>
                      </a:r>
                      <a:r>
                        <a:rPr lang="en-US" sz="1000" b="0" i="0" u="none" strike="noStrike" cap="none" baseline="0" dirty="0" err="1" smtClean="0">
                          <a:solidFill>
                            <a:schemeClr val="tx1"/>
                          </a:solidFill>
                          <a:effectLst/>
                          <a:latin typeface="+mn-lt"/>
                          <a:ea typeface="+mn-ea"/>
                          <a:cs typeface="+mn-cs"/>
                          <a:sym typeface="Arial"/>
                          <a:rtl val="0"/>
                        </a:rPr>
                        <a:t>heathcare</a:t>
                      </a:r>
                      <a:r>
                        <a:rPr lang="en-US" sz="1000" b="0" i="0" u="none" strike="noStrike" cap="none" baseline="0" dirty="0" smtClean="0">
                          <a:solidFill>
                            <a:schemeClr val="tx1"/>
                          </a:solidFill>
                          <a:effectLst/>
                          <a:latin typeface="+mn-lt"/>
                          <a:ea typeface="+mn-ea"/>
                          <a:cs typeface="+mn-cs"/>
                          <a:sym typeface="Arial"/>
                          <a:rtl val="0"/>
                        </a:rPr>
                        <a:t>, and more. We'll combine programming, circuits, and overall design to develop ideas just like real silicon valley hackers do in hackathons.</a:t>
                      </a:r>
                      <a:endParaRPr lang="en-US" sz="1000" b="0" dirty="0" smtClean="0">
                        <a:effectLst/>
                      </a:endParaRPr>
                    </a:p>
                  </a:txBody>
                  <a:tcPr marL="25400" marR="25400" marT="25400" marB="25400" anchor="ctr">
                    <a:lnL w="10579" cap="flat" cmpd="sng" algn="ctr">
                      <a:solidFill>
                        <a:srgbClr val="000000"/>
                      </a:solidFill>
                      <a:prstDash val="solid"/>
                      <a:round/>
                      <a:headEnd type="none" w="med" len="med"/>
                      <a:tailEnd type="none" w="med" len="med"/>
                    </a:lnL>
                    <a:lnR w="10579" cap="flat" cmpd="sng" algn="ctr">
                      <a:solidFill>
                        <a:srgbClr val="000000"/>
                      </a:solidFill>
                      <a:prstDash val="solid"/>
                      <a:round/>
                      <a:headEnd type="none" w="med" len="med"/>
                      <a:tailEnd type="none" w="med" len="med"/>
                    </a:lnR>
                    <a:lnT w="10579" cap="flat" cmpd="sng" algn="ctr">
                      <a:solidFill>
                        <a:srgbClr val="000000"/>
                      </a:solidFill>
                      <a:prstDash val="solid"/>
                      <a:round/>
                      <a:headEnd type="none" w="med" len="med"/>
                      <a:tailEnd type="none" w="med" len="med"/>
                    </a:lnT>
                    <a:lnB w="10579" cap="flat" cmpd="sng" algn="ctr">
                      <a:solidFill>
                        <a:srgbClr val="000000"/>
                      </a:solidFill>
                      <a:prstDash val="solid"/>
                      <a:round/>
                      <a:headEnd type="none" w="med" len="med"/>
                      <a:tailEnd type="none" w="med" len="med"/>
                    </a:lnB>
                  </a:tcPr>
                </a:tc>
              </a:tr>
              <a:tr h="600544">
                <a:tc>
                  <a:txBody>
                    <a:bodyPr/>
                    <a:lstStyle/>
                    <a:p>
                      <a:pPr algn="l" rtl="0" fontAlgn="ctr">
                        <a:spcBef>
                          <a:spcPts val="0"/>
                        </a:spcBef>
                        <a:spcAft>
                          <a:spcPts val="0"/>
                        </a:spcAft>
                      </a:pPr>
                      <a:r>
                        <a:rPr lang="en-US" sz="1200" b="1" dirty="0" smtClean="0">
                          <a:effectLst/>
                        </a:rPr>
                        <a:t>Theater Performance Lab</a:t>
                      </a:r>
                      <a:endParaRPr lang="en-US" sz="1200" b="1" dirty="0">
                        <a:effectLst/>
                      </a:endParaRPr>
                    </a:p>
                  </a:txBody>
                  <a:tcPr marL="25400" marR="25400" marT="25400" marB="25400" anchor="ctr">
                    <a:lnL w="9525" cap="flat" cmpd="sng" algn="ctr">
                      <a:solidFill>
                        <a:srgbClr val="000000"/>
                      </a:solidFill>
                      <a:prstDash val="solid"/>
                      <a:round/>
                      <a:headEnd type="none" w="med" len="med"/>
                      <a:tailEnd type="none" w="med" len="med"/>
                    </a:lnL>
                    <a:lnR w="10579"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r>
                        <a:rPr lang="en-US" sz="1000" b="0" i="0" u="none" strike="noStrike" cap="none" baseline="0" dirty="0" smtClean="0">
                          <a:solidFill>
                            <a:schemeClr val="tx1"/>
                          </a:solidFill>
                          <a:effectLst/>
                          <a:latin typeface="+mn-lt"/>
                          <a:ea typeface="+mn-ea"/>
                          <a:cs typeface="+mn-cs"/>
                          <a:sym typeface="Arial"/>
                          <a:rtl val="0"/>
                        </a:rPr>
                        <a:t>Bring your personal narrative to life with Berkeley Rep School of Theatre! Through movement exercises, writing, script analysis and character development create a short play that is rooted in a topic or theme that speaks to your group.</a:t>
                      </a:r>
                      <a:endParaRPr lang="en-US" sz="1000" b="0" dirty="0" smtClean="0">
                        <a:effectLst/>
                      </a:endParaRPr>
                    </a:p>
                  </a:txBody>
                  <a:tcPr marL="25400" marR="25400" marT="25400" marB="25400" anchor="ctr">
                    <a:lnL w="10579" cap="flat" cmpd="sng" algn="ctr">
                      <a:solidFill>
                        <a:srgbClr val="000000"/>
                      </a:solidFill>
                      <a:prstDash val="solid"/>
                      <a:round/>
                      <a:headEnd type="none" w="med" len="med"/>
                      <a:tailEnd type="none" w="med" len="med"/>
                    </a:lnL>
                    <a:lnR w="10579" cap="flat" cmpd="sng" algn="ctr">
                      <a:solidFill>
                        <a:srgbClr val="000000"/>
                      </a:solidFill>
                      <a:prstDash val="solid"/>
                      <a:round/>
                      <a:headEnd type="none" w="med" len="med"/>
                      <a:tailEnd type="none" w="med" len="med"/>
                    </a:lnR>
                    <a:lnT w="10579" cap="flat" cmpd="sng" algn="ctr">
                      <a:solidFill>
                        <a:srgbClr val="000000"/>
                      </a:solidFill>
                      <a:prstDash val="solid"/>
                      <a:round/>
                      <a:headEnd type="none" w="med" len="med"/>
                      <a:tailEnd type="none" w="med" len="med"/>
                    </a:lnT>
                    <a:lnB w="10579" cap="flat" cmpd="sng" algn="ctr">
                      <a:solidFill>
                        <a:srgbClr val="000000"/>
                      </a:solidFill>
                      <a:prstDash val="solid"/>
                      <a:round/>
                      <a:headEnd type="none" w="med" len="med"/>
                      <a:tailEnd type="none" w="med" len="med"/>
                    </a:lnB>
                  </a:tcPr>
                </a:tc>
              </a:tr>
              <a:tr h="600544">
                <a:tc>
                  <a:txBody>
                    <a:bodyPr/>
                    <a:lstStyle/>
                    <a:p>
                      <a:pPr algn="l" rtl="0" fontAlgn="ctr">
                        <a:spcBef>
                          <a:spcPts val="0"/>
                        </a:spcBef>
                        <a:spcAft>
                          <a:spcPts val="0"/>
                        </a:spcAft>
                      </a:pPr>
                      <a:r>
                        <a:rPr lang="en-US" sz="1200" b="1" dirty="0" smtClean="0">
                          <a:effectLst/>
                        </a:rPr>
                        <a:t>Credit Recovery</a:t>
                      </a:r>
                      <a:endParaRPr lang="en-US" sz="1200" b="1" dirty="0">
                        <a:effectLst/>
                      </a:endParaRPr>
                    </a:p>
                  </a:txBody>
                  <a:tcPr marL="25400" marR="25400" marT="25400" marB="25400" anchor="ctr">
                    <a:lnL w="9525" cap="flat" cmpd="sng" algn="ctr">
                      <a:solidFill>
                        <a:srgbClr val="000000"/>
                      </a:solidFill>
                      <a:prstDash val="solid"/>
                      <a:round/>
                      <a:headEnd type="none" w="med" len="med"/>
                      <a:tailEnd type="none" w="med" len="med"/>
                    </a:lnL>
                    <a:lnR w="10579"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r>
                        <a:rPr lang="en-US" sz="1000" b="0" dirty="0" smtClean="0">
                          <a:effectLst/>
                        </a:rPr>
                        <a:t>Those students</a:t>
                      </a:r>
                      <a:r>
                        <a:rPr lang="en-US" sz="1000" b="0" baseline="0" dirty="0" smtClean="0">
                          <a:effectLst/>
                        </a:rPr>
                        <a:t> in need of credit recovery will work on personalized coursework with assigned EBIA staff. </a:t>
                      </a:r>
                      <a:endParaRPr lang="en-US" sz="1000" b="0" dirty="0" smtClean="0">
                        <a:effectLst/>
                      </a:endParaRPr>
                    </a:p>
                  </a:txBody>
                  <a:tcPr marL="25400" marR="25400" marT="25400" marB="25400" anchor="ctr">
                    <a:lnL w="10579" cap="flat" cmpd="sng" algn="ctr">
                      <a:solidFill>
                        <a:srgbClr val="000000"/>
                      </a:solidFill>
                      <a:prstDash val="solid"/>
                      <a:round/>
                      <a:headEnd type="none" w="med" len="med"/>
                      <a:tailEnd type="none" w="med" len="med"/>
                    </a:lnL>
                    <a:lnR w="10579" cap="flat" cmpd="sng" algn="ctr">
                      <a:solidFill>
                        <a:srgbClr val="000000"/>
                      </a:solidFill>
                      <a:prstDash val="solid"/>
                      <a:round/>
                      <a:headEnd type="none" w="med" len="med"/>
                      <a:tailEnd type="none" w="med" len="med"/>
                    </a:lnR>
                    <a:lnT w="10579" cap="flat" cmpd="sng" algn="ctr">
                      <a:solidFill>
                        <a:srgbClr val="000000"/>
                      </a:solidFill>
                      <a:prstDash val="solid"/>
                      <a:round/>
                      <a:headEnd type="none" w="med" len="med"/>
                      <a:tailEnd type="none" w="med" len="med"/>
                    </a:lnT>
                    <a:lnB w="10579"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02479399"/>
      </p:ext>
    </p:extLst>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Custom Them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B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B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27191</TotalTime>
  <Words>1129</Words>
  <Application>Microsoft Macintosh PowerPoint</Application>
  <PresentationFormat>On-screen Show (4:3)</PresentationFormat>
  <Paragraphs>78</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Calibri</vt:lpstr>
      <vt:lpstr>Courier New</vt:lpstr>
      <vt:lpstr>Wingdings</vt:lpstr>
      <vt:lpstr>Arial</vt:lpstr>
      <vt:lpstr>Custom Theme</vt:lpstr>
      <vt:lpstr>Academic Excellence EBIA Team Updates, October 2017</vt:lpstr>
      <vt:lpstr>Fall 2017 Intersession Programming</vt:lpstr>
      <vt:lpstr>Fall Intersession Programming</vt:lpstr>
      <vt:lpstr>Fall Intersession Programming</vt:lpstr>
      <vt:lpstr>Fall Intersession Programming</vt:lpstr>
      <vt:lpstr>Fall Intersession Programming</vt:lpstr>
    </vt:vector>
  </TitlesOfParts>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East Bay Innovation Academy September 2014 Board Meeting</dc:title>
  <dc:creator>dkrugman</dc:creator>
  <cp:lastModifiedBy>Devin Krugman</cp:lastModifiedBy>
  <cp:revision>215</cp:revision>
  <cp:lastPrinted>2016-10-18T18:16:46Z</cp:lastPrinted>
  <dcterms:modified xsi:type="dcterms:W3CDTF">2017-10-18T03:54:52Z</dcterms:modified>
</cp:coreProperties>
</file>