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6"/>
  </p:notesMasterIdLst>
  <p:sldIdLst>
    <p:sldId id="262" r:id="rId2"/>
    <p:sldId id="343" r:id="rId3"/>
    <p:sldId id="367" r:id="rId4"/>
    <p:sldId id="366" r:id="rId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90651C3A-4460-11DB-9652-00E08161165F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997"/>
    <p:restoredTop sz="94371" autoAdjust="0"/>
  </p:normalViewPr>
  <p:slideViewPr>
    <p:cSldViewPr snapToGrid="0">
      <p:cViewPr>
        <p:scale>
          <a:sx n="125" d="100"/>
          <a:sy n="125" d="100"/>
        </p:scale>
        <p:origin x="-204" y="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075704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6787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40619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6534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83020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3" r:id="rId3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2705" y="2567369"/>
            <a:ext cx="1796700" cy="3763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805236" y="2567369"/>
            <a:ext cx="7350299" cy="376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169150" y="4549550"/>
            <a:ext cx="79869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6000" dirty="0">
                <a:solidFill>
                  <a:srgbClr val="FFFFFF"/>
                </a:solidFill>
              </a:rPr>
              <a:t>Unaudited Actuals FY 2016-17</a:t>
            </a:r>
            <a:endParaRPr lang="en" sz="6000" dirty="0">
              <a:solidFill>
                <a:srgbClr val="FFFFFF"/>
              </a:solidFill>
            </a:endParaRPr>
          </a:p>
          <a:p>
            <a:pPr lvl="0" algn="r">
              <a:spcBef>
                <a:spcPts val="0"/>
              </a:spcBef>
              <a:buNone/>
            </a:pPr>
            <a:r>
              <a:rPr lang="en-US" sz="2800" b="0" dirty="0">
                <a:solidFill>
                  <a:srgbClr val="FFFFFF"/>
                </a:solidFill>
              </a:rPr>
              <a:t>EBIA, August 2017</a:t>
            </a:r>
            <a:endParaRPr lang="en" sz="2800" b="0" dirty="0">
              <a:solidFill>
                <a:srgbClr val="FFFFFF"/>
              </a:solidFill>
            </a:endParaRPr>
          </a:p>
        </p:txBody>
      </p:sp>
      <p:pic>
        <p:nvPicPr>
          <p:cNvPr id="26" name="Shape 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7900" y="94237"/>
            <a:ext cx="3048000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</p:spTree>
    <p:extLst>
      <p:ext uri="{BB962C8B-B14F-4D97-AF65-F5344CB8AC3E}">
        <p14:creationId xmlns:p14="http://schemas.microsoft.com/office/powerpoint/2010/main" val="1135799856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080EA4E-20D3-4D67-AD5C-9D6FB48D5D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185" y="1502702"/>
            <a:ext cx="8034615" cy="3886228"/>
          </a:xfrm>
          <a:prstGeom prst="rect">
            <a:avLst/>
          </a:prstGeom>
        </p:spPr>
      </p:pic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9E99D340-D292-469E-840F-E407C500F9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/>
              <a:t>Fund balance at $498K (10% of expenses)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ctrTitle" idx="4294967295"/>
          </p:nvPr>
        </p:nvSpPr>
        <p:spPr>
          <a:xfrm>
            <a:off x="1371600" y="309563"/>
            <a:ext cx="7772400" cy="51117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$57K operating income in FY 16-17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3FA75D63-E8C2-48B9-84B5-58C5EFE29BF7}"/>
              </a:ext>
            </a:extLst>
          </p:cNvPr>
          <p:cNvSpPr/>
          <p:nvPr/>
        </p:nvSpPr>
        <p:spPr>
          <a:xfrm>
            <a:off x="5765370" y="1483998"/>
            <a:ext cx="1022888" cy="3904932"/>
          </a:xfrm>
          <a:prstGeom prst="round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80091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09489"/>
            <a:ext cx="7772400" cy="511233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Revenue Highlights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236343" y="820722"/>
            <a:ext cx="87668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FY 16-17 revenues: $4.7M</a:t>
            </a:r>
          </a:p>
          <a:p>
            <a:pPr marL="342900" lvl="1" indent="342900">
              <a:buFont typeface="Wingdings" panose="05000000000000000000" pitchFamily="2" charset="2"/>
              <a:buChar char="§"/>
            </a:pPr>
            <a:r>
              <a:rPr lang="en-US" sz="2000" dirty="0"/>
              <a:t>State and federal rev driven largely by ADA (406.5)</a:t>
            </a:r>
          </a:p>
          <a:p>
            <a:pPr marL="1035050" lvl="7" indent="-349250">
              <a:buFont typeface="Wingdings" panose="05000000000000000000" pitchFamily="2" charset="2"/>
              <a:buChar char="§"/>
              <a:tabLst>
                <a:tab pos="793750" algn="l"/>
                <a:tab pos="854075" algn="l"/>
                <a:tab pos="1379538" algn="l"/>
              </a:tabLst>
            </a:pPr>
            <a:r>
              <a:rPr lang="en-US" sz="1800" dirty="0"/>
              <a:t>Special Education rev: $457K</a:t>
            </a:r>
          </a:p>
          <a:p>
            <a:pPr marL="342900" lvl="4" indent="342900">
              <a:buFont typeface="Wingdings" panose="05000000000000000000" pitchFamily="2" charset="2"/>
              <a:buChar char="§"/>
            </a:pPr>
            <a:r>
              <a:rPr lang="en-US" sz="2000" dirty="0"/>
              <a:t>Local rev includes Oakland Measure N ($12K)</a:t>
            </a:r>
          </a:p>
          <a:p>
            <a:pPr marL="342900" lvl="4" indent="342900">
              <a:buFont typeface="Wingdings" panose="05000000000000000000" pitchFamily="2" charset="2"/>
              <a:buChar char="§"/>
            </a:pPr>
            <a:r>
              <a:rPr lang="en-US" sz="2000" dirty="0"/>
              <a:t>Fundraising rev ($838K) includes $646K private donations 	</a:t>
            </a: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BBA441D-60C1-477F-909E-DFCF2FCC7C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0800" y="2785702"/>
            <a:ext cx="6112343" cy="367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100807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09489"/>
            <a:ext cx="7772400" cy="511233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Expense Highlights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236343" y="820722"/>
            <a:ext cx="876685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FY 16-17 expenses: $4.64M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Compensation and benefits ($3M)</a:t>
            </a:r>
          </a:p>
          <a:p>
            <a:pPr marL="344488" lvl="4" indent="-344488">
              <a:buFont typeface="Arial" panose="020B0604020202020204" pitchFamily="34" charset="0"/>
              <a:buChar char="•"/>
            </a:pPr>
            <a:r>
              <a:rPr lang="en-US" sz="2000" dirty="0"/>
              <a:t>Special education ($765K)</a:t>
            </a:r>
          </a:p>
          <a:p>
            <a:pPr marL="344488" lvl="4" indent="-344488">
              <a:buFont typeface="Arial" panose="020B0604020202020204" pitchFamily="34" charset="0"/>
              <a:buChar char="•"/>
            </a:pPr>
            <a:r>
              <a:rPr lang="en-US" sz="2000" dirty="0"/>
              <a:t>After School Quest ($35K)</a:t>
            </a:r>
          </a:p>
          <a:p>
            <a:pPr marL="344488" lvl="4" indent="-344488">
              <a:buFont typeface="Arial" panose="020B0604020202020204" pitchFamily="34" charset="0"/>
              <a:buChar char="•"/>
            </a:pPr>
            <a:r>
              <a:rPr lang="en-US" sz="2000" dirty="0"/>
              <a:t>Intersession services ($103K)</a:t>
            </a:r>
          </a:p>
          <a:p>
            <a:pPr marL="344488" lvl="4" indent="-344488">
              <a:buFont typeface="Arial" panose="020B0604020202020204" pitchFamily="34" charset="0"/>
              <a:buChar char="•"/>
            </a:pPr>
            <a:r>
              <a:rPr lang="en-US" sz="2000" dirty="0"/>
              <a:t>Food services ($64K)</a:t>
            </a:r>
          </a:p>
          <a:p>
            <a:pPr lvl="4"/>
            <a:r>
              <a:rPr lang="en-US" sz="2000" dirty="0"/>
              <a:t>	</a:t>
            </a:r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2E267B3-C6F2-413B-B981-7D7D0752BB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9228" y="2878110"/>
            <a:ext cx="5899761" cy="3546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946174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22444</TotalTime>
  <Words>157</Words>
  <Application>Microsoft Office PowerPoint</Application>
  <PresentationFormat>On-screen Show (4:3)</PresentationFormat>
  <Paragraphs>22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Custom Theme</vt:lpstr>
      <vt:lpstr>Unaudited Actuals FY 2016-17 EBIA, August 2017</vt:lpstr>
      <vt:lpstr>$57K operating income in FY 16-17</vt:lpstr>
      <vt:lpstr>Revenue Highlights</vt:lpstr>
      <vt:lpstr>Expense Highlights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 Bay Innovation Academy September 2014 Board Meeting</dc:title>
  <dc:creator>dkrugman</dc:creator>
  <cp:lastModifiedBy>T430</cp:lastModifiedBy>
  <cp:revision>194</cp:revision>
  <cp:lastPrinted>2016-10-18T18:16:46Z</cp:lastPrinted>
  <dcterms:modified xsi:type="dcterms:W3CDTF">2017-08-17T00:30:59Z</dcterms:modified>
</cp:coreProperties>
</file>