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Helvetica Neue Light" panose="020B0604020202020204" charset="0"/>
      <p:regular r:id="rId15"/>
      <p:bold r:id="rId16"/>
      <p:italic r:id="rId17"/>
      <p:boldItalic r:id="rId18"/>
    </p:embeddedFont>
    <p:embeddedFont>
      <p:font typeface="Calibri" panose="020F050202020403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E44D98D1-C969-4D38-9C3B-E43BA2C9D4BE}">
  <a:tblStyle styleId="{E44D98D1-C969-4D38-9C3B-E43BA2C9D4B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58835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8982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Board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Laurie Jacobson Jones – Chair, Founder and CEO, Customer Zen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Rochelle (Shelley) Benning – Vice Chair/Treasurer, Director IT Compliance Operations and Leadership Administration, Kaiser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Tali Levy – Secretary, Public Defender, Alameda County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Kim Smith – Founder and CEO, Pahara Institute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Amber Banks – Practice Associate, Ed Trust West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Team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Vivian Chang - Consultant, Environmental and Social Justice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Lynda Deakin - Partner, IDEO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Elana Feinberg - Consultant, Teacher and Leadership effectiveness, School and Instructional design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Melissa Heller - Veteran Entrepreneur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 Johnson - Consultant, Special Education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Madison Mount – Partner, IDEO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Louise Knapp Pollard – Outreach and Administration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Katie Rittenberg – Outreach and Administration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Owen Rogers – Senior Partner, IDEO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Advisors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Lande Ajose – Deputy Director, California Competes, Board Chair National Equity Project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Todd Dickson – Executive Director, Valor Academy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Erin Flynn – SVP, Salesforce.com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Peter Laub – COO, Ed Tec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Gloria Lee – COO, New Schools Venture Fund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Jessica Tagami, Writer and Oakland Philanthropist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6024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202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7195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5853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743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Board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Laurie Jacobson Jones – Chair, Founder and CEO, Customer Zen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Rochelle (Shelley) Benning – Vice Chair/Treasurer, Director IT Compliance Operations and Leadership Administration, Kaiser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Tali Levy – Secretary, Public Defender, Alameda County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Kim Smith – Founder and CEO, Pahara Institute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Amber Banks – Practice Associate, Ed Trust West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Team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Vivian Chang - Consultant, Environmental and Social Justice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Lynda Deakin - Partner, IDEO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Elana Feinberg - Consultant, Teacher and Leadership effectiveness, School and Instructional design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Melissa Heller - Veteran Entrepreneur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 Johnson - Consultant, Special Education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Madison Mount – Partner, IDEO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Louise Knapp Pollard – Outreach and Administration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Katie Rittenberg – Outreach and Administration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Owen Rogers – Senior Partner, IDEO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Advisors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Lande Ajose – Deputy Director, California Competes, Board Chair National Equity Project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Todd Dickson – Executive Director, Valor Academy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Erin Flynn – SVP, Salesforce.com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Peter Laub – COO, Ed Tec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Gloria Lee – COO, New Schools Venture Fund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Jessica Tagami, Writer and Oakland Philanthropist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4408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Board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Laurie Jacobson Jones – Chair, Founder and CEO, Customer Zen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Rochelle (Shelley) Benning – Vice Chair/Treasurer, Director IT Compliance Operations and Leadership Administration, Kaiser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Tali Levy – Secretary, Public Defender, Alameda County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Kim Smith – Founder and CEO, Pahara Institute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Amber Banks – Practice Associate, Ed Trust West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Team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Vivian Chang - Consultant, Environmental and Social Justice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Lynda Deakin - Partner, IDEO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Elana Feinberg - Consultant, Teacher and Leadership effectiveness, School and Instructional design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Melissa Heller - Veteran Entrepreneur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 Johnson - Consultant, Special Education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Madison Mount – Partner, IDEO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Louise Knapp Pollard – Outreach and Administration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Katie Rittenberg – Outreach and Administration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Owen Rogers – Senior Partner, IDEO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Advisors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Lande Ajose – Deputy Director, California Competes, Board Chair National Equity Project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Todd Dickson – Executive Director, Valor Academy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Erin Flynn – SVP, Salesforce.com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Peter Laub – COO, Ed Tec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Gloria Lee – COO, New Schools Venture Fund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Jessica Tagami, Writer and Oakland Philanthropist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3180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Board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Laurie Jacobson Jones – Chair, Founder and CEO, Customer Zen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Rochelle (Shelley) Benning – Vice Chair/Treasurer, Director IT Compliance Operations and Leadership Administration, Kaiser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Tali Levy – Secretary, Public Defender, Alameda County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Kim Smith – Founder and CEO, Pahara Institute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Amber Banks – Practice Associate, Ed Trust West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Team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Vivian Chang - Consultant, Environmental and Social Justice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Lynda Deakin - Partner, IDEO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Elana Feinberg - Consultant, Teacher and Leadership effectiveness, School and Instructional design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Melissa Heller - Veteran Entrepreneur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 Johnson - Consultant, Special Education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Madison Mount – Partner, IDEO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Louise Knapp Pollard – Outreach and Administration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Katie Rittenberg – Outreach and Administration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Owen Rogers – Senior Partner, IDEO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Advisors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Lande Ajose – Deputy Director, California Competes, Board Chair National Equity Project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Todd Dickson – Executive Director, Valor Academy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Erin Flynn – SVP, Salesforce.com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Peter Laub – COO, Ed Tec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Gloria Lee – COO, New Schools Venture Fund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Jessica Tagami, Writer and Oakland Philanthropist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565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Board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Laurie Jacobson Jones – Chair, Founder and CEO, Customer Zen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Rochelle (Shelley) Benning – Vice Chair/Treasurer, Director IT Compliance Operations and Leadership Administration, Kaiser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Tali Levy – Secretary, Public Defender, Alameda County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Kim Smith – Founder and CEO, Pahara Institute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Amber Banks – Practice Associate, Ed Trust West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Team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Vivian Chang - Consultant, Environmental and Social Justice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Lynda Deakin - Partner, IDEO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Elana Feinberg - Consultant, Teacher and Leadership effectiveness, School and Instructional design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Melissa Heller - Veteran Entrepreneur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 Johnson - Consultant, Special Education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Madison Mount – Partner, IDEO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Louise Knapp Pollard – Outreach and Administration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Katie Rittenberg – Outreach and Administration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Owen Rogers – Senior Partner, IDEO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Advisors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Lande Ajose – Deputy Director, California Competes, Board Chair National Equity Project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Todd Dickson – Executive Director, Valor Academy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Erin Flynn – SVP, Salesforce.com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Peter Laub – COO, Ed Tec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Gloria Lee – COO, New Schools Venture Fund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Jessica Tagami, Writer and Oakland Philanthropist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9349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Board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Laurie Jacobson Jones – Chair, Founder and CEO, Customer Zen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Rochelle (Shelley) Benning – Vice Chair/Treasurer, Director IT Compliance Operations and Leadership Administration, Kaiser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Tali Levy – Secretary, Public Defender, Alameda County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Kim Smith – Founder and CEO, Pahara Institute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Amber Banks – Practice Associate, Ed Trust West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Team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Vivian Chang - Consultant, Environmental and Social Justice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Lynda Deakin - Partner, IDEO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Elana Feinberg - Consultant, Teacher and Leadership effectiveness, School and Instructional design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Melissa Heller - Veteran Entrepreneur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 Johnson - Consultant, Special Education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Madison Mount – Partner, IDEO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Louise Knapp Pollard – Outreach and Administration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Katie Rittenberg – Outreach and Administration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Owen Rogers – Senior Partner, IDEO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Advisors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Lande Ajose – Deputy Director, California Competes, Board Chair National Equity Project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Todd Dickson – Executive Director, Valor Academy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Erin Flynn – SVP, Salesforce.com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Peter Laub – COO, Ed Tec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Gloria Lee – COO, New Schools Venture Fund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Jessica Tagami, Writer and Oakland Philanthropist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2775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Board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Laurie Jacobson Jones – Chair, Founder and CEO, Customer Zen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Rochelle (Shelley) Benning – Vice Chair/Treasurer, Director IT Compliance Operations and Leadership Administration, Kaiser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Tali Levy – Secretary, Public Defender, Alameda County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Kim Smith – Founder and CEO, Pahara Institute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Amber Banks – Practice Associate, Ed Trust West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Team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Vivian Chang - Consultant, Environmental and Social Justice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Lynda Deakin - Partner, IDEO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Elana Feinberg - Consultant, Teacher and Leadership effectiveness, School and Instructional design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Melissa Heller - Veteran Entrepreneur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 Johnson - Consultant, Special Education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Madison Mount – Partner, IDEO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Louise Knapp Pollard – Outreach and Administration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Katie Rittenberg – Outreach and Administration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Owen Rogers – Senior Partner, IDEO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Advisors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Lande Ajose – Deputy Director, California Competes, Board Chair National Equity Project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Todd Dickson – Executive Director, Valor Academy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Erin Flynn – SVP, Salesforce.com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Peter Laub – COO, Ed Tec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Gloria Lee – COO, New Schools Venture Fund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Jessica Tagami, Writer and Oakland Philanthropist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084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2686789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14" name="Shape 14" descr="ebia-logo-final squar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96019" y="261760"/>
            <a:ext cx="5624986" cy="197999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371600" y="4519782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FFFFFF"/>
              </a:buClr>
              <a:buFont typeface="Arial"/>
              <a:buNone/>
              <a:defRPr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40542"/>
            <a:ext cx="8229600" cy="9165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140542"/>
            <a:ext cx="8229600" cy="9165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366092"/>
              </a:buClr>
              <a:buFont typeface="Calibri"/>
              <a:buNone/>
              <a:defRPr sz="4400" b="0" i="0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6665720"/>
            <a:ext cx="9144000" cy="192280"/>
          </a:xfrm>
          <a:prstGeom prst="rect">
            <a:avLst/>
          </a:prstGeom>
          <a:solidFill>
            <a:srgbClr val="ACCF62"/>
          </a:solidFill>
          <a:ln>
            <a:noFill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Shape 20" descr="ebia-logo-final squar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94902" y="6192076"/>
            <a:ext cx="1291911" cy="454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140542"/>
            <a:ext cx="8229600" cy="9165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140542"/>
            <a:ext cx="8229600" cy="9165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140542"/>
            <a:ext cx="8229600" cy="9165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140542"/>
            <a:ext cx="8229600" cy="9165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0" y="2093509"/>
            <a:ext cx="9144000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>
                <a:solidFill>
                  <a:srgbClr val="B6DDE7"/>
                </a:solidFill>
                <a:latin typeface="Calibri"/>
                <a:ea typeface="Calibri"/>
                <a:cs typeface="Calibri"/>
                <a:sym typeface="Calibri"/>
              </a:rPr>
              <a:t>Creativity. Collaboration. Innovation.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584200" y="3073400"/>
            <a:ext cx="7988300" cy="21236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0" i="0" u="none" strike="noStrike" cap="none">
                <a:solidFill>
                  <a:srgbClr val="8FAC51"/>
                </a:solidFill>
                <a:latin typeface="Calibri"/>
                <a:ea typeface="Calibri"/>
                <a:cs typeface="Calibri"/>
                <a:sym typeface="Calibri"/>
              </a:rPr>
              <a:t>Year Four Planning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0" i="0" u="none" strike="noStrike" cap="none">
                <a:solidFill>
                  <a:srgbClr val="8FAC51"/>
                </a:solidFill>
                <a:latin typeface="Calibri"/>
                <a:ea typeface="Calibri"/>
                <a:cs typeface="Calibri"/>
                <a:sym typeface="Calibri"/>
              </a:rPr>
              <a:t>Stakeholder Briefing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800" b="1" i="1" u="none" strike="noStrike" cap="none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1" u="none" strike="noStrike" cap="none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Spring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/>
        </p:nvSpPr>
        <p:spPr>
          <a:xfrm>
            <a:off x="76200" y="523945"/>
            <a:ext cx="8991600" cy="5581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sz="4800">
                <a:solidFill>
                  <a:srgbClr val="139FD2"/>
                </a:solidFill>
                <a:latin typeface="Arial"/>
                <a:ea typeface="Arial"/>
                <a:cs typeface="Arial"/>
                <a:sym typeface="Arial"/>
              </a:rPr>
              <a:t>Revenue: Enrollment &amp; LCFF</a:t>
            </a:r>
          </a:p>
        </p:txBody>
      </p:sp>
      <p:sp>
        <p:nvSpPr>
          <p:cNvPr id="184" name="Shape 184"/>
          <p:cNvSpPr/>
          <p:nvPr/>
        </p:nvSpPr>
        <p:spPr>
          <a:xfrm>
            <a:off x="76200" y="1082084"/>
            <a:ext cx="8991600" cy="571500"/>
          </a:xfrm>
          <a:prstGeom prst="rect">
            <a:avLst/>
          </a:prstGeom>
          <a:noFill/>
          <a:ln>
            <a:noFill/>
          </a:ln>
        </p:spPr>
        <p:txBody>
          <a:bodyPr lIns="91400" tIns="45700" rIns="914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LCFF rate impacted by Unduplicated Count assumption;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Enrollment biggest driver of revenue</a:t>
            </a:r>
          </a:p>
        </p:txBody>
      </p:sp>
      <p:graphicFrame>
        <p:nvGraphicFramePr>
          <p:cNvPr id="185" name="Shape 185"/>
          <p:cNvGraphicFramePr/>
          <p:nvPr/>
        </p:nvGraphicFramePr>
        <p:xfrm>
          <a:off x="827316" y="1846942"/>
          <a:ext cx="7435000" cy="4554605"/>
        </p:xfrm>
        <a:graphic>
          <a:graphicData uri="http://schemas.openxmlformats.org/drawingml/2006/table">
            <a:tbl>
              <a:tblPr firstRow="1" bandRow="1">
                <a:noFill/>
                <a:tableStyleId>{E44D98D1-C969-4D38-9C3B-E43BA2C9D4BE}</a:tableStyleId>
              </a:tblPr>
              <a:tblGrid>
                <a:gridCol w="1487000"/>
                <a:gridCol w="1487000"/>
                <a:gridCol w="1487000"/>
                <a:gridCol w="1487000"/>
                <a:gridCol w="1487000"/>
              </a:tblGrid>
              <a:tr h="656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Variable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2016-17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2017-18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2018-19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2019-20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B"/>
                    </a:solidFill>
                  </a:tcPr>
                </a:tc>
              </a:tr>
              <a:tr h="576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 cap="none"/>
                        <a:t>LCFF per ADA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/>
                        <a:t>$7,809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/>
                        <a:t>$8,151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/>
                        <a:t>$8,533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/>
                        <a:t>$8,892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 cap="none"/>
                        <a:t>Enrollment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sng" strike="noStrike" cap="none"/>
                        <a:t>419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6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116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7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118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8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125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9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60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sng" strike="noStrike" cap="none"/>
                        <a:t>501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6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124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7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124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8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:118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9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70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10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65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sng" strike="noStrike" cap="none"/>
                        <a:t>607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6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124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7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124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8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124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9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110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10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65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11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60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sng" strike="noStrike" cap="none"/>
                        <a:t>722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6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124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7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124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8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124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9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110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10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110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11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75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12</a:t>
                      </a:r>
                      <a:r>
                        <a:rPr lang="en-US" sz="1400" u="none" strike="noStrike" cap="none" baseline="30000"/>
                        <a:t>th</a:t>
                      </a:r>
                      <a:r>
                        <a:rPr lang="en-US" sz="1400" u="none" strike="noStrike" cap="none"/>
                        <a:t>: 60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 cap="none"/>
                        <a:t>ADA @ 95%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 cap="none"/>
                        <a:t>(92% for 9-12)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/>
                        <a:t>403.9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/>
                        <a:t>475.6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/>
                        <a:t>573.3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679.1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 cap="none"/>
                        <a:t>Unduplicated Count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/>
                        <a:t>90 (21%)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/>
                        <a:t>108 (21%)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/>
                        <a:t>131 (21%)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156 (21%)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18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6" name="Shape 186"/>
          <p:cNvSpPr txBox="1"/>
          <p:nvPr/>
        </p:nvSpPr>
        <p:spPr>
          <a:xfrm>
            <a:off x="827316" y="6237514"/>
            <a:ext cx="7043055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¹ Very preliminary assumption – may be modified based on early assessment of 17-18 student body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96299" cy="4813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90% Community satisfied with EBIA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75% of parents would recommend EBIA to other parents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90% of community members agree that the school is clean and orderly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75% of students able to identify EBIA's mission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50% of families able to identify EBIA's mission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75% of parents complete the annual survey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95% of parents will complete at least 5 hours of volunteering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Significant Parental attendance at community meetings</a:t>
            </a:r>
          </a:p>
          <a:p>
            <a:pPr marL="742950" marR="0" lvl="0" indent="-742950" algn="l" rtl="0">
              <a:spcBef>
                <a:spcPts val="880"/>
              </a:spcBef>
              <a:buClr>
                <a:schemeClr val="accent1"/>
              </a:buClr>
              <a:buSzPct val="100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419941"/>
            <a:ext cx="8229600" cy="91651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139FD2"/>
              </a:buClr>
              <a:buSzPct val="25000"/>
              <a:buFont typeface="Arial"/>
              <a:buNone/>
            </a:pPr>
            <a:r>
              <a:rPr lang="en-US" sz="4800" b="0" i="0" u="none" strike="noStrike" cap="none" dirty="0">
                <a:solidFill>
                  <a:srgbClr val="139FD2"/>
                </a:solidFill>
                <a:latin typeface="Arial"/>
                <a:ea typeface="Arial"/>
                <a:cs typeface="Arial"/>
                <a:sym typeface="Arial"/>
              </a:rPr>
              <a:t>Additional Community-Related Success Measures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Screen Shot 2013-09-01 at 8.08.18 A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98177"/>
            <a:ext cx="9144000" cy="60519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740"/>
              <a:buFont typeface="Calibri"/>
              <a:buAutoNum type="alphaUcPeriod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prepare a diverse student population for success in a four-year college or university, and to be thoughtful, contributing members of society.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ct val="100740"/>
              <a:buFont typeface="Calibri"/>
              <a:buAutoNum type="alphaUcPeriod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and support innovative public schools where all students develop the academic, workplace, and citizenship skills for postsecondary success.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ct val="100740"/>
              <a:buFont typeface="Calibri"/>
              <a:buAutoNum type="alphaUcPeriod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prepare a diverse group of students, who reflect the Oakland community, to be successful in college and to be thoughtful, engaged citizens who are leaders and innovators in a 21st century global world.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ct val="10074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44"/>
              </a:spcBef>
              <a:buClr>
                <a:schemeClr val="accent1"/>
              </a:buClr>
              <a:buSzPct val="10074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247804" y="205811"/>
            <a:ext cx="8740970" cy="939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sz="4800" b="0" i="0" u="none" strike="noStrike" cap="none">
                <a:solidFill>
                  <a:srgbClr val="139FD2"/>
                </a:solidFill>
                <a:latin typeface="Arial"/>
                <a:ea typeface="Arial"/>
                <a:cs typeface="Arial"/>
                <a:sym typeface="Arial"/>
              </a:rPr>
              <a:t>Can You Identify EBIA’s Mission?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None/>
            </a:pPr>
            <a:endParaRPr sz="6000">
              <a:solidFill>
                <a:srgbClr val="139FD2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None/>
            </a:pPr>
            <a:endParaRPr sz="6000" b="0" i="0" u="none" strike="noStrike" cap="none">
              <a:solidFill>
                <a:srgbClr val="139FD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4801894" y="157700"/>
            <a:ext cx="4100399" cy="96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sz="6000" b="0" i="0" u="none" strike="noStrike" cap="none">
                <a:solidFill>
                  <a:srgbClr val="139FD2"/>
                </a:solidFill>
                <a:latin typeface="Arial"/>
                <a:ea typeface="Arial"/>
                <a:cs typeface="Arial"/>
                <a:sym typeface="Arial"/>
              </a:rPr>
              <a:t>Core beliefs</a:t>
            </a:r>
          </a:p>
        </p:txBody>
      </p:sp>
      <p:grpSp>
        <p:nvGrpSpPr>
          <p:cNvPr id="95" name="Shape 95"/>
          <p:cNvGrpSpPr/>
          <p:nvPr/>
        </p:nvGrpSpPr>
        <p:grpSpPr>
          <a:xfrm>
            <a:off x="4600773" y="5522744"/>
            <a:ext cx="4543226" cy="883443"/>
            <a:chOff x="2810073" y="5725944"/>
            <a:chExt cx="4543226" cy="883443"/>
          </a:xfrm>
        </p:grpSpPr>
        <p:sp>
          <p:nvSpPr>
            <p:cNvPr id="96" name="Shape 96"/>
            <p:cNvSpPr/>
            <p:nvPr/>
          </p:nvSpPr>
          <p:spPr>
            <a:xfrm>
              <a:off x="2810073" y="5828337"/>
              <a:ext cx="585788" cy="7810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4005" y="19470"/>
                  </a:moveTo>
                  <a:cubicBezTo>
                    <a:pt x="90343" y="19470"/>
                    <a:pt x="95526" y="15122"/>
                    <a:pt x="95526" y="9757"/>
                  </a:cubicBezTo>
                  <a:cubicBezTo>
                    <a:pt x="95526" y="4347"/>
                    <a:pt x="90343" y="0"/>
                    <a:pt x="84005" y="0"/>
                  </a:cubicBezTo>
                  <a:cubicBezTo>
                    <a:pt x="77622" y="0"/>
                    <a:pt x="72484" y="4347"/>
                    <a:pt x="72484" y="9757"/>
                  </a:cubicBezTo>
                  <a:cubicBezTo>
                    <a:pt x="72484" y="15122"/>
                    <a:pt x="77622" y="19470"/>
                    <a:pt x="84005" y="19470"/>
                  </a:cubicBezTo>
                  <a:close/>
                  <a:moveTo>
                    <a:pt x="14399" y="112995"/>
                  </a:moveTo>
                  <a:cubicBezTo>
                    <a:pt x="14399" y="116019"/>
                    <a:pt x="15504" y="119429"/>
                    <a:pt x="18912" y="119429"/>
                  </a:cubicBezTo>
                  <a:cubicBezTo>
                    <a:pt x="22321" y="119429"/>
                    <a:pt x="24000" y="116828"/>
                    <a:pt x="24000" y="113849"/>
                  </a:cubicBezTo>
                  <a:lnTo>
                    <a:pt x="24000" y="68174"/>
                  </a:lnTo>
                  <a:lnTo>
                    <a:pt x="33600" y="68174"/>
                  </a:lnTo>
                  <a:lnTo>
                    <a:pt x="33600" y="113933"/>
                  </a:lnTo>
                  <a:cubicBezTo>
                    <a:pt x="33600" y="116958"/>
                    <a:pt x="35763" y="119298"/>
                    <a:pt x="39171" y="119298"/>
                  </a:cubicBezTo>
                  <a:cubicBezTo>
                    <a:pt x="42580" y="119298"/>
                    <a:pt x="43205" y="116828"/>
                    <a:pt x="43205" y="113849"/>
                  </a:cubicBezTo>
                  <a:lnTo>
                    <a:pt x="43205" y="34084"/>
                  </a:lnTo>
                  <a:lnTo>
                    <a:pt x="48005" y="34084"/>
                  </a:lnTo>
                  <a:lnTo>
                    <a:pt x="47814" y="64081"/>
                  </a:lnTo>
                  <a:cubicBezTo>
                    <a:pt x="47814" y="69961"/>
                    <a:pt x="57650" y="69876"/>
                    <a:pt x="57605" y="63996"/>
                  </a:cubicBezTo>
                  <a:lnTo>
                    <a:pt x="57605" y="58671"/>
                  </a:lnTo>
                  <a:lnTo>
                    <a:pt x="66242" y="34084"/>
                  </a:lnTo>
                  <a:lnTo>
                    <a:pt x="71143" y="34084"/>
                  </a:lnTo>
                  <a:lnTo>
                    <a:pt x="57746" y="80957"/>
                  </a:lnTo>
                  <a:lnTo>
                    <a:pt x="72005" y="80957"/>
                  </a:lnTo>
                  <a:lnTo>
                    <a:pt x="72005" y="114787"/>
                  </a:lnTo>
                  <a:cubicBezTo>
                    <a:pt x="72005" y="120791"/>
                    <a:pt x="81605" y="122114"/>
                    <a:pt x="81605" y="116065"/>
                  </a:cubicBezTo>
                  <a:lnTo>
                    <a:pt x="81605" y="80957"/>
                  </a:lnTo>
                  <a:lnTo>
                    <a:pt x="86405" y="80957"/>
                  </a:lnTo>
                  <a:lnTo>
                    <a:pt x="86405" y="114827"/>
                  </a:lnTo>
                  <a:cubicBezTo>
                    <a:pt x="86405" y="120791"/>
                    <a:pt x="96005" y="121859"/>
                    <a:pt x="96005" y="115895"/>
                  </a:cubicBezTo>
                  <a:lnTo>
                    <a:pt x="96005" y="80957"/>
                  </a:lnTo>
                  <a:lnTo>
                    <a:pt x="111560" y="80957"/>
                  </a:lnTo>
                  <a:lnTo>
                    <a:pt x="96630" y="34084"/>
                  </a:lnTo>
                  <a:lnTo>
                    <a:pt x="101769" y="34084"/>
                  </a:lnTo>
                  <a:lnTo>
                    <a:pt x="110698" y="59310"/>
                  </a:lnTo>
                  <a:cubicBezTo>
                    <a:pt x="112760" y="65020"/>
                    <a:pt x="121690" y="63572"/>
                    <a:pt x="119718" y="57693"/>
                  </a:cubicBezTo>
                  <a:lnTo>
                    <a:pt x="109830" y="29951"/>
                  </a:lnTo>
                  <a:cubicBezTo>
                    <a:pt x="108585" y="26927"/>
                    <a:pt x="102822" y="21302"/>
                    <a:pt x="94760" y="21302"/>
                  </a:cubicBezTo>
                  <a:lnTo>
                    <a:pt x="72050" y="21302"/>
                  </a:lnTo>
                  <a:cubicBezTo>
                    <a:pt x="63943" y="21302"/>
                    <a:pt x="59233" y="26842"/>
                    <a:pt x="58180" y="29951"/>
                  </a:cubicBezTo>
                  <a:lnTo>
                    <a:pt x="57459" y="32083"/>
                  </a:lnTo>
                  <a:cubicBezTo>
                    <a:pt x="56405" y="26373"/>
                    <a:pt x="51025" y="21302"/>
                    <a:pt x="43346" y="21302"/>
                  </a:cubicBezTo>
                  <a:lnTo>
                    <a:pt x="14061" y="21302"/>
                  </a:lnTo>
                  <a:cubicBezTo>
                    <a:pt x="6287" y="21302"/>
                    <a:pt x="0" y="26972"/>
                    <a:pt x="0" y="33915"/>
                  </a:cubicBezTo>
                  <a:lnTo>
                    <a:pt x="0" y="63996"/>
                  </a:lnTo>
                  <a:cubicBezTo>
                    <a:pt x="0" y="69791"/>
                    <a:pt x="9600" y="69791"/>
                    <a:pt x="9600" y="63996"/>
                  </a:cubicBezTo>
                  <a:lnTo>
                    <a:pt x="9600" y="34084"/>
                  </a:lnTo>
                  <a:lnTo>
                    <a:pt x="14399" y="34084"/>
                  </a:lnTo>
                  <a:cubicBezTo>
                    <a:pt x="14399" y="34084"/>
                    <a:pt x="14399" y="112995"/>
                    <a:pt x="14399" y="112995"/>
                  </a:cubicBezTo>
                  <a:close/>
                  <a:moveTo>
                    <a:pt x="28850" y="19430"/>
                  </a:moveTo>
                  <a:cubicBezTo>
                    <a:pt x="34901" y="19430"/>
                    <a:pt x="39892" y="15122"/>
                    <a:pt x="39892" y="9718"/>
                  </a:cubicBezTo>
                  <a:cubicBezTo>
                    <a:pt x="39892" y="4347"/>
                    <a:pt x="34901" y="0"/>
                    <a:pt x="28850" y="0"/>
                  </a:cubicBezTo>
                  <a:cubicBezTo>
                    <a:pt x="22800" y="0"/>
                    <a:pt x="17859" y="4347"/>
                    <a:pt x="17859" y="9718"/>
                  </a:cubicBezTo>
                  <a:cubicBezTo>
                    <a:pt x="17808" y="15122"/>
                    <a:pt x="22754" y="19430"/>
                    <a:pt x="28850" y="19430"/>
                  </a:cubicBezTo>
                  <a:close/>
                  <a:moveTo>
                    <a:pt x="28850" y="19430"/>
                  </a:moveTo>
                </a:path>
              </a:pathLst>
            </a:custGeom>
            <a:solidFill>
              <a:srgbClr val="FE4940"/>
            </a:solidFill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7" name="Shape 97"/>
            <p:cNvCxnSpPr/>
            <p:nvPr/>
          </p:nvCxnSpPr>
          <p:spPr>
            <a:xfrm>
              <a:off x="3505200" y="5725944"/>
              <a:ext cx="3848099" cy="0"/>
            </a:xfrm>
            <a:prstGeom prst="straightConnector1">
              <a:avLst/>
            </a:prstGeom>
            <a:noFill/>
            <a:ln w="114300" cap="flat" cmpd="sng">
              <a:solidFill>
                <a:srgbClr val="F05A22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grpSp>
        <p:nvGrpSpPr>
          <p:cNvPr id="98" name="Shape 98"/>
          <p:cNvGrpSpPr/>
          <p:nvPr/>
        </p:nvGrpSpPr>
        <p:grpSpPr>
          <a:xfrm>
            <a:off x="4607916" y="4459082"/>
            <a:ext cx="4536082" cy="820330"/>
            <a:chOff x="2817216" y="4800598"/>
            <a:chExt cx="4536082" cy="820330"/>
          </a:xfrm>
        </p:grpSpPr>
        <p:cxnSp>
          <p:nvCxnSpPr>
            <p:cNvPr id="99" name="Shape 99"/>
            <p:cNvCxnSpPr/>
            <p:nvPr/>
          </p:nvCxnSpPr>
          <p:spPr>
            <a:xfrm>
              <a:off x="3494285" y="4800598"/>
              <a:ext cx="3859013" cy="58328"/>
            </a:xfrm>
            <a:prstGeom prst="straightConnector1">
              <a:avLst/>
            </a:prstGeom>
            <a:noFill/>
            <a:ln w="114300" cap="flat" cmpd="sng">
              <a:solidFill>
                <a:srgbClr val="FD9A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grpSp>
          <p:nvGrpSpPr>
            <p:cNvPr id="100" name="Shape 100"/>
            <p:cNvGrpSpPr/>
            <p:nvPr/>
          </p:nvGrpSpPr>
          <p:grpSpPr>
            <a:xfrm>
              <a:off x="2817216" y="4858928"/>
              <a:ext cx="571499" cy="761999"/>
              <a:chOff x="0" y="0"/>
              <a:chExt cx="959" cy="959"/>
            </a:xfrm>
          </p:grpSpPr>
          <p:sp>
            <p:nvSpPr>
              <p:cNvPr id="101" name="Shape 101"/>
              <p:cNvSpPr/>
              <p:nvPr/>
            </p:nvSpPr>
            <p:spPr>
              <a:xfrm>
                <a:off x="0" y="0"/>
                <a:ext cx="959" cy="959"/>
              </a:xfrm>
              <a:prstGeom prst="ellipse">
                <a:avLst/>
              </a:prstGeom>
              <a:solidFill>
                <a:srgbClr val="FDA531"/>
              </a:solidFill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Shape 102"/>
              <p:cNvSpPr/>
              <p:nvPr/>
            </p:nvSpPr>
            <p:spPr>
              <a:xfrm>
                <a:off x="254" y="269"/>
                <a:ext cx="448" cy="43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74368"/>
                    </a:moveTo>
                    <a:lnTo>
                      <a:pt x="0" y="111772"/>
                    </a:lnTo>
                    <a:cubicBezTo>
                      <a:pt x="0" y="114708"/>
                      <a:pt x="2350" y="117116"/>
                      <a:pt x="5218" y="117116"/>
                    </a:cubicBezTo>
                    <a:cubicBezTo>
                      <a:pt x="8086" y="117116"/>
                      <a:pt x="10437" y="114708"/>
                      <a:pt x="10437" y="111772"/>
                    </a:cubicBezTo>
                    <a:lnTo>
                      <a:pt x="10437" y="74368"/>
                    </a:lnTo>
                    <a:cubicBezTo>
                      <a:pt x="10437" y="71432"/>
                      <a:pt x="8086" y="69024"/>
                      <a:pt x="5218" y="69024"/>
                    </a:cubicBezTo>
                    <a:cubicBezTo>
                      <a:pt x="2350" y="69024"/>
                      <a:pt x="0" y="71432"/>
                      <a:pt x="0" y="74368"/>
                    </a:cubicBezTo>
                    <a:close/>
                    <a:moveTo>
                      <a:pt x="69629" y="47653"/>
                    </a:moveTo>
                    <a:lnTo>
                      <a:pt x="65088" y="47653"/>
                    </a:lnTo>
                    <a:cubicBezTo>
                      <a:pt x="64776" y="47705"/>
                      <a:pt x="64515" y="47653"/>
                      <a:pt x="64515" y="47653"/>
                    </a:cubicBezTo>
                    <a:lnTo>
                      <a:pt x="65088" y="47653"/>
                    </a:lnTo>
                    <a:cubicBezTo>
                      <a:pt x="66705" y="47389"/>
                      <a:pt x="70935" y="44611"/>
                      <a:pt x="66238" y="21476"/>
                    </a:cubicBezTo>
                    <a:cubicBezTo>
                      <a:pt x="60597" y="-6574"/>
                      <a:pt x="49587" y="902"/>
                      <a:pt x="49587" y="902"/>
                    </a:cubicBezTo>
                    <a:cubicBezTo>
                      <a:pt x="49587" y="902"/>
                      <a:pt x="46925" y="21154"/>
                      <a:pt x="46663" y="24623"/>
                    </a:cubicBezTo>
                    <a:cubicBezTo>
                      <a:pt x="45463" y="39267"/>
                      <a:pt x="28028" y="62021"/>
                      <a:pt x="28028" y="62021"/>
                    </a:cubicBezTo>
                    <a:cubicBezTo>
                      <a:pt x="28028" y="63896"/>
                      <a:pt x="15656" y="66516"/>
                      <a:pt x="15656" y="68438"/>
                    </a:cubicBezTo>
                    <a:cubicBezTo>
                      <a:pt x="15762" y="84893"/>
                      <a:pt x="15656" y="99003"/>
                      <a:pt x="15656" y="116044"/>
                    </a:cubicBezTo>
                    <a:cubicBezTo>
                      <a:pt x="27244" y="112839"/>
                      <a:pt x="33458" y="120000"/>
                      <a:pt x="58252" y="120000"/>
                    </a:cubicBezTo>
                    <a:cubicBezTo>
                      <a:pt x="66338" y="120000"/>
                      <a:pt x="76465" y="118611"/>
                      <a:pt x="84974" y="117116"/>
                    </a:cubicBezTo>
                    <a:lnTo>
                      <a:pt x="102248" y="117116"/>
                    </a:lnTo>
                    <a:cubicBezTo>
                      <a:pt x="106166" y="116689"/>
                      <a:pt x="112374" y="115136"/>
                      <a:pt x="113369" y="109364"/>
                    </a:cubicBezTo>
                    <a:cubicBezTo>
                      <a:pt x="114047" y="105355"/>
                      <a:pt x="110762" y="102156"/>
                      <a:pt x="107994" y="101084"/>
                    </a:cubicBezTo>
                    <a:lnTo>
                      <a:pt x="110812" y="101084"/>
                    </a:lnTo>
                    <a:cubicBezTo>
                      <a:pt x="115192" y="100603"/>
                      <a:pt x="118588" y="95640"/>
                      <a:pt x="118065" y="90401"/>
                    </a:cubicBezTo>
                    <a:cubicBezTo>
                      <a:pt x="117649" y="85912"/>
                      <a:pt x="113419" y="81851"/>
                      <a:pt x="109767" y="81207"/>
                    </a:cubicBezTo>
                    <a:cubicBezTo>
                      <a:pt x="109767" y="81207"/>
                      <a:pt x="120050" y="80193"/>
                      <a:pt x="120000" y="72235"/>
                    </a:cubicBezTo>
                    <a:cubicBezTo>
                      <a:pt x="120000" y="66944"/>
                      <a:pt x="115036" y="63152"/>
                      <a:pt x="110079" y="63685"/>
                    </a:cubicBezTo>
                    <a:lnTo>
                      <a:pt x="107261" y="63685"/>
                    </a:lnTo>
                    <a:cubicBezTo>
                      <a:pt x="111590" y="63205"/>
                      <a:pt x="114725" y="58605"/>
                      <a:pt x="114203" y="53319"/>
                    </a:cubicBezTo>
                    <a:cubicBezTo>
                      <a:pt x="113680" y="48080"/>
                      <a:pt x="109767" y="43322"/>
                      <a:pt x="105382" y="43808"/>
                    </a:cubicBezTo>
                    <a:cubicBezTo>
                      <a:pt x="105382" y="43808"/>
                      <a:pt x="69629" y="47653"/>
                      <a:pt x="69629" y="47653"/>
                    </a:cubicBezTo>
                    <a:close/>
                    <a:moveTo>
                      <a:pt x="69629" y="47653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03" name="Shape 103"/>
          <p:cNvGrpSpPr/>
          <p:nvPr/>
        </p:nvGrpSpPr>
        <p:grpSpPr>
          <a:xfrm>
            <a:off x="4600773" y="1268570"/>
            <a:ext cx="5330626" cy="819149"/>
            <a:chOff x="2810073" y="2236152"/>
            <a:chExt cx="5330626" cy="819149"/>
          </a:xfrm>
        </p:grpSpPr>
        <p:cxnSp>
          <p:nvCxnSpPr>
            <p:cNvPr id="104" name="Shape 104"/>
            <p:cNvCxnSpPr/>
            <p:nvPr/>
          </p:nvCxnSpPr>
          <p:spPr>
            <a:xfrm>
              <a:off x="3505201" y="2236152"/>
              <a:ext cx="3848099" cy="0"/>
            </a:xfrm>
            <a:prstGeom prst="straightConnector1">
              <a:avLst/>
            </a:prstGeom>
            <a:noFill/>
            <a:ln w="114300" cap="flat" cmpd="sng">
              <a:solidFill>
                <a:srgbClr val="139FD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05" name="Shape 105"/>
            <p:cNvSpPr/>
            <p:nvPr/>
          </p:nvSpPr>
          <p:spPr>
            <a:xfrm>
              <a:off x="3505200" y="2404426"/>
              <a:ext cx="4635499" cy="65087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Possibility &amp; perseverance</a:t>
              </a:r>
            </a:p>
          </p:txBody>
        </p:sp>
        <p:sp>
          <p:nvSpPr>
            <p:cNvPr id="106" name="Shape 106"/>
            <p:cNvSpPr/>
            <p:nvPr/>
          </p:nvSpPr>
          <p:spPr>
            <a:xfrm>
              <a:off x="2810073" y="2236152"/>
              <a:ext cx="585788" cy="7810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816" y="27272"/>
                  </a:moveTo>
                  <a:cubicBezTo>
                    <a:pt x="81816" y="21272"/>
                    <a:pt x="86727" y="16361"/>
                    <a:pt x="92727" y="16361"/>
                  </a:cubicBezTo>
                  <a:cubicBezTo>
                    <a:pt x="98727" y="16361"/>
                    <a:pt x="103638" y="21272"/>
                    <a:pt x="103638" y="27272"/>
                  </a:cubicBezTo>
                  <a:cubicBezTo>
                    <a:pt x="103638" y="33277"/>
                    <a:pt x="98727" y="38183"/>
                    <a:pt x="92727" y="38183"/>
                  </a:cubicBezTo>
                  <a:cubicBezTo>
                    <a:pt x="86727" y="38183"/>
                    <a:pt x="81816" y="33277"/>
                    <a:pt x="81816" y="27272"/>
                  </a:cubicBezTo>
                  <a:close/>
                  <a:moveTo>
                    <a:pt x="120000" y="0"/>
                  </a:moveTo>
                  <a:cubicBezTo>
                    <a:pt x="120000" y="0"/>
                    <a:pt x="62511" y="3983"/>
                    <a:pt x="46961" y="41727"/>
                  </a:cubicBezTo>
                  <a:cubicBezTo>
                    <a:pt x="46961" y="41727"/>
                    <a:pt x="32888" y="40150"/>
                    <a:pt x="20888" y="52194"/>
                  </a:cubicBezTo>
                  <a:cubicBezTo>
                    <a:pt x="8838" y="64200"/>
                    <a:pt x="0" y="83455"/>
                    <a:pt x="0" y="83455"/>
                  </a:cubicBezTo>
                  <a:cubicBezTo>
                    <a:pt x="0" y="83455"/>
                    <a:pt x="21055" y="66272"/>
                    <a:pt x="26072" y="73033"/>
                  </a:cubicBezTo>
                  <a:cubicBezTo>
                    <a:pt x="31144" y="79800"/>
                    <a:pt x="26072" y="88688"/>
                    <a:pt x="26072" y="88688"/>
                  </a:cubicBezTo>
                  <a:lnTo>
                    <a:pt x="31311" y="93927"/>
                  </a:lnTo>
                  <a:cubicBezTo>
                    <a:pt x="31311" y="93927"/>
                    <a:pt x="40200" y="88855"/>
                    <a:pt x="46961" y="93927"/>
                  </a:cubicBezTo>
                  <a:cubicBezTo>
                    <a:pt x="53727" y="98944"/>
                    <a:pt x="36544" y="120000"/>
                    <a:pt x="36544" y="120000"/>
                  </a:cubicBezTo>
                  <a:cubicBezTo>
                    <a:pt x="36544" y="120000"/>
                    <a:pt x="55800" y="111161"/>
                    <a:pt x="67800" y="99111"/>
                  </a:cubicBezTo>
                  <a:cubicBezTo>
                    <a:pt x="79855" y="87105"/>
                    <a:pt x="78272" y="73033"/>
                    <a:pt x="78272" y="73033"/>
                  </a:cubicBezTo>
                  <a:cubicBezTo>
                    <a:pt x="116016" y="57488"/>
                    <a:pt x="120000" y="0"/>
                    <a:pt x="120000" y="0"/>
                  </a:cubicBezTo>
                  <a:close/>
                  <a:moveTo>
                    <a:pt x="20888" y="88688"/>
                  </a:moveTo>
                  <a:cubicBezTo>
                    <a:pt x="20888" y="88688"/>
                    <a:pt x="977" y="93711"/>
                    <a:pt x="5238" y="114761"/>
                  </a:cubicBezTo>
                  <a:cubicBezTo>
                    <a:pt x="26294" y="119016"/>
                    <a:pt x="31311" y="99111"/>
                    <a:pt x="31311" y="99111"/>
                  </a:cubicBezTo>
                  <a:cubicBezTo>
                    <a:pt x="21544" y="109088"/>
                    <a:pt x="10416" y="109583"/>
                    <a:pt x="10416" y="109583"/>
                  </a:cubicBezTo>
                  <a:cubicBezTo>
                    <a:pt x="10416" y="109583"/>
                    <a:pt x="10911" y="98455"/>
                    <a:pt x="20888" y="88688"/>
                  </a:cubicBezTo>
                  <a:close/>
                  <a:moveTo>
                    <a:pt x="20888" y="88688"/>
                  </a:move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" name="Shape 107"/>
          <p:cNvGrpSpPr/>
          <p:nvPr/>
        </p:nvGrpSpPr>
        <p:grpSpPr>
          <a:xfrm>
            <a:off x="4607916" y="2313626"/>
            <a:ext cx="4536083" cy="761999"/>
            <a:chOff x="2817216" y="3130709"/>
            <a:chExt cx="4536083" cy="761999"/>
          </a:xfrm>
        </p:grpSpPr>
        <p:cxnSp>
          <p:nvCxnSpPr>
            <p:cNvPr id="108" name="Shape 108"/>
            <p:cNvCxnSpPr/>
            <p:nvPr/>
          </p:nvCxnSpPr>
          <p:spPr>
            <a:xfrm>
              <a:off x="3493094" y="3130709"/>
              <a:ext cx="3860205" cy="0"/>
            </a:xfrm>
            <a:prstGeom prst="straightConnector1">
              <a:avLst/>
            </a:prstGeom>
            <a:noFill/>
            <a:ln w="114300" cap="flat" cmpd="sng">
              <a:solidFill>
                <a:srgbClr val="D31E25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grpSp>
          <p:nvGrpSpPr>
            <p:cNvPr id="109" name="Shape 109"/>
            <p:cNvGrpSpPr/>
            <p:nvPr/>
          </p:nvGrpSpPr>
          <p:grpSpPr>
            <a:xfrm>
              <a:off x="2817216" y="3130709"/>
              <a:ext cx="571499" cy="761999"/>
              <a:chOff x="0" y="0"/>
              <a:chExt cx="959" cy="959"/>
            </a:xfrm>
          </p:grpSpPr>
          <p:sp>
            <p:nvSpPr>
              <p:cNvPr id="110" name="Shape 110"/>
              <p:cNvSpPr/>
              <p:nvPr/>
            </p:nvSpPr>
            <p:spPr>
              <a:xfrm>
                <a:off x="0" y="0"/>
                <a:ext cx="959" cy="959"/>
              </a:xfrm>
              <a:prstGeom prst="ellipse">
                <a:avLst/>
              </a:prstGeom>
              <a:solidFill>
                <a:srgbClr val="D90B00"/>
              </a:solidFill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Shape 111"/>
              <p:cNvSpPr/>
              <p:nvPr/>
            </p:nvSpPr>
            <p:spPr>
              <a:xfrm>
                <a:off x="250" y="259"/>
                <a:ext cx="459" cy="43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6544" y="14838"/>
                    </a:moveTo>
                    <a:cubicBezTo>
                      <a:pt x="64283" y="14838"/>
                      <a:pt x="78739" y="29783"/>
                      <a:pt x="78739" y="48166"/>
                    </a:cubicBezTo>
                    <a:cubicBezTo>
                      <a:pt x="78739" y="54383"/>
                      <a:pt x="77017" y="60438"/>
                      <a:pt x="73835" y="65783"/>
                    </a:cubicBezTo>
                    <a:lnTo>
                      <a:pt x="70910" y="70638"/>
                    </a:lnTo>
                    <a:lnTo>
                      <a:pt x="66789" y="74072"/>
                    </a:lnTo>
                    <a:cubicBezTo>
                      <a:pt x="60995" y="78933"/>
                      <a:pt x="54005" y="81488"/>
                      <a:pt x="46544" y="81488"/>
                    </a:cubicBezTo>
                    <a:cubicBezTo>
                      <a:pt x="28750" y="81488"/>
                      <a:pt x="14349" y="66544"/>
                      <a:pt x="14349" y="48166"/>
                    </a:cubicBezTo>
                    <a:cubicBezTo>
                      <a:pt x="14349" y="29783"/>
                      <a:pt x="28750" y="14838"/>
                      <a:pt x="46544" y="14838"/>
                    </a:cubicBezTo>
                    <a:close/>
                    <a:moveTo>
                      <a:pt x="46544" y="0"/>
                    </a:moveTo>
                    <a:cubicBezTo>
                      <a:pt x="20820" y="0"/>
                      <a:pt x="0" y="21544"/>
                      <a:pt x="0" y="48166"/>
                    </a:cubicBezTo>
                    <a:cubicBezTo>
                      <a:pt x="0" y="74783"/>
                      <a:pt x="20820" y="96327"/>
                      <a:pt x="46544" y="96327"/>
                    </a:cubicBezTo>
                    <a:cubicBezTo>
                      <a:pt x="57656" y="96327"/>
                      <a:pt x="67784" y="92288"/>
                      <a:pt x="75815" y="85577"/>
                    </a:cubicBezTo>
                    <a:cubicBezTo>
                      <a:pt x="76184" y="86238"/>
                      <a:pt x="76497" y="86944"/>
                      <a:pt x="77067" y="87488"/>
                    </a:cubicBezTo>
                    <a:lnTo>
                      <a:pt x="106024" y="117544"/>
                    </a:lnTo>
                    <a:cubicBezTo>
                      <a:pt x="107646" y="119177"/>
                      <a:pt x="109732" y="120000"/>
                      <a:pt x="111818" y="120000"/>
                    </a:cubicBezTo>
                    <a:cubicBezTo>
                      <a:pt x="113909" y="120000"/>
                      <a:pt x="115995" y="119177"/>
                      <a:pt x="117612" y="117488"/>
                    </a:cubicBezTo>
                    <a:cubicBezTo>
                      <a:pt x="120794" y="114216"/>
                      <a:pt x="120794" y="108816"/>
                      <a:pt x="117612" y="105544"/>
                    </a:cubicBezTo>
                    <a:lnTo>
                      <a:pt x="88655" y="75488"/>
                    </a:lnTo>
                    <a:cubicBezTo>
                      <a:pt x="87816" y="74672"/>
                      <a:pt x="86932" y="74072"/>
                      <a:pt x="85937" y="73638"/>
                    </a:cubicBezTo>
                    <a:cubicBezTo>
                      <a:pt x="90427" y="66272"/>
                      <a:pt x="93033" y="57544"/>
                      <a:pt x="93033" y="48166"/>
                    </a:cubicBezTo>
                    <a:cubicBezTo>
                      <a:pt x="93033" y="21544"/>
                      <a:pt x="72213" y="0"/>
                      <a:pt x="46544" y="0"/>
                    </a:cubicBezTo>
                    <a:close/>
                    <a:moveTo>
                      <a:pt x="46544" y="0"/>
                    </a:moveTo>
                  </a:path>
                </a:pathLst>
              </a:custGeom>
              <a:solidFill>
                <a:srgbClr val="FFFEFE"/>
              </a:solidFill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2" name="Shape 112"/>
          <p:cNvGrpSpPr/>
          <p:nvPr/>
        </p:nvGrpSpPr>
        <p:grpSpPr>
          <a:xfrm>
            <a:off x="4560291" y="3262786"/>
            <a:ext cx="4583707" cy="762000"/>
            <a:chOff x="2769591" y="3903503"/>
            <a:chExt cx="4583707" cy="762000"/>
          </a:xfrm>
        </p:grpSpPr>
        <p:cxnSp>
          <p:nvCxnSpPr>
            <p:cNvPr id="113" name="Shape 113"/>
            <p:cNvCxnSpPr/>
            <p:nvPr/>
          </p:nvCxnSpPr>
          <p:spPr>
            <a:xfrm>
              <a:off x="3481387" y="3903503"/>
              <a:ext cx="3871912" cy="0"/>
            </a:xfrm>
            <a:prstGeom prst="straightConnector1">
              <a:avLst/>
            </a:prstGeom>
            <a:noFill/>
            <a:ln w="114300" cap="flat" cmpd="sng">
              <a:solidFill>
                <a:srgbClr val="66B13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14" name="Shape 114"/>
            <p:cNvSpPr/>
            <p:nvPr/>
          </p:nvSpPr>
          <p:spPr>
            <a:xfrm>
              <a:off x="2769591" y="3903503"/>
              <a:ext cx="666749" cy="762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3150" y="48817"/>
                  </a:moveTo>
                  <a:cubicBezTo>
                    <a:pt x="14850" y="48817"/>
                    <a:pt x="0" y="63342"/>
                    <a:pt x="0" y="81338"/>
                  </a:cubicBezTo>
                  <a:cubicBezTo>
                    <a:pt x="0" y="91574"/>
                    <a:pt x="4850" y="100729"/>
                    <a:pt x="12400" y="106726"/>
                  </a:cubicBezTo>
                  <a:cubicBezTo>
                    <a:pt x="10450" y="116142"/>
                    <a:pt x="3300" y="118793"/>
                    <a:pt x="3300" y="118793"/>
                  </a:cubicBezTo>
                  <a:cubicBezTo>
                    <a:pt x="13800" y="122770"/>
                    <a:pt x="20050" y="115948"/>
                    <a:pt x="22550" y="112159"/>
                  </a:cubicBezTo>
                  <a:cubicBezTo>
                    <a:pt x="25900" y="113297"/>
                    <a:pt x="29450" y="113866"/>
                    <a:pt x="33150" y="113866"/>
                  </a:cubicBezTo>
                  <a:cubicBezTo>
                    <a:pt x="51500" y="113866"/>
                    <a:pt x="66350" y="99340"/>
                    <a:pt x="66350" y="81338"/>
                  </a:cubicBezTo>
                  <a:cubicBezTo>
                    <a:pt x="66350" y="63342"/>
                    <a:pt x="51500" y="48817"/>
                    <a:pt x="33150" y="48817"/>
                  </a:cubicBezTo>
                  <a:close/>
                  <a:moveTo>
                    <a:pt x="99400" y="96183"/>
                  </a:moveTo>
                  <a:cubicBezTo>
                    <a:pt x="111950" y="86266"/>
                    <a:pt x="120000" y="71109"/>
                    <a:pt x="120000" y="54057"/>
                  </a:cubicBezTo>
                  <a:cubicBezTo>
                    <a:pt x="120000" y="24186"/>
                    <a:pt x="95350" y="0"/>
                    <a:pt x="64900" y="0"/>
                  </a:cubicBezTo>
                  <a:cubicBezTo>
                    <a:pt x="35800" y="0"/>
                    <a:pt x="12000" y="22104"/>
                    <a:pt x="10000" y="50142"/>
                  </a:cubicBezTo>
                  <a:cubicBezTo>
                    <a:pt x="16450" y="45221"/>
                    <a:pt x="24450" y="42251"/>
                    <a:pt x="33150" y="42251"/>
                  </a:cubicBezTo>
                  <a:cubicBezTo>
                    <a:pt x="54350" y="42251"/>
                    <a:pt x="71600" y="59741"/>
                    <a:pt x="71600" y="81338"/>
                  </a:cubicBezTo>
                  <a:cubicBezTo>
                    <a:pt x="71600" y="91631"/>
                    <a:pt x="67650" y="100985"/>
                    <a:pt x="61300" y="107926"/>
                  </a:cubicBezTo>
                  <a:cubicBezTo>
                    <a:pt x="62500" y="108051"/>
                    <a:pt x="63700" y="108051"/>
                    <a:pt x="64900" y="108051"/>
                  </a:cubicBezTo>
                  <a:cubicBezTo>
                    <a:pt x="71100" y="108051"/>
                    <a:pt x="77000" y="107107"/>
                    <a:pt x="82550" y="105212"/>
                  </a:cubicBezTo>
                  <a:cubicBezTo>
                    <a:pt x="86700" y="111528"/>
                    <a:pt x="97100" y="122896"/>
                    <a:pt x="114500" y="116199"/>
                  </a:cubicBezTo>
                  <a:cubicBezTo>
                    <a:pt x="114500" y="116199"/>
                    <a:pt x="102650" y="111846"/>
                    <a:pt x="99400" y="96183"/>
                  </a:cubicBezTo>
                  <a:close/>
                  <a:moveTo>
                    <a:pt x="99400" y="96183"/>
                  </a:moveTo>
                </a:path>
              </a:pathLst>
            </a:custGeom>
            <a:solidFill>
              <a:srgbClr val="66B132"/>
            </a:solidFill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5" name="Shape 115"/>
          <p:cNvSpPr/>
          <p:nvPr/>
        </p:nvSpPr>
        <p:spPr>
          <a:xfrm>
            <a:off x="152400" y="102770"/>
            <a:ext cx="5872200" cy="939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sz="6000">
                <a:solidFill>
                  <a:srgbClr val="139FD2"/>
                </a:solidFill>
              </a:rPr>
              <a:t>O</a:t>
            </a:r>
            <a:r>
              <a:rPr lang="en-US" sz="6000">
                <a:solidFill>
                  <a:srgbClr val="139FD2"/>
                </a:solidFill>
                <a:latin typeface="Arial"/>
                <a:ea typeface="Arial"/>
                <a:cs typeface="Arial"/>
                <a:sym typeface="Arial"/>
              </a:rPr>
              <a:t>ur </a:t>
            </a:r>
            <a:r>
              <a:rPr lang="en-US" sz="6000">
                <a:solidFill>
                  <a:srgbClr val="139FD2"/>
                </a:solidFill>
              </a:rPr>
              <a:t>m</a:t>
            </a:r>
            <a:r>
              <a:rPr lang="en-US" sz="6000">
                <a:solidFill>
                  <a:srgbClr val="139FD2"/>
                </a:solidFill>
                <a:latin typeface="Arial"/>
                <a:ea typeface="Arial"/>
                <a:cs typeface="Arial"/>
                <a:sym typeface="Arial"/>
              </a:rPr>
              <a:t>ission</a:t>
            </a:r>
          </a:p>
        </p:txBody>
      </p:sp>
      <p:sp>
        <p:nvSpPr>
          <p:cNvPr id="116" name="Shape 116"/>
          <p:cNvSpPr/>
          <p:nvPr/>
        </p:nvSpPr>
        <p:spPr>
          <a:xfrm>
            <a:off x="152400" y="1068545"/>
            <a:ext cx="4267198" cy="51085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rgbClr val="1E1D1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To prepare a </a:t>
            </a:r>
            <a:r>
              <a:rPr lang="en-US" sz="3600" b="1">
                <a:solidFill>
                  <a:srgbClr val="FF66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diverse</a:t>
            </a:r>
            <a:r>
              <a:rPr lang="en-US" sz="3600">
                <a:solidFill>
                  <a:srgbClr val="FF66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3200">
                <a:solidFill>
                  <a:srgbClr val="1E1D1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group of students, who reflect the </a:t>
            </a:r>
            <a:r>
              <a:rPr lang="en-US" sz="3200" b="1">
                <a:solidFill>
                  <a:srgbClr val="1E1D1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Oakland</a:t>
            </a:r>
            <a:r>
              <a:rPr lang="en-US" sz="3200">
                <a:solidFill>
                  <a:srgbClr val="1E1D1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3600" b="1">
                <a:solidFill>
                  <a:srgbClr val="B2D765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community</a:t>
            </a:r>
            <a:r>
              <a:rPr lang="en-US" sz="3200">
                <a:solidFill>
                  <a:srgbClr val="1E1D1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, to be </a:t>
            </a:r>
            <a:r>
              <a:rPr lang="en-US" sz="3600" b="1">
                <a:solidFill>
                  <a:srgbClr val="31859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successful</a:t>
            </a:r>
            <a:r>
              <a:rPr lang="en-US" sz="3600">
                <a:solidFill>
                  <a:srgbClr val="1E1D1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3200">
                <a:solidFill>
                  <a:srgbClr val="1E1D1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in college and to be thoughtful, engaged </a:t>
            </a:r>
            <a:r>
              <a:rPr lang="en-US" sz="3600" b="1">
                <a:solidFill>
                  <a:srgbClr val="FFC23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citizens</a:t>
            </a:r>
            <a:r>
              <a:rPr lang="en-US" sz="3600">
                <a:solidFill>
                  <a:srgbClr val="FFC23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3200">
                <a:solidFill>
                  <a:srgbClr val="1E1D1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who are leaders and </a:t>
            </a:r>
            <a:r>
              <a:rPr lang="en-US" sz="3600" b="1">
                <a:solidFill>
                  <a:srgbClr val="FF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innovators</a:t>
            </a:r>
            <a:r>
              <a:rPr lang="en-US" sz="3600">
                <a:solidFill>
                  <a:srgbClr val="1E1D1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3200">
                <a:solidFill>
                  <a:srgbClr val="1E1D1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in a 21st century global world.</a:t>
            </a:r>
          </a:p>
        </p:txBody>
      </p:sp>
      <p:sp>
        <p:nvSpPr>
          <p:cNvPr id="117" name="Shape 117"/>
          <p:cNvSpPr/>
          <p:nvPr/>
        </p:nvSpPr>
        <p:spPr>
          <a:xfrm>
            <a:off x="5295900" y="2465544"/>
            <a:ext cx="4635499" cy="6508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Creativity &amp; Curiosity</a:t>
            </a:r>
          </a:p>
        </p:txBody>
      </p:sp>
      <p:sp>
        <p:nvSpPr>
          <p:cNvPr id="118" name="Shape 118"/>
          <p:cNvSpPr/>
          <p:nvPr/>
        </p:nvSpPr>
        <p:spPr>
          <a:xfrm>
            <a:off x="5295900" y="3506944"/>
            <a:ext cx="4635499" cy="6508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Community</a:t>
            </a:r>
          </a:p>
        </p:txBody>
      </p:sp>
      <p:sp>
        <p:nvSpPr>
          <p:cNvPr id="119" name="Shape 119"/>
          <p:cNvSpPr/>
          <p:nvPr/>
        </p:nvSpPr>
        <p:spPr>
          <a:xfrm>
            <a:off x="5295900" y="4675344"/>
            <a:ext cx="4635499" cy="6508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Greater Good</a:t>
            </a:r>
          </a:p>
        </p:txBody>
      </p:sp>
      <p:sp>
        <p:nvSpPr>
          <p:cNvPr id="120" name="Shape 120"/>
          <p:cNvSpPr/>
          <p:nvPr/>
        </p:nvSpPr>
        <p:spPr>
          <a:xfrm>
            <a:off x="5295900" y="5678644"/>
            <a:ext cx="4635499" cy="6508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Diversity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590704" y="299960"/>
            <a:ext cx="8324694" cy="939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sz="6000">
                <a:solidFill>
                  <a:srgbClr val="139FD2"/>
                </a:solidFill>
                <a:latin typeface="Arial"/>
                <a:ea typeface="Arial"/>
                <a:cs typeface="Arial"/>
                <a:sym typeface="Arial"/>
              </a:rPr>
              <a:t>EBIA Goals and Commitments</a:t>
            </a:r>
          </a:p>
        </p:txBody>
      </p:sp>
      <p:sp>
        <p:nvSpPr>
          <p:cNvPr id="127" name="Shape 127"/>
          <p:cNvSpPr/>
          <p:nvPr/>
        </p:nvSpPr>
        <p:spPr>
          <a:xfrm>
            <a:off x="590704" y="2061183"/>
            <a:ext cx="8197694" cy="3170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06400" marR="0" lvl="0" indent="-406400" algn="l" rtl="0">
              <a:spcBef>
                <a:spcPts val="0"/>
              </a:spcBef>
              <a:buSzPct val="25000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#1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Provide and maintain basic services for students and school</a:t>
            </a:r>
          </a:p>
          <a:p>
            <a:pPr marL="406400" marR="0" lvl="0" indent="-406400" algn="l" rtl="0">
              <a:spcBef>
                <a:spcPts val="0"/>
              </a:spcBef>
              <a:buSzPct val="25000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#2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Create a culture of caring and responsibility, where students feel safe and supported</a:t>
            </a:r>
          </a:p>
          <a:p>
            <a:pPr marL="406400" marR="0" lvl="0" indent="-406400" algn="l" rtl="0">
              <a:spcBef>
                <a:spcPts val="0"/>
              </a:spcBef>
              <a:buSzPct val="25000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#3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a coherent 21st century program that offers new, innovative and alternative educational experiences.</a:t>
            </a:r>
          </a:p>
          <a:p>
            <a:pPr marL="406400" marR="0" lvl="0" indent="-406400" algn="l" rtl="0">
              <a:spcBef>
                <a:spcPts val="0"/>
              </a:spcBef>
              <a:buSzPct val="25000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#4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students a rigorous, STEAM based, standards-aligned academic experience and increase the number of students making targeted growth in each core subject area</a:t>
            </a:r>
          </a:p>
          <a:p>
            <a:pPr marL="406400" marR="0" lvl="0" indent="-406400" algn="l" rtl="0">
              <a:spcBef>
                <a:spcPts val="0"/>
              </a:spcBef>
              <a:buSzPct val="25000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#5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 very high attendance to ensure school receives state money, via ADA, to succeed.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247804" y="205811"/>
            <a:ext cx="8740970" cy="939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sz="5000" dirty="0">
                <a:solidFill>
                  <a:srgbClr val="139FD2"/>
                </a:solidFill>
                <a:latin typeface="Arial"/>
                <a:ea typeface="Arial"/>
                <a:cs typeface="Arial"/>
                <a:sym typeface="Arial"/>
              </a:rPr>
              <a:t>Provide and maintain basic services for students and school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None/>
            </a:pPr>
            <a:endParaRPr sz="6000" dirty="0">
              <a:solidFill>
                <a:srgbClr val="139FD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489104" y="1880364"/>
            <a:ext cx="4019396" cy="4370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Attract, hire and retain highly qualified teachers 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professional development and support to ensure teaching staff delivers creative, personalized and innovative learning experiences to all students. 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Ensure proper technology, is in place so that all students can access curriculum and demonstrate mastery of material digitally. 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equal course access to all students on a college preparatory track.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Ensure all grounds and facilities are safe and in good condition. 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4845203" y="1893827"/>
            <a:ext cx="3625696" cy="372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Measures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100% of core academic teachers will be NCLB compliant.  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85% of faculty reaches Personal Educator Plan goals.  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85% teacher satisfaction on community survey         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100% compliant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100% of student will be prepared to take A-G courses in high school.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100% “Good” ratings on SARC </a:t>
            </a:r>
          </a:p>
        </p:txBody>
      </p:sp>
      <p:sp>
        <p:nvSpPr>
          <p:cNvPr id="136" name="Shape 136"/>
          <p:cNvSpPr/>
          <p:nvPr/>
        </p:nvSpPr>
        <p:spPr>
          <a:xfrm>
            <a:off x="4479667" y="324433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37" name="Shape 137"/>
          <p:cNvSpPr/>
          <p:nvPr/>
        </p:nvSpPr>
        <p:spPr>
          <a:xfrm>
            <a:off x="4479667" y="324433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247804" y="205811"/>
            <a:ext cx="8740970" cy="939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139FD2"/>
                </a:solidFill>
                <a:latin typeface="Arial"/>
                <a:ea typeface="Arial"/>
                <a:cs typeface="Arial"/>
                <a:sym typeface="Arial"/>
              </a:rPr>
              <a:t>Create a culture of caring and responsibility, where students feel safe and supported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89104" y="1880364"/>
            <a:ext cx="4019396" cy="43088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Hire culturally competent staff that believes all students will achieve at the highest levels, valuing their many gifts, talents and attributes.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 daily Morning Meeting and Advisory times to create a sense of community and to honor students embracing the Innovator Norms.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 and support all staff on positive school culture and discipline plan.</a:t>
            </a: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rgbClr val="17365D"/>
              </a:buClr>
              <a:buFont typeface="Arial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 social-emotional curriculum and embed it throughout all curricula.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845203" y="1893827"/>
            <a:ext cx="3625696" cy="30777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Measures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100% compliant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90% of students report feeling “part of the EBIA community”                    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90% of students report feeling safe and supported on campus.  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&lt;10% suspension rate.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85% of students score proficient or advanced on SEL rubric</a:t>
            </a:r>
          </a:p>
        </p:txBody>
      </p:sp>
      <p:sp>
        <p:nvSpPr>
          <p:cNvPr id="146" name="Shape 146"/>
          <p:cNvSpPr/>
          <p:nvPr/>
        </p:nvSpPr>
        <p:spPr>
          <a:xfrm>
            <a:off x="4479667" y="324433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47" name="Shape 147"/>
          <p:cNvSpPr/>
          <p:nvPr/>
        </p:nvSpPr>
        <p:spPr>
          <a:xfrm>
            <a:off x="4479667" y="324433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247804" y="205811"/>
            <a:ext cx="8740970" cy="939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sz="3800" dirty="0">
                <a:solidFill>
                  <a:srgbClr val="139FD2"/>
                </a:solidFill>
                <a:latin typeface="Arial"/>
                <a:ea typeface="Arial"/>
                <a:cs typeface="Arial"/>
                <a:sym typeface="Arial"/>
              </a:rPr>
              <a:t>Provide a coherent 21st century program that offers new, innovative and alternative educational experiences.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None/>
            </a:pPr>
            <a:endParaRPr sz="4400" dirty="0">
              <a:solidFill>
                <a:srgbClr val="139FD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489104" y="1880364"/>
            <a:ext cx="4019396" cy="43088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 all staff and students on design thinking principles and incorporate those principles in all phases of work.</a:t>
            </a: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rgbClr val="17365D"/>
              </a:buClr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be offered blended learning opportunities to access the curriculum in a personalized, differentiated approach.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demonstrate mastery of content materials through project-based learning.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collaborate, manage change and take ownership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their learning experiences.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4845203" y="1893827"/>
            <a:ext cx="3625696" cy="3908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Measures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90% of students will be able to describe the principles of design thinking and how they’ve applied those principles to their work.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Blended learning will be integrated into 30%-35% of the curriculum. 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students will exhibit one culminating end-of-year summative project.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85% of students will successfully complete all goals in Personalized Learning Plan </a:t>
            </a:r>
          </a:p>
        </p:txBody>
      </p:sp>
      <p:sp>
        <p:nvSpPr>
          <p:cNvPr id="156" name="Shape 156"/>
          <p:cNvSpPr/>
          <p:nvPr/>
        </p:nvSpPr>
        <p:spPr>
          <a:xfrm>
            <a:off x="4479667" y="324433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57" name="Shape 157"/>
          <p:cNvSpPr/>
          <p:nvPr/>
        </p:nvSpPr>
        <p:spPr>
          <a:xfrm>
            <a:off x="4479667" y="324433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247804" y="205811"/>
            <a:ext cx="8740970" cy="939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rgbClr val="139FD2"/>
                </a:solidFill>
                <a:latin typeface="Arial"/>
                <a:ea typeface="Arial"/>
                <a:cs typeface="Arial"/>
                <a:sym typeface="Arial"/>
              </a:rPr>
              <a:t>Provide students a rigorous, STEAM based, standards-aligned academic experience and increase the number of students making targeted growth in each core subject area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None/>
            </a:pPr>
            <a:endParaRPr sz="3200">
              <a:solidFill>
                <a:srgbClr val="139FD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None/>
            </a:pPr>
            <a:endParaRPr sz="3200">
              <a:solidFill>
                <a:srgbClr val="139FD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489104" y="1880364"/>
            <a:ext cx="4019396" cy="47397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and implement Common Core State Standards (ELA and Math), Next Generation Science Standards and California State Standards (Social Studies)-based units of study.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Differentiate and personalize instruction to meet students at their current performance levels so they can set and meet attainable goals.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standards-aligned benchmark assessments to inform instruction.</a:t>
            </a: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rgbClr val="17365D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 academic Response to Intervention (RtI) structures to address students’ areas of difficulty. 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4845203" y="1893827"/>
            <a:ext cx="3625696" cy="48013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Measures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make 5% targeted growth from beginning of year to end of year on established diagnostic assessment or score proficient on EOY assessment.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75% of students will score proficient on the ELA and Math CCSS assessment.</a:t>
            </a: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rgbClr val="17365D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70% of students will show growth on internal benchmark assessments for all core subject areas.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 Learners will demonstrate a 10% growth on locally developed test from beginning to end of year.</a:t>
            </a:r>
          </a:p>
        </p:txBody>
      </p:sp>
      <p:sp>
        <p:nvSpPr>
          <p:cNvPr id="166" name="Shape 166"/>
          <p:cNvSpPr/>
          <p:nvPr/>
        </p:nvSpPr>
        <p:spPr>
          <a:xfrm>
            <a:off x="4479667" y="324433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67" name="Shape 167"/>
          <p:cNvSpPr/>
          <p:nvPr/>
        </p:nvSpPr>
        <p:spPr>
          <a:xfrm>
            <a:off x="4479667" y="324433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247804" y="205811"/>
            <a:ext cx="8740970" cy="939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rgbClr val="139FD2"/>
                </a:solidFill>
                <a:latin typeface="Arial"/>
                <a:ea typeface="Arial"/>
                <a:cs typeface="Arial"/>
                <a:sym typeface="Arial"/>
              </a:rPr>
              <a:t>Maintain very high attendance to ensure EBIA receives state money, via ADA, to succeed.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489104" y="1880364"/>
            <a:ext cx="4019396" cy="25237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 system for positive and/or perfect attendance.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Communicate daily with families about student absences.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a strategic intervention system for students falling below 90% attendance rate. 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4845203" y="1893827"/>
            <a:ext cx="3625696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Measures</a:t>
            </a:r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7365D"/>
              </a:buClr>
              <a:buSzPct val="15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Achieve 95% attendance rate</a:t>
            </a:r>
          </a:p>
        </p:txBody>
      </p:sp>
      <p:sp>
        <p:nvSpPr>
          <p:cNvPr id="176" name="Shape 176"/>
          <p:cNvSpPr/>
          <p:nvPr/>
        </p:nvSpPr>
        <p:spPr>
          <a:xfrm>
            <a:off x="4479667" y="324433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77" name="Shape 177"/>
          <p:cNvSpPr/>
          <p:nvPr/>
        </p:nvSpPr>
        <p:spPr>
          <a:xfrm>
            <a:off x="4479667" y="324433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2401</Words>
  <Application>Microsoft Office PowerPoint</Application>
  <PresentationFormat>On-screen Show (4:3)</PresentationFormat>
  <Paragraphs>342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Helvetica Neue Light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Community-Related Success Measures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Hardin</dc:creator>
  <cp:lastModifiedBy>T430</cp:lastModifiedBy>
  <cp:revision>2</cp:revision>
  <dcterms:modified xsi:type="dcterms:W3CDTF">2017-06-06T03:33:09Z</dcterms:modified>
</cp:coreProperties>
</file>