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8"/>
  </p:notesMasterIdLst>
  <p:sldIdLst>
    <p:sldId id="262" r:id="rId2"/>
    <p:sldId id="269" r:id="rId3"/>
    <p:sldId id="338" r:id="rId4"/>
    <p:sldId id="353" r:id="rId5"/>
    <p:sldId id="346" r:id="rId6"/>
    <p:sldId id="344" r:id="rId7"/>
    <p:sldId id="349" r:id="rId8"/>
    <p:sldId id="350" r:id="rId9"/>
    <p:sldId id="351" r:id="rId10"/>
    <p:sldId id="345" r:id="rId11"/>
    <p:sldId id="352" r:id="rId12"/>
    <p:sldId id="283" r:id="rId13"/>
    <p:sldId id="347" r:id="rId14"/>
    <p:sldId id="348" r:id="rId15"/>
    <p:sldId id="310" r:id="rId16"/>
    <p:sldId id="343" r:id="rId1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547"/>
    <p:restoredTop sz="94444" autoAdjust="0"/>
  </p:normalViewPr>
  <p:slideViewPr>
    <p:cSldViewPr snapToGrid="0">
      <p:cViewPr varScale="1">
        <p:scale>
          <a:sx n="105" d="100"/>
          <a:sy n="105" d="100"/>
        </p:scale>
        <p:origin x="104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07570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67878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3994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64754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80252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61043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47308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4323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40619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8025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7870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56594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3939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5913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9319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3928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45294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 smtClean="0">
                <a:solidFill>
                  <a:srgbClr val="FFFFFF"/>
                </a:solidFill>
              </a:rPr>
              <a:t>Academic Excellence</a:t>
            </a:r>
            <a:endParaRPr lang="en" sz="6600" dirty="0">
              <a:solidFill>
                <a:srgbClr val="FFFFFF"/>
              </a:solidFill>
            </a:endParaRPr>
          </a:p>
          <a:p>
            <a:pPr lvl="0" algn="r">
              <a:spcBef>
                <a:spcPts val="0"/>
              </a:spcBef>
              <a:buNone/>
            </a:pPr>
            <a:r>
              <a:rPr lang="en-US" sz="3000" b="0" dirty="0" smtClean="0">
                <a:solidFill>
                  <a:srgbClr val="FFFFFF"/>
                </a:solidFill>
              </a:rPr>
              <a:t>EBIA Team Updates, </a:t>
            </a:r>
            <a:r>
              <a:rPr lang="en-US" sz="3000" b="0" dirty="0" smtClean="0">
                <a:solidFill>
                  <a:srgbClr val="FFFFFF"/>
                </a:solidFill>
              </a:rPr>
              <a:t>March 2017</a:t>
            </a:r>
            <a:endParaRPr lang="en" sz="3000" b="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113579985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FFFFFF"/>
                </a:solidFill>
              </a:rPr>
              <a:t>2</a:t>
            </a:r>
            <a:r>
              <a:rPr lang="en-US" sz="3200" baseline="30000" dirty="0" smtClean="0">
                <a:solidFill>
                  <a:srgbClr val="FFFFFF"/>
                </a:solidFill>
              </a:rPr>
              <a:t>nd</a:t>
            </a:r>
            <a:r>
              <a:rPr lang="en-US" sz="3200" dirty="0" smtClean="0">
                <a:solidFill>
                  <a:srgbClr val="FFFFFF"/>
                </a:solidFill>
              </a:rPr>
              <a:t> Trimester Academic Progress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36342" y="864125"/>
            <a:ext cx="86713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Lower School Growth Areas</a:t>
            </a:r>
            <a:endParaRPr lang="en-US" sz="2000" b="1" dirty="0" smtClean="0"/>
          </a:p>
          <a:p>
            <a:pPr marL="3429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/>
              <a:t>High rate of growth for EL, IEP and FRL students</a:t>
            </a:r>
          </a:p>
          <a:p>
            <a:pPr marL="3429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/>
              <a:t>Decrease of gender gap for girls in math and science</a:t>
            </a:r>
          </a:p>
          <a:p>
            <a:pPr marL="3429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/>
              <a:t>Decrease of race gap for students of color in reading</a:t>
            </a: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Lower School Challenge Areas</a:t>
            </a:r>
            <a:endParaRPr lang="en-US" sz="2000" b="1" dirty="0"/>
          </a:p>
          <a:p>
            <a:pPr marL="3429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/>
              <a:t>Growth progress in 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 math </a:t>
            </a:r>
          </a:p>
          <a:p>
            <a:pPr marL="3429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/>
              <a:t>Growth progress in 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 science</a:t>
            </a:r>
          </a:p>
          <a:p>
            <a:pPr marL="3429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/>
              <a:t>Low performance for boys in reading and language </a:t>
            </a:r>
          </a:p>
          <a:p>
            <a:pPr marL="3429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/>
              <a:t>Low growth progress for students of color in math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0798631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FFFFFF"/>
                </a:solidFill>
              </a:rPr>
              <a:t>2</a:t>
            </a:r>
            <a:r>
              <a:rPr lang="en-US" sz="3200" baseline="30000" dirty="0" smtClean="0">
                <a:solidFill>
                  <a:srgbClr val="FFFFFF"/>
                </a:solidFill>
              </a:rPr>
              <a:t>nd</a:t>
            </a:r>
            <a:r>
              <a:rPr lang="en-US" sz="3200" dirty="0" smtClean="0">
                <a:solidFill>
                  <a:srgbClr val="FFFFFF"/>
                </a:solidFill>
              </a:rPr>
              <a:t> Trimester Academic Progress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87900" y="1025889"/>
            <a:ext cx="296075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Upper School Course Pass Rate Overview</a:t>
            </a:r>
          </a:p>
          <a:p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Based on T2 Grades</a:t>
            </a:r>
          </a:p>
          <a:p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Next step </a:t>
            </a:r>
            <a:r>
              <a:rPr lang="mr-IN" sz="2000" dirty="0" smtClean="0"/>
              <a:t>–</a:t>
            </a:r>
            <a:r>
              <a:rPr lang="en-US" sz="2000" dirty="0" smtClean="0"/>
              <a:t> disaggregate by demographic group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584108"/>
              </p:ext>
            </p:extLst>
          </p:nvPr>
        </p:nvGraphicFramePr>
        <p:xfrm>
          <a:off x="3048654" y="1344738"/>
          <a:ext cx="5842116" cy="4981344"/>
        </p:xfrm>
        <a:graphic>
          <a:graphicData uri="http://schemas.openxmlformats.org/drawingml/2006/table">
            <a:tbl>
              <a:tblPr/>
              <a:tblGrid>
                <a:gridCol w="1774475"/>
                <a:gridCol w="1364980"/>
                <a:gridCol w="1364980"/>
                <a:gridCol w="1337681"/>
              </a:tblGrid>
              <a:tr h="41615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 smtClean="0">
                          <a:effectLst/>
                        </a:rPr>
                        <a:t>Course</a:t>
                      </a:r>
                      <a:endParaRPr lang="en-US" sz="1400" b="1" dirty="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 smtClean="0">
                          <a:effectLst/>
                          <a:latin typeface="Arial" charset="0"/>
                        </a:rPr>
                        <a:t>Number Passing</a:t>
                      </a:r>
                      <a:endParaRPr lang="en-US" sz="1400" b="1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 smtClean="0">
                          <a:effectLst/>
                          <a:latin typeface="Arial" charset="0"/>
                        </a:rPr>
                        <a:t>Taking Number Taking Course</a:t>
                      </a:r>
                      <a:endParaRPr lang="en-US" sz="1400" b="1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 smtClean="0">
                          <a:effectLst/>
                          <a:latin typeface="Arial" charset="0"/>
                        </a:rPr>
                        <a:t>Pass Rate</a:t>
                      </a:r>
                      <a:endParaRPr lang="en-US" sz="1400" b="1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 smtClean="0">
                          <a:effectLst/>
                        </a:rPr>
                        <a:t>English 9</a:t>
                      </a:r>
                    </a:p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 dirty="0" smtClean="0">
                          <a:effectLst/>
                          <a:latin typeface="Arial" charset="0"/>
                        </a:rPr>
                        <a:t>43</a:t>
                      </a:r>
                      <a:endParaRPr lang="hr-HR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dirty="0" smtClean="0">
                          <a:effectLst/>
                          <a:latin typeface="Arial" charset="0"/>
                        </a:rPr>
                        <a:t>61</a:t>
                      </a:r>
                      <a:endParaRPr lang="is-IS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 smtClean="0">
                          <a:effectLst/>
                          <a:latin typeface="Arial" charset="0"/>
                        </a:rPr>
                        <a:t>71%</a:t>
                      </a:r>
                      <a:endParaRPr lang="mr-IN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 smtClean="0">
                          <a:effectLst/>
                        </a:rPr>
                        <a:t>Algebra</a:t>
                      </a:r>
                      <a:r>
                        <a:rPr lang="en-US" sz="1200" b="1" baseline="0" dirty="0" smtClean="0">
                          <a:effectLst/>
                        </a:rPr>
                        <a:t> I</a:t>
                      </a:r>
                    </a:p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 dirty="0" smtClean="0">
                          <a:effectLst/>
                          <a:latin typeface="Arial" charset="0"/>
                        </a:rPr>
                        <a:t>31</a:t>
                      </a:r>
                      <a:endParaRPr lang="nb-NO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 dirty="0" smtClean="0">
                          <a:effectLst/>
                          <a:latin typeface="Arial" charset="0"/>
                        </a:rPr>
                        <a:t>44</a:t>
                      </a:r>
                      <a:endParaRPr lang="hr-HR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 dirty="0" smtClean="0">
                          <a:effectLst/>
                          <a:latin typeface="Arial" charset="0"/>
                        </a:rPr>
                        <a:t>71%</a:t>
                      </a:r>
                      <a:endParaRPr lang="hr-HR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 smtClean="0">
                          <a:effectLst/>
                        </a:rPr>
                        <a:t>Geometry</a:t>
                      </a:r>
                    </a:p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dirty="0" smtClean="0">
                          <a:effectLst/>
                          <a:latin typeface="Arial" charset="0"/>
                        </a:rPr>
                        <a:t>14</a:t>
                      </a:r>
                      <a:endParaRPr lang="is-IS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dirty="0" smtClean="0">
                          <a:effectLst/>
                          <a:latin typeface="Arial" charset="0"/>
                        </a:rPr>
                        <a:t>17</a:t>
                      </a:r>
                      <a:endParaRPr lang="is-IS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 dirty="0" smtClean="0">
                          <a:effectLst/>
                          <a:latin typeface="Arial" charset="0"/>
                        </a:rPr>
                        <a:t>82%</a:t>
                      </a:r>
                      <a:endParaRPr lang="hr-HR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 smtClean="0">
                          <a:effectLst/>
                        </a:rPr>
                        <a:t>AS Environmental Science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dirty="0" smtClean="0">
                          <a:effectLst/>
                          <a:latin typeface="Arial" charset="0"/>
                        </a:rPr>
                        <a:t>15</a:t>
                      </a:r>
                      <a:endParaRPr lang="is-IS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dirty="0" smtClean="0">
                          <a:effectLst/>
                          <a:latin typeface="Arial" charset="0"/>
                        </a:rPr>
                        <a:t>19</a:t>
                      </a:r>
                      <a:endParaRPr lang="is-IS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 dirty="0" smtClean="0">
                          <a:effectLst/>
                          <a:latin typeface="Arial" charset="0"/>
                        </a:rPr>
                        <a:t>79%</a:t>
                      </a:r>
                      <a:endParaRPr lang="hr-HR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 smtClean="0">
                          <a:effectLst/>
                        </a:rPr>
                        <a:t>Environmental Science</a:t>
                      </a:r>
                    </a:p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 dirty="0" smtClean="0">
                          <a:effectLst/>
                          <a:latin typeface="Arial" charset="0"/>
                        </a:rPr>
                        <a:t>25</a:t>
                      </a:r>
                      <a:endParaRPr lang="nb-NO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 dirty="0" smtClean="0">
                          <a:effectLst/>
                          <a:latin typeface="Arial" charset="0"/>
                        </a:rPr>
                        <a:t>42</a:t>
                      </a:r>
                      <a:endParaRPr lang="hr-HR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 dirty="0" smtClean="0">
                          <a:effectLst/>
                          <a:latin typeface="Arial" charset="0"/>
                        </a:rPr>
                        <a:t>60%</a:t>
                      </a:r>
                      <a:endParaRPr lang="hr-HR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 smtClean="0">
                          <a:effectLst/>
                        </a:rPr>
                        <a:t>AS Human Geography</a:t>
                      </a:r>
                    </a:p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dirty="0" smtClean="0">
                          <a:effectLst/>
                          <a:latin typeface="Arial" charset="0"/>
                        </a:rPr>
                        <a:t>29</a:t>
                      </a:r>
                      <a:endParaRPr lang="is-IS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dirty="0" smtClean="0">
                          <a:effectLst/>
                          <a:latin typeface="Arial" charset="0"/>
                        </a:rPr>
                        <a:t>33</a:t>
                      </a:r>
                      <a:endParaRPr lang="is-IS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 dirty="0" smtClean="0">
                          <a:effectLst/>
                          <a:latin typeface="Arial" charset="0"/>
                        </a:rPr>
                        <a:t>88%</a:t>
                      </a:r>
                      <a:endParaRPr lang="nb-NO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 smtClean="0">
                          <a:effectLst/>
                        </a:rPr>
                        <a:t>Human Geography</a:t>
                      </a:r>
                    </a:p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 dirty="0" smtClean="0">
                          <a:effectLst/>
                          <a:latin typeface="Arial" charset="0"/>
                        </a:rPr>
                        <a:t>17</a:t>
                      </a:r>
                      <a:endParaRPr lang="hr-HR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dirty="0" smtClean="0">
                          <a:effectLst/>
                          <a:latin typeface="Arial" charset="0"/>
                        </a:rPr>
                        <a:t>28</a:t>
                      </a:r>
                      <a:endParaRPr lang="is-IS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 dirty="0" smtClean="0">
                          <a:effectLst/>
                          <a:latin typeface="Arial" charset="0"/>
                        </a:rPr>
                        <a:t>61%</a:t>
                      </a:r>
                      <a:endParaRPr lang="hr-HR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 smtClean="0">
                          <a:effectLst/>
                        </a:rPr>
                        <a:t>Heritage Spanish</a:t>
                      </a:r>
                    </a:p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dirty="0" smtClean="0">
                          <a:effectLst/>
                          <a:latin typeface="Arial" charset="0"/>
                        </a:rPr>
                        <a:t>10</a:t>
                      </a:r>
                      <a:endParaRPr lang="cs-CZ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dirty="0" smtClean="0">
                          <a:effectLst/>
                          <a:latin typeface="Arial" charset="0"/>
                        </a:rPr>
                        <a:t>17</a:t>
                      </a:r>
                      <a:endParaRPr lang="cs-CZ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 dirty="0" smtClean="0">
                          <a:effectLst/>
                          <a:latin typeface="Arial" charset="0"/>
                        </a:rPr>
                        <a:t>59%</a:t>
                      </a:r>
                      <a:endParaRPr lang="nb-NO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 smtClean="0">
                          <a:effectLst/>
                        </a:rPr>
                        <a:t>Spanish I</a:t>
                      </a:r>
                    </a:p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dirty="0" smtClean="0">
                          <a:effectLst/>
                          <a:latin typeface="Arial" charset="0"/>
                        </a:rPr>
                        <a:t>26</a:t>
                      </a:r>
                      <a:endParaRPr lang="is-IS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 dirty="0" smtClean="0">
                          <a:effectLst/>
                          <a:latin typeface="Arial" charset="0"/>
                        </a:rPr>
                        <a:t>40</a:t>
                      </a:r>
                      <a:endParaRPr lang="hr-HR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 dirty="0" smtClean="0">
                          <a:effectLst/>
                          <a:latin typeface="Arial" charset="0"/>
                        </a:rPr>
                        <a:t>65%</a:t>
                      </a:r>
                      <a:endParaRPr lang="nb-NO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 smtClean="0">
                          <a:effectLst/>
                        </a:rPr>
                        <a:t>CS I</a:t>
                      </a:r>
                    </a:p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dirty="0" smtClean="0">
                          <a:effectLst/>
                          <a:latin typeface="Arial" charset="0"/>
                        </a:rPr>
                        <a:t>19</a:t>
                      </a:r>
                      <a:endParaRPr lang="is-IS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dirty="0" smtClean="0">
                          <a:effectLst/>
                          <a:latin typeface="Arial" charset="0"/>
                        </a:rPr>
                        <a:t>43</a:t>
                      </a:r>
                      <a:endParaRPr lang="is-IS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 dirty="0" smtClean="0">
                          <a:effectLst/>
                          <a:latin typeface="Arial" charset="0"/>
                        </a:rPr>
                        <a:t>44%</a:t>
                      </a:r>
                      <a:endParaRPr lang="nb-NO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 smtClean="0">
                          <a:effectLst/>
                        </a:rPr>
                        <a:t>CS II</a:t>
                      </a:r>
                    </a:p>
                    <a:p>
                      <a:pPr algn="ctr" rtl="0" fontAlgn="b"/>
                      <a:endParaRPr lang="en-US" sz="1200" b="1" dirty="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dirty="0" smtClean="0">
                          <a:effectLst/>
                          <a:latin typeface="Arial" charset="0"/>
                        </a:rPr>
                        <a:t>18</a:t>
                      </a:r>
                      <a:endParaRPr lang="is-IS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dirty="0" smtClean="0">
                          <a:effectLst/>
                          <a:latin typeface="Arial" charset="0"/>
                        </a:rPr>
                        <a:t>18</a:t>
                      </a:r>
                      <a:endParaRPr lang="cs-CZ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 dirty="0" smtClean="0">
                          <a:effectLst/>
                          <a:latin typeface="Arial" charset="0"/>
                        </a:rPr>
                        <a:t>100%</a:t>
                      </a:r>
                      <a:endParaRPr lang="hr-HR" sz="1200" dirty="0">
                        <a:effectLst/>
                        <a:latin typeface="Arial" charset="0"/>
                      </a:endParaRPr>
                    </a:p>
                  </a:txBody>
                  <a:tcPr marL="33204" marR="33204" marT="22136" marB="22136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9539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 smtClean="0">
                <a:solidFill>
                  <a:srgbClr val="FFFFFF"/>
                </a:solidFill>
              </a:rPr>
              <a:t>National Equity Project </a:t>
            </a:r>
            <a:br>
              <a:rPr lang="en-US" sz="6600" dirty="0" smtClean="0">
                <a:solidFill>
                  <a:srgbClr val="FFFFFF"/>
                </a:solidFill>
              </a:rPr>
            </a:br>
            <a:r>
              <a:rPr lang="en-US" sz="6600" dirty="0" smtClean="0">
                <a:solidFill>
                  <a:srgbClr val="FFFFFF"/>
                </a:solidFill>
              </a:rPr>
              <a:t>Report Out</a:t>
            </a:r>
            <a:endParaRPr lang="en" sz="660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426820028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-US" sz="2600" dirty="0" smtClean="0">
                <a:solidFill>
                  <a:srgbClr val="FFFFFF"/>
                </a:solidFill>
              </a:rPr>
              <a:t>National Equity Project Report Out</a:t>
            </a:r>
            <a:endParaRPr lang="en" sz="26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82880" y="984941"/>
            <a:ext cx="887321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NEP Leading for Equity Institute </a:t>
            </a:r>
            <a:endParaRPr lang="en-US" sz="2800" b="1" dirty="0" smtClean="0"/>
          </a:p>
          <a:p>
            <a:pPr marL="3429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/>
              <a:t>Examine impact of racism and other bias on policies and practice</a:t>
            </a:r>
          </a:p>
          <a:p>
            <a:pPr marL="3429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/>
              <a:t>Analyze individual and organizational dynamics that impede success</a:t>
            </a:r>
          </a:p>
          <a:p>
            <a:pPr marL="3429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/>
              <a:t>Improve collaborative relationships and build teams</a:t>
            </a:r>
          </a:p>
          <a:p>
            <a:pPr marL="3429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/>
              <a:t>Identify/solidify equity goals</a:t>
            </a:r>
          </a:p>
          <a:p>
            <a:pPr marL="342900" lvl="1" indent="-342900">
              <a:lnSpc>
                <a:spcPct val="150000"/>
              </a:lnSpc>
              <a:buFont typeface="Arial" charset="0"/>
              <a:buChar char="•"/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Team</a:t>
            </a:r>
            <a:endParaRPr lang="en-US" sz="2800" b="1" dirty="0"/>
          </a:p>
          <a:p>
            <a:pPr marL="3429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/>
              <a:t>Admin </a:t>
            </a:r>
            <a:r>
              <a:rPr lang="mr-IN" sz="2000" dirty="0" smtClean="0"/>
              <a:t>–</a:t>
            </a:r>
            <a:r>
              <a:rPr lang="en-US" sz="2000" dirty="0" smtClean="0"/>
              <a:t> Devin Krugman</a:t>
            </a:r>
            <a:endParaRPr lang="en-US" sz="2000" dirty="0"/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/>
              <a:t>Lower School </a:t>
            </a:r>
            <a:r>
              <a:rPr lang="mr-IN" sz="2000" dirty="0" smtClean="0"/>
              <a:t>–</a:t>
            </a:r>
            <a:r>
              <a:rPr lang="en-US" sz="2000" dirty="0" smtClean="0"/>
              <a:t> Cory Potts, Ashley Henry, Lauren Combs, Kim Frankel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/>
              <a:t>Upper School </a:t>
            </a:r>
            <a:r>
              <a:rPr lang="mr-IN" sz="2000" dirty="0" smtClean="0"/>
              <a:t>–</a:t>
            </a:r>
            <a:r>
              <a:rPr lang="en-US" sz="2000" dirty="0" smtClean="0"/>
              <a:t> Megan Cook, Kelly Atkinson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718143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2600" dirty="0" smtClean="0">
                <a:solidFill>
                  <a:srgbClr val="FFFFFF"/>
                </a:solidFill>
              </a:rPr>
              <a:t>National Equity Project Report Out</a:t>
            </a:r>
            <a:endParaRPr lang="en" sz="26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36342" y="864125"/>
            <a:ext cx="867131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/>
              <a:t>Primary Analysis Areas</a:t>
            </a:r>
            <a:endParaRPr lang="en-US" sz="2800" b="1" dirty="0" smtClean="0"/>
          </a:p>
          <a:p>
            <a:pPr marL="342900" lvl="1" indent="-342900">
              <a:lnSpc>
                <a:spcPct val="200000"/>
              </a:lnSpc>
              <a:buFont typeface="Arial" charset="0"/>
              <a:buChar char="•"/>
            </a:pPr>
            <a:r>
              <a:rPr lang="en-US" sz="2000" dirty="0" smtClean="0"/>
              <a:t>Academics and Instructional Practice</a:t>
            </a:r>
            <a:endParaRPr lang="en-US" sz="2000" dirty="0" smtClean="0"/>
          </a:p>
          <a:p>
            <a:pPr marL="342900" indent="-342900">
              <a:lnSpc>
                <a:spcPct val="200000"/>
              </a:lnSpc>
              <a:buFont typeface="Arial" charset="0"/>
              <a:buChar char="•"/>
            </a:pPr>
            <a:r>
              <a:rPr lang="en-US" sz="2000" dirty="0" smtClean="0"/>
              <a:t>School Culture and Climate</a:t>
            </a:r>
            <a:endParaRPr lang="en-US" sz="2000" dirty="0" smtClean="0"/>
          </a:p>
          <a:p>
            <a:pPr>
              <a:lnSpc>
                <a:spcPct val="200000"/>
              </a:lnSpc>
            </a:pPr>
            <a:r>
              <a:rPr lang="en-US" sz="2800" b="1" dirty="0" smtClean="0"/>
              <a:t>Targeted Improvement Areas</a:t>
            </a:r>
            <a:endParaRPr lang="en-US" sz="2800" b="1" dirty="0"/>
          </a:p>
          <a:p>
            <a:pPr marL="342900" lvl="1" indent="-342900">
              <a:lnSpc>
                <a:spcPct val="200000"/>
              </a:lnSpc>
              <a:buFont typeface="Arial" charset="0"/>
              <a:buChar char="•"/>
            </a:pPr>
            <a:r>
              <a:rPr lang="en-US" sz="2000" dirty="0" smtClean="0"/>
              <a:t>Discipline and Behavior Response</a:t>
            </a:r>
            <a:endParaRPr lang="en-US" sz="2000" dirty="0"/>
          </a:p>
          <a:p>
            <a:pPr marL="342900" indent="-342900">
              <a:lnSpc>
                <a:spcPct val="200000"/>
              </a:lnSpc>
              <a:buFont typeface="Arial" charset="0"/>
              <a:buChar char="•"/>
            </a:pPr>
            <a:r>
              <a:rPr lang="en-US" sz="2000" dirty="0" smtClean="0"/>
              <a:t>Communication Systems</a:t>
            </a:r>
          </a:p>
          <a:p>
            <a:pPr marL="342900" indent="-342900">
              <a:lnSpc>
                <a:spcPct val="200000"/>
              </a:lnSpc>
              <a:buFont typeface="Arial" charset="0"/>
              <a:buChar char="•"/>
            </a:pPr>
            <a:r>
              <a:rPr lang="en-US" sz="2000" dirty="0" smtClean="0"/>
              <a:t>Daily Practice (teacher to student, and staff to staff)</a:t>
            </a:r>
          </a:p>
          <a:p>
            <a:pPr marL="342900" indent="-342900">
              <a:lnSpc>
                <a:spcPct val="200000"/>
              </a:lnSpc>
              <a:buFont typeface="Arial" charset="0"/>
              <a:buChar char="•"/>
            </a:pPr>
            <a:r>
              <a:rPr lang="en-US" sz="2000" dirty="0" smtClean="0"/>
              <a:t>Community Building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78352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 smtClean="0">
                <a:solidFill>
                  <a:srgbClr val="FFFFFF"/>
                </a:solidFill>
              </a:rPr>
              <a:t>End of Year Staffing Plan</a:t>
            </a:r>
            <a:endParaRPr lang="en" sz="660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1330509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FFFFFF"/>
                </a:solidFill>
              </a:rPr>
              <a:t>End of Year Staffing Plan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36343" y="820722"/>
            <a:ext cx="876685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Leave Coverage Plan</a:t>
            </a:r>
          </a:p>
          <a:p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Head of School </a:t>
            </a:r>
            <a:r>
              <a:rPr lang="mr-IN" sz="2400" dirty="0" smtClean="0"/>
              <a:t>–</a:t>
            </a:r>
            <a:r>
              <a:rPr lang="en-US" sz="2400" dirty="0" smtClean="0"/>
              <a:t> Devin Krugman</a:t>
            </a:r>
          </a:p>
          <a:p>
            <a:pPr lvl="5"/>
            <a:r>
              <a:rPr lang="en-US" sz="2400" dirty="0"/>
              <a:t>	</a:t>
            </a:r>
            <a:r>
              <a:rPr lang="en-US" sz="2000" dirty="0" smtClean="0"/>
              <a:t>Timeline: May through July 2017</a:t>
            </a:r>
          </a:p>
          <a:p>
            <a:pPr lvl="5"/>
            <a:r>
              <a:rPr lang="en-US" sz="2000" dirty="0"/>
              <a:t>	</a:t>
            </a:r>
            <a:r>
              <a:rPr lang="en-US" sz="2000" dirty="0" smtClean="0"/>
              <a:t>Role(s): Interim Head of School</a:t>
            </a:r>
          </a:p>
          <a:p>
            <a:pPr lvl="5"/>
            <a:r>
              <a:rPr lang="en-US" sz="2000" dirty="0"/>
              <a:t>	</a:t>
            </a:r>
            <a:r>
              <a:rPr lang="en-US" sz="2000" dirty="0" smtClean="0"/>
              <a:t>Status: Rate finalization, contract offer this week</a:t>
            </a:r>
          </a:p>
          <a:p>
            <a:pPr lvl="5"/>
            <a:endParaRPr lang="en-US" sz="24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DESEL </a:t>
            </a:r>
            <a:r>
              <a:rPr lang="mr-IN" sz="2400" dirty="0" smtClean="0"/>
              <a:t>–</a:t>
            </a:r>
            <a:r>
              <a:rPr lang="en-US" sz="2400" dirty="0" smtClean="0"/>
              <a:t> </a:t>
            </a:r>
            <a:r>
              <a:rPr lang="en-US" sz="2400" dirty="0" err="1" smtClean="0"/>
              <a:t>Lansine</a:t>
            </a:r>
            <a:r>
              <a:rPr lang="en-US" sz="2400" dirty="0" smtClean="0"/>
              <a:t> </a:t>
            </a:r>
            <a:r>
              <a:rPr lang="en-US" sz="2400" dirty="0" err="1" smtClean="0"/>
              <a:t>Toure</a:t>
            </a:r>
            <a:endParaRPr lang="en-US" sz="2400" dirty="0" smtClean="0"/>
          </a:p>
          <a:p>
            <a:pPr lvl="5"/>
            <a:r>
              <a:rPr lang="en-US" sz="2400" dirty="0"/>
              <a:t>	</a:t>
            </a:r>
            <a:r>
              <a:rPr lang="en-US" sz="2000" dirty="0"/>
              <a:t>Timeline: </a:t>
            </a:r>
            <a:r>
              <a:rPr lang="en-US" sz="2000" dirty="0" smtClean="0"/>
              <a:t>mid May through mid June 2017</a:t>
            </a:r>
            <a:endParaRPr lang="en-US" sz="2000" dirty="0"/>
          </a:p>
          <a:p>
            <a:pPr lvl="5"/>
            <a:r>
              <a:rPr lang="en-US" sz="2000" dirty="0"/>
              <a:t>	Role(s</a:t>
            </a:r>
            <a:r>
              <a:rPr lang="en-US" sz="2000" dirty="0" smtClean="0"/>
              <a:t>): Interim Behavior Support Person, Interim LEA</a:t>
            </a:r>
            <a:endParaRPr lang="en-US" sz="2000" dirty="0"/>
          </a:p>
          <a:p>
            <a:pPr lvl="5"/>
            <a:r>
              <a:rPr lang="en-US" sz="2000" dirty="0"/>
              <a:t>	Status: </a:t>
            </a:r>
            <a:r>
              <a:rPr lang="en-US" sz="2000" dirty="0" smtClean="0"/>
              <a:t>Behavior Support Complete, LEA contract offer this week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endParaRPr lang="en-US" sz="24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Intersession Coordinator </a:t>
            </a:r>
            <a:r>
              <a:rPr lang="mr-IN" sz="2400" dirty="0" smtClean="0"/>
              <a:t>–</a:t>
            </a:r>
            <a:r>
              <a:rPr lang="en-US" sz="2400" dirty="0" smtClean="0"/>
              <a:t> Nicole </a:t>
            </a:r>
            <a:r>
              <a:rPr lang="en-US" sz="2400" dirty="0" err="1" smtClean="0"/>
              <a:t>Neumiller</a:t>
            </a:r>
            <a:endParaRPr lang="en-US" sz="2400" dirty="0" smtClean="0"/>
          </a:p>
          <a:p>
            <a:pPr lvl="5"/>
            <a:r>
              <a:rPr lang="en-US" sz="2400" dirty="0"/>
              <a:t>	</a:t>
            </a:r>
            <a:r>
              <a:rPr lang="en-US" sz="2000" dirty="0"/>
              <a:t>Timeline: </a:t>
            </a:r>
            <a:r>
              <a:rPr lang="en-US" sz="2000" dirty="0" smtClean="0"/>
              <a:t>mid May through mid June 2017</a:t>
            </a:r>
            <a:endParaRPr lang="en-US" sz="2000" dirty="0"/>
          </a:p>
          <a:p>
            <a:pPr lvl="5"/>
            <a:r>
              <a:rPr lang="en-US" sz="2000" dirty="0"/>
              <a:t>	Role(s</a:t>
            </a:r>
            <a:r>
              <a:rPr lang="en-US" sz="2000" dirty="0" smtClean="0"/>
              <a:t>): Interim Intersession Coordinator </a:t>
            </a:r>
            <a:endParaRPr lang="en-US" sz="2000" dirty="0"/>
          </a:p>
          <a:p>
            <a:pPr lvl="5"/>
            <a:r>
              <a:rPr lang="en-US" sz="2000" dirty="0"/>
              <a:t>	Status: Rate finalization, contract offer this week</a:t>
            </a:r>
          </a:p>
          <a:p>
            <a:pPr lvl="5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258009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 smtClean="0">
                <a:solidFill>
                  <a:srgbClr val="FFFFFF"/>
                </a:solidFill>
              </a:rPr>
              <a:t>Winter All Staff Survey </a:t>
            </a:r>
            <a:br>
              <a:rPr lang="en-US" sz="6600" dirty="0" smtClean="0">
                <a:solidFill>
                  <a:srgbClr val="FFFFFF"/>
                </a:solidFill>
              </a:rPr>
            </a:br>
            <a:r>
              <a:rPr lang="en-US" sz="6600" dirty="0" smtClean="0">
                <a:solidFill>
                  <a:srgbClr val="FFFFFF"/>
                </a:solidFill>
              </a:rPr>
              <a:t>Report Out</a:t>
            </a:r>
            <a:endParaRPr lang="en" sz="660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321747046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</a:rPr>
              <a:t>Winter All Staff Survey Report Out</a:t>
            </a:r>
            <a:endParaRPr lang="en" sz="28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214522" y="820722"/>
            <a:ext cx="8941013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Survey Arc </a:t>
            </a:r>
            <a:r>
              <a:rPr lang="mr-IN" sz="2800" b="1" dirty="0" smtClean="0"/>
              <a:t>–</a:t>
            </a:r>
            <a:r>
              <a:rPr lang="en-US" sz="2800" b="1" dirty="0" smtClean="0"/>
              <a:t> All Anonymous</a:t>
            </a:r>
            <a:endParaRPr lang="en-US" sz="2400" b="1" dirty="0"/>
          </a:p>
          <a:p>
            <a:pPr marL="457200" lvl="1" indent="-457200" fontAlgn="base">
              <a:lnSpc>
                <a:spcPct val="150000"/>
              </a:lnSpc>
              <a:buFont typeface="Arial" charset="0"/>
              <a:buChar char="•"/>
            </a:pPr>
            <a:r>
              <a:rPr lang="en-US" sz="2400" dirty="0" smtClean="0"/>
              <a:t>Fall In House All Staff Survey</a:t>
            </a:r>
            <a:endParaRPr lang="en-US" sz="2400" dirty="0"/>
          </a:p>
          <a:p>
            <a:pPr marL="457200" lvl="1" indent="-457200" fontAlgn="base">
              <a:lnSpc>
                <a:spcPct val="150000"/>
              </a:lnSpc>
              <a:buFont typeface="Arial" charset="0"/>
              <a:buChar char="•"/>
            </a:pPr>
            <a:r>
              <a:rPr lang="en-US" sz="2400" dirty="0" smtClean="0"/>
              <a:t>Winter In House All Staff Survey </a:t>
            </a:r>
          </a:p>
          <a:p>
            <a:pPr marL="457200" lvl="1" indent="-457200" fontAlgn="base">
              <a:lnSpc>
                <a:spcPct val="150000"/>
              </a:lnSpc>
              <a:buFont typeface="Arial" charset="0"/>
              <a:buChar char="•"/>
            </a:pPr>
            <a:r>
              <a:rPr lang="en-US" sz="2400" dirty="0" smtClean="0"/>
              <a:t>Spring SCAI for Staff, Families and Students</a:t>
            </a:r>
            <a:endParaRPr lang="en-US" sz="2400" dirty="0"/>
          </a:p>
          <a:p>
            <a:pPr>
              <a:lnSpc>
                <a:spcPct val="150000"/>
              </a:lnSpc>
            </a:pPr>
            <a:endParaRPr lang="en-US" sz="1000" b="1" dirty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Categories of Survey</a:t>
            </a:r>
            <a:endParaRPr lang="en-US" sz="2400" b="1" dirty="0"/>
          </a:p>
          <a:p>
            <a:pPr marL="457200" lvl="1" indent="-457200" fontAlgn="base">
              <a:lnSpc>
                <a:spcPct val="150000"/>
              </a:lnSpc>
              <a:buFont typeface="Arial" charset="0"/>
              <a:buChar char="•"/>
            </a:pPr>
            <a:r>
              <a:rPr lang="en-US" sz="2400" dirty="0" smtClean="0"/>
              <a:t>School Culture and Climate</a:t>
            </a:r>
            <a:endParaRPr lang="en-US" sz="2400" dirty="0"/>
          </a:p>
          <a:p>
            <a:pPr marL="457200" lvl="1" indent="-457200" fontAlgn="base">
              <a:lnSpc>
                <a:spcPct val="150000"/>
              </a:lnSpc>
              <a:buFont typeface="Arial" charset="0"/>
              <a:buChar char="•"/>
            </a:pPr>
            <a:r>
              <a:rPr lang="en-US" sz="2400" dirty="0" smtClean="0"/>
              <a:t>Academics</a:t>
            </a:r>
          </a:p>
          <a:p>
            <a:pPr marL="457200" lvl="1" indent="-457200" fontAlgn="base">
              <a:lnSpc>
                <a:spcPct val="150000"/>
              </a:lnSpc>
              <a:buFont typeface="Arial" charset="0"/>
              <a:buChar char="•"/>
            </a:pPr>
            <a:r>
              <a:rPr lang="en-US" sz="2400" dirty="0" smtClean="0"/>
              <a:t>Professional Development</a:t>
            </a:r>
          </a:p>
          <a:p>
            <a:pPr marL="457200" lvl="1" indent="-457200" fontAlgn="base">
              <a:lnSpc>
                <a:spcPct val="150000"/>
              </a:lnSpc>
              <a:buFont typeface="Arial" charset="0"/>
              <a:buChar char="•"/>
            </a:pPr>
            <a:r>
              <a:rPr lang="en-US" sz="2400" dirty="0" smtClean="0"/>
              <a:t>Work Environment</a:t>
            </a:r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0041931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</a:rPr>
              <a:t>Winter All Staff Survey Report Out</a:t>
            </a:r>
            <a:endParaRPr lang="en" sz="28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214522" y="820722"/>
            <a:ext cx="8941013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Response Results</a:t>
            </a:r>
            <a:r>
              <a:rPr lang="en-US" sz="2400" dirty="0"/>
              <a:t> 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122067"/>
              </p:ext>
            </p:extLst>
          </p:nvPr>
        </p:nvGraphicFramePr>
        <p:xfrm>
          <a:off x="214522" y="1606652"/>
          <a:ext cx="8788677" cy="4462801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711814"/>
                <a:gridCol w="3474720"/>
                <a:gridCol w="3602143"/>
              </a:tblGrid>
              <a:tr h="4345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Category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Strengths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Growth Areas</a:t>
                      </a:r>
                      <a:endParaRPr lang="en-US" sz="1800" dirty="0"/>
                    </a:p>
                  </a:txBody>
                  <a:tcPr/>
                </a:tc>
              </a:tr>
              <a:tr h="95665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School Culture and Climate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/>
                        <a:t>Students feel</a:t>
                      </a:r>
                      <a:r>
                        <a:rPr lang="en-US" sz="1400" baseline="0" dirty="0" smtClean="0"/>
                        <a:t> “part of the EBIA community”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baseline="0" dirty="0" smtClean="0"/>
                        <a:t>Physical safety of staff and students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/>
                        <a:t>Clear and consistent responses to student behavior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/>
                        <a:t>School is clean and orderly </a:t>
                      </a:r>
                      <a:endParaRPr lang="en-US" sz="1400" dirty="0"/>
                    </a:p>
                  </a:txBody>
                  <a:tcPr/>
                </a:tc>
              </a:tr>
              <a:tr h="95665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Academics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/>
                        <a:t>High academic</a:t>
                      </a:r>
                      <a:r>
                        <a:rPr lang="en-US" sz="1400" baseline="0" dirty="0" smtClean="0"/>
                        <a:t> expectations for students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baseline="0" dirty="0" smtClean="0"/>
                        <a:t>Belief that all students can improve in any task or subject (growth mindset)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/>
                        <a:t>Belief</a:t>
                      </a:r>
                      <a:r>
                        <a:rPr lang="en-US" sz="1400" baseline="0" dirty="0" smtClean="0"/>
                        <a:t> that at least 75% of students will be on grade level by end of year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baseline="0" dirty="0" smtClean="0"/>
                        <a:t>Belief that gap between student groups will decrease by end of year</a:t>
                      </a:r>
                      <a:endParaRPr lang="en-US" sz="1400" dirty="0"/>
                    </a:p>
                  </a:txBody>
                  <a:tcPr/>
                </a:tc>
              </a:tr>
              <a:tr h="95665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Professional Development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/>
                        <a:t>Utility of intersession restorative justice training (run</a:t>
                      </a:r>
                      <a:r>
                        <a:rPr lang="en-US" sz="1400" baseline="0" dirty="0" smtClean="0"/>
                        <a:t> by SEEDS)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baseline="0" dirty="0" smtClean="0"/>
                        <a:t>Utility of intersession planning time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/>
                        <a:t>Desire for tools/systems to improve team meeting productivity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/>
                        <a:t>Utility of intersession PBL training </a:t>
                      </a:r>
                      <a:r>
                        <a:rPr lang="mr-IN" sz="1400" dirty="0" smtClean="0"/>
                        <a:t>–</a:t>
                      </a:r>
                      <a:r>
                        <a:rPr lang="en-US" sz="1400" dirty="0" smtClean="0"/>
                        <a:t> desire for more advanced</a:t>
                      </a:r>
                      <a:r>
                        <a:rPr lang="en-US" sz="1400" baseline="0" dirty="0" smtClean="0"/>
                        <a:t> support</a:t>
                      </a:r>
                      <a:endParaRPr lang="en-US" sz="1400" dirty="0" smtClean="0"/>
                    </a:p>
                  </a:txBody>
                  <a:tcPr/>
                </a:tc>
              </a:tr>
              <a:tr h="95665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Work Environment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/>
                        <a:t>Staff is viewed as highly collaborative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/>
                        <a:t>Belief</a:t>
                      </a:r>
                      <a:r>
                        <a:rPr lang="en-US" sz="1400" baseline="0" dirty="0" smtClean="0"/>
                        <a:t> in self as strong cultural, philosophical and skill fit to EBIA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baseline="0" dirty="0" smtClean="0"/>
                        <a:t>Would recommend EBIA as a positive place to work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/>
                        <a:t>Opportunity to make authentic input into the EBIA budget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/>
                        <a:t>Development of shared, normed mission and vision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26924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 smtClean="0">
                <a:solidFill>
                  <a:srgbClr val="FFFFFF"/>
                </a:solidFill>
              </a:rPr>
              <a:t>2</a:t>
            </a:r>
            <a:r>
              <a:rPr lang="en-US" sz="6600" baseline="30000" dirty="0" smtClean="0">
                <a:solidFill>
                  <a:srgbClr val="FFFFFF"/>
                </a:solidFill>
              </a:rPr>
              <a:t>nd</a:t>
            </a:r>
            <a:r>
              <a:rPr lang="en-US" sz="6600" dirty="0" smtClean="0">
                <a:solidFill>
                  <a:srgbClr val="FFFFFF"/>
                </a:solidFill>
              </a:rPr>
              <a:t> Trimester Academic Progress</a:t>
            </a:r>
            <a:endParaRPr lang="en" sz="660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98082456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FFFFFF"/>
                </a:solidFill>
              </a:rPr>
              <a:t>2</a:t>
            </a:r>
            <a:r>
              <a:rPr lang="en-US" sz="3200" baseline="30000" dirty="0" smtClean="0">
                <a:solidFill>
                  <a:srgbClr val="FFFFFF"/>
                </a:solidFill>
              </a:rPr>
              <a:t>nd</a:t>
            </a:r>
            <a:r>
              <a:rPr lang="en-US" sz="3200" dirty="0" smtClean="0">
                <a:solidFill>
                  <a:srgbClr val="FFFFFF"/>
                </a:solidFill>
              </a:rPr>
              <a:t> Trimester Academic Progress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87900" y="1025889"/>
            <a:ext cx="29607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Lower School </a:t>
            </a:r>
            <a:r>
              <a:rPr lang="en-US" sz="2800" b="1" dirty="0" smtClean="0"/>
              <a:t>NWEA MAP Overview</a:t>
            </a:r>
          </a:p>
          <a:p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/>
              <a:t>S.D. Range is up to +/- 3 </a:t>
            </a:r>
          </a:p>
          <a:p>
            <a:endParaRPr lang="en-US" sz="16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/>
              <a:t>”Norm” represents average anticipated growth </a:t>
            </a:r>
          </a:p>
          <a:p>
            <a:endParaRPr lang="en-US" sz="16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/>
              <a:t>Growth score is calculated as the average of each student’s individual growth score</a:t>
            </a:r>
            <a:endParaRPr lang="en-US" sz="16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842606"/>
              </p:ext>
            </p:extLst>
          </p:nvPr>
        </p:nvGraphicFramePr>
        <p:xfrm>
          <a:off x="3048654" y="1344738"/>
          <a:ext cx="5954546" cy="4967294"/>
        </p:xfrm>
        <a:graphic>
          <a:graphicData uri="http://schemas.openxmlformats.org/drawingml/2006/table">
            <a:tbl>
              <a:tblPr/>
              <a:tblGrid>
                <a:gridCol w="1438831"/>
                <a:gridCol w="1106793"/>
                <a:gridCol w="1106793"/>
                <a:gridCol w="1084657"/>
                <a:gridCol w="1217472"/>
              </a:tblGrid>
              <a:tr h="41615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Grade 6 Means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ALL Fall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ALL Winter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Growth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Diff. From Norm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Math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214.9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213.7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1200">
                          <a:effectLst/>
                          <a:latin typeface="Arial" charset="0"/>
                        </a:rPr>
                        <a:t>-1.7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1200">
                          <a:effectLst/>
                          <a:latin typeface="Arial" charset="0"/>
                        </a:rPr>
                        <a:t>-6.1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Reading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effectLst/>
                          <a:latin typeface="Arial" charset="0"/>
                        </a:rPr>
                        <a:t>211.5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216.0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3.5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effectLst/>
                          <a:latin typeface="Arial" charset="0"/>
                        </a:rPr>
                        <a:t>0.3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Language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208.9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215.1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6.0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2.8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Science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205.8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208.6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2.5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1200">
                          <a:effectLst/>
                          <a:latin typeface="Arial" charset="0"/>
                        </a:rPr>
                        <a:t>-0.3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15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Grade 7 Means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ALL Fall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ALL Winter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Difference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Diff. From Norm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Math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effectLst/>
                          <a:latin typeface="Arial" charset="0"/>
                        </a:rPr>
                        <a:t>225.6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228.9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4.2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Reading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218.3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224.1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effectLst/>
                          <a:latin typeface="Arial" charset="0"/>
                        </a:rPr>
                        <a:t>5.8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3.3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Language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216.9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219.6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2.7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Science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>
                          <a:effectLst/>
                          <a:latin typeface="Arial" charset="0"/>
                        </a:rPr>
                        <a:t>210.5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>
                          <a:effectLst/>
                          <a:latin typeface="Arial" charset="0"/>
                        </a:rPr>
                        <a:t>210.9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1200">
                          <a:effectLst/>
                          <a:latin typeface="Arial" charset="0"/>
                        </a:rPr>
                        <a:t>-1.5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15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Grade 8 Means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ALL Fall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ALL Winter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Difference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Diff. From Norm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Math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227.2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234.8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effectLst/>
                          <a:latin typeface="Arial" charset="0"/>
                        </a:rPr>
                        <a:t>7.6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4.7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Reading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219.7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224.9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effectLst/>
                          <a:latin typeface="Arial" charset="0"/>
                        </a:rPr>
                        <a:t>5.2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3.3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Language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218.3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>
                          <a:effectLst/>
                          <a:latin typeface="Arial" charset="0"/>
                        </a:rPr>
                        <a:t>222.2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4.0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2.1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2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</a:rPr>
                        <a:t>Science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214.3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219.8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effectLst/>
                          <a:latin typeface="Arial" charset="0"/>
                        </a:rPr>
                        <a:t>5.4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 dirty="0">
                          <a:effectLst/>
                          <a:latin typeface="Arial" charset="0"/>
                        </a:rPr>
                        <a:t>3.4</a:t>
                      </a:r>
                    </a:p>
                  </a:txBody>
                  <a:tcPr marL="33204" marR="33204" marT="22136" marB="221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18838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FFFFFF"/>
                </a:solidFill>
              </a:rPr>
              <a:t>2</a:t>
            </a:r>
            <a:r>
              <a:rPr lang="en-US" sz="3200" baseline="30000" dirty="0" smtClean="0">
                <a:solidFill>
                  <a:srgbClr val="FFFFFF"/>
                </a:solidFill>
              </a:rPr>
              <a:t>nd</a:t>
            </a:r>
            <a:r>
              <a:rPr lang="en-US" sz="3200" dirty="0" smtClean="0">
                <a:solidFill>
                  <a:srgbClr val="FFFFFF"/>
                </a:solidFill>
              </a:rPr>
              <a:t> Trimester Academic Progress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87900" y="1025889"/>
            <a:ext cx="891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Lower School </a:t>
            </a:r>
            <a:r>
              <a:rPr lang="en-US" sz="2800" b="1" dirty="0" smtClean="0"/>
              <a:t>NWEA MAP Overview </a:t>
            </a:r>
            <a:r>
              <a:rPr lang="mr-IN" sz="2800" b="1" dirty="0" smtClean="0"/>
              <a:t>–</a:t>
            </a:r>
            <a:r>
              <a:rPr lang="en-US" sz="2800" b="1" dirty="0" smtClean="0"/>
              <a:t> FRL, EL, IEP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240747"/>
              </p:ext>
            </p:extLst>
          </p:nvPr>
        </p:nvGraphicFramePr>
        <p:xfrm>
          <a:off x="765637" y="1754276"/>
          <a:ext cx="8237563" cy="4202640"/>
        </p:xfrm>
        <a:graphic>
          <a:graphicData uri="http://schemas.openxmlformats.org/drawingml/2006/table">
            <a:tbl>
              <a:tblPr/>
              <a:tblGrid>
                <a:gridCol w="871780"/>
                <a:gridCol w="505632"/>
                <a:gridCol w="662553"/>
                <a:gridCol w="618964"/>
                <a:gridCol w="113331"/>
                <a:gridCol w="505632"/>
                <a:gridCol w="662553"/>
                <a:gridCol w="706141"/>
                <a:gridCol w="77706"/>
                <a:gridCol w="435890"/>
                <a:gridCol w="592810"/>
                <a:gridCol w="636399"/>
                <a:gridCol w="78460"/>
                <a:gridCol w="470761"/>
                <a:gridCol w="627681"/>
                <a:gridCol w="671270"/>
              </a:tblGrid>
              <a:tr h="183074"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000" b="1">
                          <a:effectLst/>
                          <a:latin typeface="Arial" charset="0"/>
                        </a:rPr>
                        <a:t>FRL #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000" b="1">
                          <a:effectLst/>
                          <a:latin typeface="Arial" charset="0"/>
                        </a:rPr>
                        <a:t>EL #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IEP #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778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Grade 6 Means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ALL Fall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ALL Winter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Growth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FRL Fall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FRL Winter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FRL Growth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EL Fall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EL Winter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EL Growth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IEP Fall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IEP Winter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IEP Growth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307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Math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effectLst/>
                          <a:latin typeface="Arial" charset="0"/>
                        </a:rPr>
                        <a:t>214.9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effectLst/>
                          <a:latin typeface="Arial" charset="0"/>
                        </a:rPr>
                        <a:t>213.7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1000">
                          <a:effectLst/>
                          <a:latin typeface="Arial" charset="0"/>
                        </a:rPr>
                        <a:t>-1.7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effectLst/>
                          <a:latin typeface="Arial" charset="0"/>
                        </a:rPr>
                        <a:t>206.7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effectLst/>
                          <a:latin typeface="Arial" charset="0"/>
                        </a:rPr>
                        <a:t>208.6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effectLst/>
                          <a:latin typeface="Arial" charset="0"/>
                        </a:rPr>
                        <a:t>1.9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192.1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195.4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3.2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211.8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210.7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-1.1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07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Reading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effectLst/>
                          <a:latin typeface="Arial" charset="0"/>
                        </a:rPr>
                        <a:t>211.5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effectLst/>
                          <a:latin typeface="Arial" charset="0"/>
                        </a:rPr>
                        <a:t>216.0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effectLst/>
                          <a:latin typeface="Arial" charset="0"/>
                        </a:rPr>
                        <a:t>3.5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203.8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207.1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effectLst/>
                          <a:latin typeface="Arial" charset="0"/>
                        </a:rPr>
                        <a:t>3.4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187.7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199.5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11.8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205.1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209.3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4.2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07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Language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effectLst/>
                          <a:latin typeface="Arial" charset="0"/>
                        </a:rPr>
                        <a:t>208.9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effectLst/>
                          <a:latin typeface="Arial" charset="0"/>
                        </a:rPr>
                        <a:t>215.1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effectLst/>
                          <a:latin typeface="Arial" charset="0"/>
                        </a:rPr>
                        <a:t>6.0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201.4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208.0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effectLst/>
                          <a:latin typeface="Arial" charset="0"/>
                        </a:rPr>
                        <a:t>6.6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effectLst/>
                          <a:latin typeface="Arial" charset="0"/>
                        </a:rPr>
                        <a:t>192.8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effectLst/>
                          <a:latin typeface="Arial" charset="0"/>
                        </a:rPr>
                        <a:t>200.9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8.1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202.5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209.3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6.8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07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Science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effectLst/>
                          <a:latin typeface="Arial" charset="0"/>
                        </a:rPr>
                        <a:t>205.8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effectLst/>
                          <a:latin typeface="Arial" charset="0"/>
                        </a:rPr>
                        <a:t>208.6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effectLst/>
                          <a:latin typeface="Arial" charset="0"/>
                        </a:rPr>
                        <a:t>2.5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199.3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202.7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effectLst/>
                          <a:latin typeface="Arial" charset="0"/>
                        </a:rPr>
                        <a:t>3.4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190.6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194.3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3.7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204.4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203.2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-1.2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074"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74"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000" b="1">
                          <a:effectLst/>
                          <a:latin typeface="Arial" charset="0"/>
                        </a:rPr>
                        <a:t>FRL #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000" b="1">
                          <a:effectLst/>
                          <a:latin typeface="Arial" charset="0"/>
                        </a:rPr>
                        <a:t>EL #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IEP #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1"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778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Grade 7 Means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ALL Fall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ALL Winter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Growth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FRL Fall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FRL Winter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FRL Growth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EL Fall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EL Winter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EL Growth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IEP Fall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IEP Winter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IEP Growth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307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Math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effectLst/>
                          <a:latin typeface="Arial" charset="0"/>
                        </a:rPr>
                        <a:t>225.6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effectLst/>
                          <a:latin typeface="Arial" charset="0"/>
                        </a:rPr>
                        <a:t>228.9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effectLst/>
                          <a:latin typeface="Arial" charset="0"/>
                        </a:rPr>
                        <a:t>4.2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effectLst/>
                          <a:latin typeface="Arial" charset="0"/>
                        </a:rPr>
                        <a:t>211.0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effectLst/>
                          <a:latin typeface="Arial" charset="0"/>
                        </a:rPr>
                        <a:t>216.1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effectLst/>
                          <a:latin typeface="Arial" charset="0"/>
                        </a:rPr>
                        <a:t>5.1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200.6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205.0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4.4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205.4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211.6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6.2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07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Reading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effectLst/>
                          <a:latin typeface="Arial" charset="0"/>
                        </a:rPr>
                        <a:t>218.3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effectLst/>
                          <a:latin typeface="Arial" charset="0"/>
                        </a:rPr>
                        <a:t>224.1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effectLst/>
                          <a:latin typeface="Arial" charset="0"/>
                        </a:rPr>
                        <a:t>5.8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205.6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213.1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effectLst/>
                          <a:latin typeface="Arial" charset="0"/>
                        </a:rPr>
                        <a:t>7.5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189.9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200.0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10.1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204.2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210.5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6.3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07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Language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effectLst/>
                          <a:latin typeface="Arial" charset="0"/>
                        </a:rPr>
                        <a:t>216.9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effectLst/>
                          <a:latin typeface="Arial" charset="0"/>
                        </a:rPr>
                        <a:t>219.6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effectLst/>
                          <a:latin typeface="Arial" charset="0"/>
                        </a:rPr>
                        <a:t>2.7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207.2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208.9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effectLst/>
                          <a:latin typeface="Arial" charset="0"/>
                        </a:rPr>
                        <a:t>1.7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effectLst/>
                          <a:latin typeface="Arial" charset="0"/>
                        </a:rPr>
                        <a:t>196.6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effectLst/>
                          <a:latin typeface="Arial" charset="0"/>
                        </a:rPr>
                        <a:t>195.0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-1.6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203.3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208.1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4.8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07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Science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>
                          <a:effectLst/>
                          <a:latin typeface="Arial" charset="0"/>
                        </a:rPr>
                        <a:t>210.5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>
                          <a:effectLst/>
                          <a:latin typeface="Arial" charset="0"/>
                        </a:rPr>
                        <a:t>210.9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201.8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203.8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effectLst/>
                          <a:latin typeface="Arial" charset="0"/>
                        </a:rPr>
                        <a:t>2.0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187.6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185.2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-2.4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201.4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205.8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4.4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074"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74"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000" b="1">
                          <a:effectLst/>
                          <a:latin typeface="Arial" charset="0"/>
                        </a:rPr>
                        <a:t>FRL #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1"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000" b="1">
                          <a:effectLst/>
                          <a:latin typeface="Arial" charset="0"/>
                        </a:rPr>
                        <a:t>EL #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IEP #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778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Grade 8 Means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ALL Fall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ALL Winter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Growth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FRL Fall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FRL Winter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FRL Growth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EL Fall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EL Winter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EL Growth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IEP Fall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IEP Winter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IEP Growth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307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Math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effectLst/>
                          <a:latin typeface="Arial" charset="0"/>
                        </a:rPr>
                        <a:t>227.2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effectLst/>
                          <a:latin typeface="Arial" charset="0"/>
                        </a:rPr>
                        <a:t>234.8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effectLst/>
                          <a:latin typeface="Arial" charset="0"/>
                        </a:rPr>
                        <a:t>7.6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effectLst/>
                          <a:latin typeface="Arial" charset="0"/>
                        </a:rPr>
                        <a:t>220.4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effectLst/>
                          <a:latin typeface="Arial" charset="0"/>
                        </a:rPr>
                        <a:t>229.8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effectLst/>
                          <a:latin typeface="Arial" charset="0"/>
                        </a:rPr>
                        <a:t>9.4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203.0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218.3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15.3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212.9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223.9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11.0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07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Reading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effectLst/>
                          <a:latin typeface="Arial" charset="0"/>
                        </a:rPr>
                        <a:t>219.7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effectLst/>
                          <a:latin typeface="Arial" charset="0"/>
                        </a:rPr>
                        <a:t>224.9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effectLst/>
                          <a:latin typeface="Arial" charset="0"/>
                        </a:rPr>
                        <a:t>5.2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214.3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221.3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effectLst/>
                          <a:latin typeface="Arial" charset="0"/>
                        </a:rPr>
                        <a:t>7.0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185.8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204.7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18.9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208.7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216.8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8.1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07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Language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effectLst/>
                          <a:latin typeface="Arial" charset="0"/>
                        </a:rPr>
                        <a:t>218.3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>
                          <a:effectLst/>
                          <a:latin typeface="Arial" charset="0"/>
                        </a:rPr>
                        <a:t>222.2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effectLst/>
                          <a:latin typeface="Arial" charset="0"/>
                        </a:rPr>
                        <a:t>4.0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212.2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219.4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effectLst/>
                          <a:latin typeface="Arial" charset="0"/>
                        </a:rPr>
                        <a:t>7.3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effectLst/>
                          <a:latin typeface="Arial" charset="0"/>
                        </a:rPr>
                        <a:t>189.0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effectLst/>
                          <a:latin typeface="Arial" charset="0"/>
                        </a:rPr>
                        <a:t>196.5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7.5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209.6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210.5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07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>
                          <a:effectLst/>
                          <a:latin typeface="Arial" charset="0"/>
                        </a:rPr>
                        <a:t>Science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effectLst/>
                          <a:latin typeface="Arial" charset="0"/>
                        </a:rPr>
                        <a:t>214.3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effectLst/>
                          <a:latin typeface="Arial" charset="0"/>
                        </a:rPr>
                        <a:t>219.8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effectLst/>
                          <a:latin typeface="Arial" charset="0"/>
                        </a:rPr>
                        <a:t>5.4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209.2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215.4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>
                          <a:effectLst/>
                          <a:latin typeface="Arial" charset="0"/>
                        </a:rPr>
                        <a:t>6.2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187.0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207.3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20.3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000">
                        <a:effectLst/>
                      </a:endParaRP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205.2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211.7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6.5</a:t>
                      </a:r>
                    </a:p>
                  </a:txBody>
                  <a:tcPr marL="26153" marR="26153" marT="17436" marB="1743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95335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FFFFFF"/>
                </a:solidFill>
              </a:rPr>
              <a:t>2</a:t>
            </a:r>
            <a:r>
              <a:rPr lang="en-US" sz="3200" baseline="30000" dirty="0" smtClean="0">
                <a:solidFill>
                  <a:srgbClr val="FFFFFF"/>
                </a:solidFill>
              </a:rPr>
              <a:t>nd</a:t>
            </a:r>
            <a:r>
              <a:rPr lang="en-US" sz="3200" dirty="0" smtClean="0">
                <a:solidFill>
                  <a:srgbClr val="FFFFFF"/>
                </a:solidFill>
              </a:rPr>
              <a:t> Trimester Academic Progress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87900" y="909969"/>
            <a:ext cx="891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Lower School </a:t>
            </a:r>
            <a:r>
              <a:rPr lang="en-US" sz="2800" b="1" dirty="0" smtClean="0"/>
              <a:t>NWEA MAP Overview </a:t>
            </a:r>
            <a:r>
              <a:rPr lang="mr-IN" sz="2800" b="1" dirty="0" smtClean="0"/>
              <a:t>–</a:t>
            </a:r>
            <a:r>
              <a:rPr lang="en-US" sz="2800" b="1" dirty="0" smtClean="0"/>
              <a:t> Gender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63921"/>
              </p:ext>
            </p:extLst>
          </p:nvPr>
        </p:nvGraphicFramePr>
        <p:xfrm>
          <a:off x="673633" y="1438281"/>
          <a:ext cx="7743834" cy="5052080"/>
        </p:xfrm>
        <a:graphic>
          <a:graphicData uri="http://schemas.openxmlformats.org/drawingml/2006/table">
            <a:tbl>
              <a:tblPr/>
              <a:tblGrid>
                <a:gridCol w="1057320"/>
                <a:gridCol w="613245"/>
                <a:gridCol w="803563"/>
                <a:gridCol w="750697"/>
                <a:gridCol w="137452"/>
                <a:gridCol w="613245"/>
                <a:gridCol w="803563"/>
                <a:gridCol w="856429"/>
                <a:gridCol w="88840"/>
                <a:gridCol w="528660"/>
                <a:gridCol w="718977"/>
                <a:gridCol w="771843"/>
              </a:tblGrid>
              <a:tr h="222037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uk-UA" sz="1200" b="1">
                          <a:effectLst/>
                          <a:latin typeface="Arial" charset="0"/>
                        </a:rPr>
                        <a:t>F#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uk-UA" sz="1200" b="1">
                          <a:effectLst/>
                          <a:latin typeface="Arial" charset="0"/>
                        </a:rPr>
                        <a:t>M#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9755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Grade 6 Means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ALL Fall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ALL Winter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Growth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F Fall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F Winter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F Growth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M Fall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M Winter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M Growth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203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Math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214.9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213.7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1200">
                          <a:effectLst/>
                          <a:latin typeface="Arial" charset="0"/>
                        </a:rPr>
                        <a:t>-1.7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216.3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217.9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effectLst/>
                          <a:latin typeface="Arial" charset="0"/>
                        </a:rPr>
                        <a:t>1.7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213.8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210.3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-3.5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03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effectLst/>
                          <a:latin typeface="Arial" charset="0"/>
                        </a:rPr>
                        <a:t>Reading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effectLst/>
                          <a:latin typeface="Arial" charset="0"/>
                        </a:rPr>
                        <a:t>211.5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216.0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3.5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214.4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218.7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4.2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209.0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214.0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5.0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03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Language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208.9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215.1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6.0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212.0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217.5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effectLst/>
                          <a:latin typeface="Arial" charset="0"/>
                        </a:rPr>
                        <a:t>5.5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206.3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213.3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7.0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03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Science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205.8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208.6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2.5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207.9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209.5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effectLst/>
                          <a:latin typeface="Arial" charset="0"/>
                        </a:rPr>
                        <a:t>1.6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204.1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207.9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3.9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037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37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uk-UA" sz="1200" b="1">
                          <a:effectLst/>
                          <a:latin typeface="Arial" charset="0"/>
                        </a:rPr>
                        <a:t>F#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uk-UA" sz="1200" b="1">
                          <a:effectLst/>
                          <a:latin typeface="Arial" charset="0"/>
                        </a:rPr>
                        <a:t>M#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s-IS" sz="1200" b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9755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Grade 7 Means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ALL Fall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ALL Winter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Growth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 smtClean="0">
                          <a:effectLst/>
                          <a:latin typeface="Arial" charset="0"/>
                        </a:rPr>
                        <a:t>F </a:t>
                      </a:r>
                      <a:r>
                        <a:rPr lang="en-US" sz="1200" b="1" dirty="0">
                          <a:effectLst/>
                          <a:latin typeface="Arial" charset="0"/>
                        </a:rPr>
                        <a:t>Fall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 smtClean="0">
                          <a:effectLst/>
                          <a:latin typeface="Arial" charset="0"/>
                        </a:rPr>
                        <a:t>F Winter</a:t>
                      </a:r>
                      <a:endParaRPr lang="en-US" sz="1200" b="1" dirty="0">
                        <a:effectLst/>
                        <a:latin typeface="Arial" charset="0"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F Growth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 smtClean="0">
                          <a:effectLst/>
                          <a:latin typeface="Arial" charset="0"/>
                        </a:rPr>
                        <a:t>M </a:t>
                      </a:r>
                      <a:r>
                        <a:rPr lang="en-US" sz="1200" b="1" dirty="0">
                          <a:effectLst/>
                          <a:latin typeface="Arial" charset="0"/>
                        </a:rPr>
                        <a:t>Fall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 smtClean="0">
                          <a:effectLst/>
                          <a:latin typeface="Arial" charset="0"/>
                        </a:rPr>
                        <a:t>M </a:t>
                      </a:r>
                      <a:r>
                        <a:rPr lang="en-US" sz="1200" b="1" dirty="0">
                          <a:effectLst/>
                          <a:latin typeface="Arial" charset="0"/>
                        </a:rPr>
                        <a:t>Winter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M Growth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203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Math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effectLst/>
                          <a:latin typeface="Arial" charset="0"/>
                        </a:rPr>
                        <a:t>225.6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228.9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4.2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227.7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232.5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4.8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224.3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226.6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2.2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03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Reading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218.3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224.1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effectLst/>
                          <a:latin typeface="Arial" charset="0"/>
                        </a:rPr>
                        <a:t>5.8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221.8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228.0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6.2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216.2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221.6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5.4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03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Language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216.9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219.6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2.7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220.8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223.5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2.7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214.5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217.2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2.7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03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Science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>
                          <a:effectLst/>
                          <a:latin typeface="Arial" charset="0"/>
                        </a:rPr>
                        <a:t>210.5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>
                          <a:effectLst/>
                          <a:latin typeface="Arial" charset="0"/>
                        </a:rPr>
                        <a:t>210.9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211.2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210.9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1200">
                          <a:effectLst/>
                          <a:latin typeface="Arial" charset="0"/>
                        </a:rPr>
                        <a:t>-0.3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210.1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210.9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037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37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uk-UA" sz="1200" b="1">
                          <a:effectLst/>
                          <a:latin typeface="Arial" charset="0"/>
                        </a:rPr>
                        <a:t>F#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uk-UA" sz="1200" b="1">
                          <a:effectLst/>
                          <a:latin typeface="Arial" charset="0"/>
                        </a:rPr>
                        <a:t>M#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1"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9755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Grade 8 Means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ALL Fall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ALL Winter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Growth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 smtClean="0">
                          <a:effectLst/>
                          <a:latin typeface="Arial" charset="0"/>
                        </a:rPr>
                        <a:t>F </a:t>
                      </a:r>
                      <a:r>
                        <a:rPr lang="en-US" sz="1200" b="1" dirty="0">
                          <a:effectLst/>
                          <a:latin typeface="Arial" charset="0"/>
                        </a:rPr>
                        <a:t>Fall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 smtClean="0">
                          <a:effectLst/>
                          <a:latin typeface="Arial" charset="0"/>
                        </a:rPr>
                        <a:t>F </a:t>
                      </a:r>
                      <a:r>
                        <a:rPr lang="en-US" sz="1200" b="1" dirty="0">
                          <a:effectLst/>
                          <a:latin typeface="Arial" charset="0"/>
                        </a:rPr>
                        <a:t>Winter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F Growth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 smtClean="0">
                          <a:effectLst/>
                          <a:latin typeface="Arial" charset="0"/>
                        </a:rPr>
                        <a:t>M </a:t>
                      </a:r>
                      <a:r>
                        <a:rPr lang="en-US" sz="1200" b="1" dirty="0">
                          <a:effectLst/>
                          <a:latin typeface="Arial" charset="0"/>
                        </a:rPr>
                        <a:t>Fall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 smtClean="0">
                          <a:effectLst/>
                          <a:latin typeface="Arial" charset="0"/>
                        </a:rPr>
                        <a:t>M Winter</a:t>
                      </a:r>
                      <a:endParaRPr lang="en-US" sz="1200" b="1" dirty="0">
                        <a:effectLst/>
                        <a:latin typeface="Arial" charset="0"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M Growth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203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Math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227.2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234.8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effectLst/>
                          <a:latin typeface="Arial" charset="0"/>
                        </a:rPr>
                        <a:t>7.6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227.0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234.1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effectLst/>
                          <a:latin typeface="Arial" charset="0"/>
                        </a:rPr>
                        <a:t>7.1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227.3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235.3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7.9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03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Reading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219.7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224.9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effectLst/>
                          <a:latin typeface="Arial" charset="0"/>
                        </a:rPr>
                        <a:t>5.2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222.7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228.1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effectLst/>
                          <a:latin typeface="Arial" charset="0"/>
                        </a:rPr>
                        <a:t>5.4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217.4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222.7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5.3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03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Language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218.3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>
                          <a:effectLst/>
                          <a:latin typeface="Arial" charset="0"/>
                        </a:rPr>
                        <a:t>222.2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4.0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222.3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225.3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3.0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215.2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220.1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4.9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03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charset="0"/>
                        </a:rPr>
                        <a:t>Science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214.3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effectLst/>
                          <a:latin typeface="Arial" charset="0"/>
                        </a:rPr>
                        <a:t>219.8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200">
                          <a:effectLst/>
                          <a:latin typeface="Arial" charset="0"/>
                        </a:rPr>
                        <a:t>5.4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213.8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220.0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effectLst/>
                          <a:latin typeface="Arial" charset="0"/>
                        </a:rPr>
                        <a:t>6.3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214.7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219.6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4.8</a:t>
                      </a:r>
                    </a:p>
                  </a:txBody>
                  <a:tcPr marL="31720" marR="31720" marT="21146" marB="21146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40742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FFFFFF"/>
                </a:solidFill>
              </a:rPr>
              <a:t>2</a:t>
            </a:r>
            <a:r>
              <a:rPr lang="en-US" sz="3200" baseline="30000" dirty="0" smtClean="0">
                <a:solidFill>
                  <a:srgbClr val="FFFFFF"/>
                </a:solidFill>
              </a:rPr>
              <a:t>nd</a:t>
            </a:r>
            <a:r>
              <a:rPr lang="en-US" sz="3200" dirty="0" smtClean="0">
                <a:solidFill>
                  <a:srgbClr val="FFFFFF"/>
                </a:solidFill>
              </a:rPr>
              <a:t> Trimester Academic Progress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87900" y="909969"/>
            <a:ext cx="891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Lower School </a:t>
            </a:r>
            <a:r>
              <a:rPr lang="en-US" sz="2800" b="1" dirty="0" smtClean="0"/>
              <a:t>NWEA MAP Overview </a:t>
            </a:r>
            <a:r>
              <a:rPr lang="mr-IN" sz="2800" b="1" dirty="0" smtClean="0"/>
              <a:t>–</a:t>
            </a:r>
            <a:r>
              <a:rPr lang="en-US" sz="2800" b="1" dirty="0" smtClean="0"/>
              <a:t> Race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710272"/>
              </p:ext>
            </p:extLst>
          </p:nvPr>
        </p:nvGraphicFramePr>
        <p:xfrm>
          <a:off x="87898" y="1557803"/>
          <a:ext cx="8915302" cy="2946393"/>
        </p:xfrm>
        <a:graphic>
          <a:graphicData uri="http://schemas.openxmlformats.org/drawingml/2006/table">
            <a:tbl>
              <a:tblPr/>
              <a:tblGrid>
                <a:gridCol w="597987"/>
                <a:gridCol w="346833"/>
                <a:gridCol w="454470"/>
                <a:gridCol w="310953"/>
                <a:gridCol w="63250"/>
                <a:gridCol w="400652"/>
                <a:gridCol w="370752"/>
                <a:gridCol w="430550"/>
                <a:gridCol w="63250"/>
                <a:gridCol w="388692"/>
                <a:gridCol w="490349"/>
                <a:gridCol w="466430"/>
                <a:gridCol w="63250"/>
                <a:gridCol w="460449"/>
                <a:gridCol w="514269"/>
                <a:gridCol w="484369"/>
                <a:gridCol w="63250"/>
                <a:gridCol w="436530"/>
                <a:gridCol w="514269"/>
                <a:gridCol w="478389"/>
                <a:gridCol w="63250"/>
                <a:gridCol w="406631"/>
                <a:gridCol w="514269"/>
                <a:gridCol w="532209"/>
              </a:tblGrid>
              <a:tr h="27233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Grade 6 Means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ALL Fall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ALL Winter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Growth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AA Fall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AA Winter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AA Growth 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Asian Fall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Asian Winter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Asian Growth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Latino Fall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Latino Winter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Latino Growth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Mult. Fall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Mult. Winter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Mult. Growth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White Fall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White Winter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White Growth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521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Math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effectLst/>
                          <a:latin typeface="Arial" charset="0"/>
                        </a:rPr>
                        <a:t>214.9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effectLst/>
                          <a:latin typeface="Arial" charset="0"/>
                        </a:rPr>
                        <a:t>213.7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600">
                          <a:effectLst/>
                          <a:latin typeface="Arial" charset="0"/>
                        </a:rPr>
                        <a:t>-1.7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effectLst/>
                          <a:latin typeface="Arial" charset="0"/>
                        </a:rPr>
                        <a:t>206.6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effectLst/>
                          <a:latin typeface="Arial" charset="0"/>
                        </a:rPr>
                        <a:t>203.0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600">
                          <a:effectLst/>
                          <a:latin typeface="Arial" charset="0"/>
                        </a:rPr>
                        <a:t>-3.6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220.4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216.7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-3.7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600">
                          <a:effectLst/>
                          <a:latin typeface="Arial" charset="0"/>
                        </a:rPr>
                        <a:t>210.2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effectLst/>
                          <a:latin typeface="Arial" charset="0"/>
                        </a:rPr>
                        <a:t>209.9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-0.3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effectLst/>
                          <a:latin typeface="Arial" charset="0"/>
                        </a:rPr>
                        <a:t>213.2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600">
                          <a:effectLst/>
                          <a:latin typeface="Arial" charset="0"/>
                        </a:rPr>
                        <a:t>210.4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-2.9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effectLst/>
                          <a:latin typeface="Arial" charset="0"/>
                        </a:rPr>
                        <a:t>223.6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effectLst/>
                          <a:latin typeface="Arial" charset="0"/>
                        </a:rPr>
                        <a:t>224.0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1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Reading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effectLst/>
                          <a:latin typeface="Arial" charset="0"/>
                        </a:rPr>
                        <a:t>211.5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effectLst/>
                          <a:latin typeface="Arial" charset="0"/>
                        </a:rPr>
                        <a:t>216.0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effectLst/>
                          <a:latin typeface="Arial" charset="0"/>
                        </a:rPr>
                        <a:t>3.5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206.0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209.7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effectLst/>
                          <a:latin typeface="Arial" charset="0"/>
                        </a:rPr>
                        <a:t>3.7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211.5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216.2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4.7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203.2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209.5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6.3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211.3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217.0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5.7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220.9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223.5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2.6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1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Language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effectLst/>
                          <a:latin typeface="Arial" charset="0"/>
                        </a:rPr>
                        <a:t>208.9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effectLst/>
                          <a:latin typeface="Arial" charset="0"/>
                        </a:rPr>
                        <a:t>215.1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effectLst/>
                          <a:latin typeface="Arial" charset="0"/>
                        </a:rPr>
                        <a:t>6.0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204.2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209.8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effectLst/>
                          <a:latin typeface="Arial" charset="0"/>
                        </a:rPr>
                        <a:t>5.6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210.0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219.5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204.5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209.8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5.4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206.5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213.6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7.1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217.6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221.8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4.2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1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Science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effectLst/>
                          <a:latin typeface="Arial" charset="0"/>
                        </a:rPr>
                        <a:t>205.8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effectLst/>
                          <a:latin typeface="Arial" charset="0"/>
                        </a:rPr>
                        <a:t>208.6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effectLst/>
                          <a:latin typeface="Arial" charset="0"/>
                        </a:rPr>
                        <a:t>2.5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200.1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202.9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effectLst/>
                          <a:latin typeface="Arial" charset="0"/>
                        </a:rPr>
                        <a:t>2.8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200.1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202.9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2.8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202.7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205.7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3.1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205.6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207.5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211.9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214.5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2.6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100"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3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dirty="0">
                          <a:effectLst/>
                          <a:latin typeface="Arial" charset="0"/>
                        </a:rPr>
                        <a:t>Grade 7 Means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ALL Fall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ALL Winter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Growth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AA Fall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AA Winter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AA Growth 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Asian Fall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Asian Winter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Asian Growth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Latino Fall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Latino Winter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Latino Growth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Mult. Fall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Mult. Winter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Mult. Growth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White Fall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dirty="0">
                          <a:effectLst/>
                          <a:latin typeface="Arial" charset="0"/>
                        </a:rPr>
                        <a:t>White Winter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dirty="0">
                          <a:effectLst/>
                          <a:latin typeface="Arial" charset="0"/>
                        </a:rPr>
                        <a:t>White Growth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521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Math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effectLst/>
                          <a:latin typeface="Arial" charset="0"/>
                        </a:rPr>
                        <a:t>225.6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effectLst/>
                          <a:latin typeface="Arial" charset="0"/>
                        </a:rPr>
                        <a:t>228.9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effectLst/>
                          <a:latin typeface="Arial" charset="0"/>
                        </a:rPr>
                        <a:t>4.2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effectLst/>
                          <a:latin typeface="Arial" charset="0"/>
                        </a:rPr>
                        <a:t>219.4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effectLst/>
                          <a:latin typeface="Arial" charset="0"/>
                        </a:rPr>
                        <a:t>224.0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effectLst/>
                          <a:latin typeface="Arial" charset="0"/>
                        </a:rPr>
                        <a:t>4.6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209.5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223.5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effectLst/>
                          <a:latin typeface="Arial" charset="0"/>
                        </a:rPr>
                        <a:t>209.2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effectLst/>
                          <a:latin typeface="Arial" charset="0"/>
                        </a:rPr>
                        <a:t>216.3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7.1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effectLst/>
                          <a:latin typeface="Arial" charset="0"/>
                        </a:rPr>
                        <a:t>227.2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effectLst/>
                          <a:latin typeface="Arial" charset="0"/>
                        </a:rPr>
                        <a:t>228.0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effectLst/>
                          <a:latin typeface="Arial" charset="0"/>
                        </a:rPr>
                        <a:t>236.0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effectLst/>
                          <a:latin typeface="Arial" charset="0"/>
                        </a:rPr>
                        <a:t>238.8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2.8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1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Reading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effectLst/>
                          <a:latin typeface="Arial" charset="0"/>
                        </a:rPr>
                        <a:t>218.3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effectLst/>
                          <a:latin typeface="Arial" charset="0"/>
                        </a:rPr>
                        <a:t>224.1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effectLst/>
                          <a:latin typeface="Arial" charset="0"/>
                        </a:rPr>
                        <a:t>5.8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209.1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215.0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effectLst/>
                          <a:latin typeface="Arial" charset="0"/>
                        </a:rPr>
                        <a:t>5.9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218.0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220.5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201.8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212.6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10.8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220.8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226.3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228.1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232.6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1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Language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effectLst/>
                          <a:latin typeface="Arial" charset="0"/>
                        </a:rPr>
                        <a:t>216.9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effectLst/>
                          <a:latin typeface="Arial" charset="0"/>
                        </a:rPr>
                        <a:t>219.6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effectLst/>
                          <a:latin typeface="Arial" charset="0"/>
                        </a:rPr>
                        <a:t>2.7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211.3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210.8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600">
                          <a:effectLst/>
                          <a:latin typeface="Arial" charset="0"/>
                        </a:rPr>
                        <a:t>-0.4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219.0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218.5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-0.5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205.5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207.3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1.8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217.9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220.3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224.1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229.5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5.4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1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Science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600">
                          <a:effectLst/>
                          <a:latin typeface="Arial" charset="0"/>
                        </a:rPr>
                        <a:t>210.5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600">
                          <a:effectLst/>
                          <a:latin typeface="Arial" charset="0"/>
                        </a:rPr>
                        <a:t>210.9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203.9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201.9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600">
                          <a:effectLst/>
                          <a:latin typeface="Arial" charset="0"/>
                        </a:rPr>
                        <a:t>-2.0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203.9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201.9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-2.0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199.0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197.0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mr-IN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-1.9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211.7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213.5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1.8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218.5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220.9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2.4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100"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3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 dirty="0">
                          <a:effectLst/>
                          <a:latin typeface="Arial" charset="0"/>
                        </a:rPr>
                        <a:t>Grade 8 Means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ALL Fall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ALL Winter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Growth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AA Fall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AA Winter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AA Growth 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Asian Fall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Asian Winter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Asian Growth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Latino Fall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Latino Winter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Latino Growth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Mult. Fall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Mult. Winter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Mult. Growth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White Fall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White Winter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White Growth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521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Math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effectLst/>
                          <a:latin typeface="Arial" charset="0"/>
                        </a:rPr>
                        <a:t>227.2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effectLst/>
                          <a:latin typeface="Arial" charset="0"/>
                        </a:rPr>
                        <a:t>234.8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effectLst/>
                          <a:latin typeface="Arial" charset="0"/>
                        </a:rPr>
                        <a:t>7.6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effectLst/>
                          <a:latin typeface="Arial" charset="0"/>
                        </a:rPr>
                        <a:t>221.1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effectLst/>
                          <a:latin typeface="Arial" charset="0"/>
                        </a:rPr>
                        <a:t>227.3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effectLst/>
                          <a:latin typeface="Arial" charset="0"/>
                        </a:rPr>
                        <a:t>6.2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227.3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233.5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6.2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effectLst/>
                          <a:latin typeface="Arial" charset="0"/>
                        </a:rPr>
                        <a:t>213.9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effectLst/>
                          <a:latin typeface="Arial" charset="0"/>
                        </a:rPr>
                        <a:t>228.7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14.8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effectLst/>
                          <a:latin typeface="Arial" charset="0"/>
                        </a:rPr>
                        <a:t>227.8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effectLst/>
                          <a:latin typeface="Arial" charset="0"/>
                        </a:rPr>
                        <a:t>233.3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5.4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effectLst/>
                          <a:latin typeface="Arial" charset="0"/>
                        </a:rPr>
                        <a:t>234.5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effectLst/>
                          <a:latin typeface="Arial" charset="0"/>
                        </a:rPr>
                        <a:t>241.2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6.7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1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Reading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effectLst/>
                          <a:latin typeface="Arial" charset="0"/>
                        </a:rPr>
                        <a:t>219.7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effectLst/>
                          <a:latin typeface="Arial" charset="0"/>
                        </a:rPr>
                        <a:t>224.9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effectLst/>
                          <a:latin typeface="Arial" charset="0"/>
                        </a:rPr>
                        <a:t>5.2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213.7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218.9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effectLst/>
                          <a:latin typeface="Arial" charset="0"/>
                        </a:rPr>
                        <a:t>5.2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217.5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227.5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210.2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216.1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221.8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225.8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225.3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229.3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1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Language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effectLst/>
                          <a:latin typeface="Arial" charset="0"/>
                        </a:rPr>
                        <a:t>218.3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600">
                          <a:effectLst/>
                          <a:latin typeface="Arial" charset="0"/>
                        </a:rPr>
                        <a:t>222.2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effectLst/>
                          <a:latin typeface="Arial" charset="0"/>
                        </a:rPr>
                        <a:t>4.0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216.0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216.3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effectLst/>
                          <a:latin typeface="Arial" charset="0"/>
                        </a:rPr>
                        <a:t>0.3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220.5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222.4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205.9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214.2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8.3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220.3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222.3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222.2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227.5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5.3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1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600" b="1">
                          <a:effectLst/>
                          <a:latin typeface="Arial" charset="0"/>
                        </a:rPr>
                        <a:t>Science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effectLst/>
                          <a:latin typeface="Arial" charset="0"/>
                        </a:rPr>
                        <a:t>214.3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effectLst/>
                          <a:latin typeface="Arial" charset="0"/>
                        </a:rPr>
                        <a:t>219.8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effectLst/>
                          <a:latin typeface="Arial" charset="0"/>
                        </a:rPr>
                        <a:t>5.4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208.1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213.9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effectLst/>
                          <a:latin typeface="Arial" charset="0"/>
                        </a:rPr>
                        <a:t>5.8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208.1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213.9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5.8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201.1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213.1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216.0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219.0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3.0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600">
                        <a:effectLst/>
                      </a:endParaRP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220.9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60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224.5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r-HR" sz="6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3.5</a:t>
                      </a:r>
                    </a:p>
                  </a:txBody>
                  <a:tcPr marL="16648" marR="16648" marT="11099" marB="11099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45104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16045</TotalTime>
  <Words>1741</Words>
  <Application>Microsoft Macintosh PowerPoint</Application>
  <PresentationFormat>On-screen Show (4:3)</PresentationFormat>
  <Paragraphs>910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Courier New</vt:lpstr>
      <vt:lpstr>Mangal</vt:lpstr>
      <vt:lpstr>Wingdings</vt:lpstr>
      <vt:lpstr>Arial</vt:lpstr>
      <vt:lpstr>Custom Theme</vt:lpstr>
      <vt:lpstr>Academic Excellence EBIA Team Updates, March 2017</vt:lpstr>
      <vt:lpstr>Winter All Staff Survey  Report Out</vt:lpstr>
      <vt:lpstr>Winter All Staff Survey Report Out</vt:lpstr>
      <vt:lpstr>Winter All Staff Survey Report Out</vt:lpstr>
      <vt:lpstr>2nd Trimester Academic Progress</vt:lpstr>
      <vt:lpstr>2nd Trimester Academic Progress</vt:lpstr>
      <vt:lpstr>2nd Trimester Academic Progress</vt:lpstr>
      <vt:lpstr>2nd Trimester Academic Progress</vt:lpstr>
      <vt:lpstr>2nd Trimester Academic Progress</vt:lpstr>
      <vt:lpstr>2nd Trimester Academic Progress</vt:lpstr>
      <vt:lpstr>2nd Trimester Academic Progress</vt:lpstr>
      <vt:lpstr>National Equity Project  Report Out</vt:lpstr>
      <vt:lpstr>National Equity Project Report Out</vt:lpstr>
      <vt:lpstr>National Equity Project Report Out</vt:lpstr>
      <vt:lpstr>End of Year Staffing Plan</vt:lpstr>
      <vt:lpstr>End of Year Staffing Plan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Bay Innovation Academy September 2014 Board Meeting</dc:title>
  <dc:creator>dkrugman</dc:creator>
  <cp:lastModifiedBy>Devin Krugman</cp:lastModifiedBy>
  <cp:revision>165</cp:revision>
  <cp:lastPrinted>2016-10-18T18:16:46Z</cp:lastPrinted>
  <dcterms:modified xsi:type="dcterms:W3CDTF">2017-03-12T19:19:04Z</dcterms:modified>
</cp:coreProperties>
</file>