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1" r:id="rId1"/>
  </p:sldMasterIdLst>
  <p:notesMasterIdLst>
    <p:notesMasterId r:id="rId38"/>
  </p:notesMasterIdLst>
  <p:handoutMasterIdLst>
    <p:handoutMasterId r:id="rId39"/>
  </p:handoutMasterIdLst>
  <p:sldIdLst>
    <p:sldId id="988" r:id="rId2"/>
    <p:sldId id="989" r:id="rId3"/>
    <p:sldId id="990" r:id="rId4"/>
    <p:sldId id="1026" r:id="rId5"/>
    <p:sldId id="1002" r:id="rId6"/>
    <p:sldId id="1019" r:id="rId7"/>
    <p:sldId id="1020" r:id="rId8"/>
    <p:sldId id="1021" r:id="rId9"/>
    <p:sldId id="1022" r:id="rId10"/>
    <p:sldId id="925" r:id="rId11"/>
    <p:sldId id="969" r:id="rId12"/>
    <p:sldId id="992" r:id="rId13"/>
    <p:sldId id="995" r:id="rId14"/>
    <p:sldId id="996" r:id="rId15"/>
    <p:sldId id="997" r:id="rId16"/>
    <p:sldId id="998" r:id="rId17"/>
    <p:sldId id="1001" r:id="rId18"/>
    <p:sldId id="1003" r:id="rId19"/>
    <p:sldId id="1005" r:id="rId20"/>
    <p:sldId id="1006" r:id="rId21"/>
    <p:sldId id="1007" r:id="rId22"/>
    <p:sldId id="1008" r:id="rId23"/>
    <p:sldId id="1000" r:id="rId24"/>
    <p:sldId id="1025" r:id="rId25"/>
    <p:sldId id="1027" r:id="rId26"/>
    <p:sldId id="1028" r:id="rId27"/>
    <p:sldId id="1029" r:id="rId28"/>
    <p:sldId id="1030" r:id="rId29"/>
    <p:sldId id="1031" r:id="rId30"/>
    <p:sldId id="1032" r:id="rId31"/>
    <p:sldId id="1033" r:id="rId32"/>
    <p:sldId id="1034" r:id="rId33"/>
    <p:sldId id="1035" r:id="rId34"/>
    <p:sldId id="1036" r:id="rId35"/>
    <p:sldId id="1037" r:id="rId36"/>
    <p:sldId id="1017" r:id="rId37"/>
  </p:sldIdLst>
  <p:sldSz cx="9144000" cy="6858000" type="screen4x3"/>
  <p:notesSz cx="7010400" cy="92964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L: Untitled Section" id="{EC747C35-2953-4D5D-A989-9E59D630F2EF}">
          <p14:sldIdLst>
            <p14:sldId id="988"/>
            <p14:sldId id="989"/>
            <p14:sldId id="990"/>
            <p14:sldId id="1026"/>
            <p14:sldId id="1002"/>
            <p14:sldId id="1019"/>
            <p14:sldId id="1020"/>
            <p14:sldId id="1021"/>
            <p14:sldId id="1022"/>
            <p14:sldId id="925"/>
            <p14:sldId id="969"/>
            <p14:sldId id="992"/>
            <p14:sldId id="995"/>
            <p14:sldId id="996"/>
            <p14:sldId id="997"/>
            <p14:sldId id="998"/>
            <p14:sldId id="1001"/>
            <p14:sldId id="1003"/>
            <p14:sldId id="1005"/>
            <p14:sldId id="1006"/>
            <p14:sldId id="1007"/>
            <p14:sldId id="1008"/>
            <p14:sldId id="1000"/>
            <p14:sldId id="1025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E16"/>
    <a:srgbClr val="EFEF21"/>
    <a:srgbClr val="182C6F"/>
    <a:srgbClr val="82BA46"/>
    <a:srgbClr val="484748"/>
    <a:srgbClr val="FFFFFF"/>
    <a:srgbClr val="CAFD91"/>
    <a:srgbClr val="A2E857"/>
    <a:srgbClr val="FFC268"/>
    <a:srgbClr val="F2F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1566" autoAdjust="0"/>
  </p:normalViewPr>
  <p:slideViewPr>
    <p:cSldViewPr snapToGrid="0" snapToObjects="1">
      <p:cViewPr>
        <p:scale>
          <a:sx n="80" d="100"/>
          <a:sy n="80" d="100"/>
        </p:scale>
        <p:origin x="256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"/>
    </p:cViewPr>
  </p:sorterViewPr>
  <p:notesViewPr>
    <p:cSldViewPr snapToGrid="0" snapToObjects="1">
      <p:cViewPr varScale="1">
        <p:scale>
          <a:sx n="75" d="100"/>
          <a:sy n="75" d="100"/>
        </p:scale>
        <p:origin x="-300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319"/>
          <c:y val="0.0486081"/>
          <c:w val="0.911168"/>
          <c:h val="0.788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SEHS-S Domain Strengths</c:v>
                </c:pt>
              </c:strCache>
            </c:strRef>
          </c:tx>
          <c:spPr>
            <a:solidFill>
              <a:srgbClr val="51A7F9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strengths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Strengths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12.7</c:v>
                </c:pt>
                <c:pt idx="1">
                  <c:v>12.7</c:v>
                </c:pt>
                <c:pt idx="2">
                  <c:v>18.3</c:v>
                </c:pt>
                <c:pt idx="3">
                  <c:v>19.0</c:v>
                </c:pt>
                <c:pt idx="4">
                  <c:v>37.3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1490851056"/>
        <c:axId val="-1490847936"/>
      </c:barChart>
      <c:catAx>
        <c:axId val="-149085105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 (range = 0-4)*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847936"/>
        <c:crosses val="autoZero"/>
        <c:auto val="1"/>
        <c:lblAlgn val="ctr"/>
        <c:lblOffset val="100"/>
        <c:noMultiLvlLbl val="1"/>
      </c:catAx>
      <c:valAx>
        <c:axId val="-1490847936"/>
        <c:scaling>
          <c:orientation val="minMax"/>
          <c:max val="50.0"/>
          <c:min val="0.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0" i="0" u="none" strike="noStrike">
                    <a:solidFill>
                      <a:srgbClr val="000000"/>
                    </a:solidFill>
                    <a:latin typeface="Arial"/>
                  </a:rPr>
                  <a:t>Percent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851056"/>
        <c:crosses val="autoZero"/>
        <c:crossBetween val="between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0393"/>
          <c:y val="0.0486081"/>
          <c:w val="0.899961"/>
          <c:h val="0.7885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0 = Completely Dissatisfied… 100 = Completely Satisfied </c:v>
                </c:pt>
              </c:strCache>
            </c:strRef>
          </c:tx>
          <c:spPr>
            <a:solidFill>
              <a:srgbClr val="00B050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Strengths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Strengths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62.0</c:v>
                </c:pt>
                <c:pt idx="1">
                  <c:v>70.0</c:v>
                </c:pt>
                <c:pt idx="2">
                  <c:v>73.0</c:v>
                </c:pt>
                <c:pt idx="3">
                  <c:v>86.0</c:v>
                </c:pt>
                <c:pt idx="4">
                  <c:v>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90219296"/>
        <c:axId val="-1490216176"/>
      </c:barChart>
      <c:catAx>
        <c:axId val="-149021929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216176"/>
        <c:crosses val="autoZero"/>
        <c:auto val="1"/>
        <c:lblAlgn val="ctr"/>
        <c:lblOffset val="100"/>
        <c:noMultiLvlLbl val="1"/>
      </c:catAx>
      <c:valAx>
        <c:axId val="-1490216176"/>
        <c:scaling>
          <c:orientation val="minMax"/>
          <c:max val="100.0"/>
          <c:min val="0.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0" i="0" u="none" strike="noStrike">
                    <a:solidFill>
                      <a:srgbClr val="000000"/>
                    </a:solidFill>
                    <a:latin typeface="Arial"/>
                  </a:rPr>
                  <a:t>Total Life Satisfaction Rating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219296"/>
        <c:crosses val="autoZero"/>
        <c:crossBetween val="between"/>
        <c:majorUnit val="25.0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0393"/>
          <c:y val="0.0486081"/>
          <c:w val="0.899961"/>
          <c:h val="0.7885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Responded True or Very true or me</c:v>
                </c:pt>
              </c:strCache>
            </c:strRef>
          </c:tx>
          <c:spPr>
            <a:solidFill>
              <a:srgbClr val="4CAAE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Strengths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Strengths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27.0</c:v>
                </c:pt>
                <c:pt idx="1">
                  <c:v>50.0</c:v>
                </c:pt>
                <c:pt idx="2">
                  <c:v>74.0</c:v>
                </c:pt>
                <c:pt idx="3">
                  <c:v>72.0</c:v>
                </c:pt>
                <c:pt idx="4">
                  <c:v>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90596368"/>
        <c:axId val="-1490627056"/>
      </c:barChart>
      <c:catAx>
        <c:axId val="-149059636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 (range = 0-4)*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627056"/>
        <c:crosses val="autoZero"/>
        <c:auto val="1"/>
        <c:lblAlgn val="ctr"/>
        <c:lblOffset val="100"/>
        <c:noMultiLvlLbl val="1"/>
      </c:catAx>
      <c:valAx>
        <c:axId val="-1490627056"/>
        <c:scaling>
          <c:orientation val="minMax"/>
          <c:max val="100.0"/>
          <c:min val="0.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0" i="0" u="none" strike="noStrike">
                    <a:solidFill>
                      <a:srgbClr val="000000"/>
                    </a:solidFill>
                    <a:latin typeface="Arial"/>
                  </a:rPr>
                  <a:t>Percent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596368"/>
        <c:crosses val="autoZero"/>
        <c:crossBetween val="between"/>
        <c:majorUnit val="25.0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0776256"/>
          <c:y val="0.0843568"/>
          <c:w val="0.399063"/>
          <c:h val="0.062846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92"/>
          <c:y val="0.182563"/>
          <c:w val="0.876808"/>
          <c:h val="0.664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Not Part</c:v>
                </c:pt>
              </c:strCache>
            </c:strRef>
          </c:tx>
          <c:spPr>
            <a:solidFill>
              <a:schemeClr val="accent4">
                <a:lumOff val="2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36.0</c:v>
                </c:pt>
                <c:pt idx="1">
                  <c:v>23.0</c:v>
                </c:pt>
                <c:pt idx="2">
                  <c:v>5.0</c:v>
                </c:pt>
                <c:pt idx="3">
                  <c:v>2.0</c:v>
                </c:pt>
                <c:pt idx="4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Part</c:v>
                </c:pt>
              </c:strCache>
            </c:strRef>
          </c:tx>
          <c:spPr>
            <a:solidFill>
              <a:srgbClr val="94B9DA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23637F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64.0</c:v>
                </c:pt>
                <c:pt idx="1">
                  <c:v>77.0</c:v>
                </c:pt>
                <c:pt idx="2">
                  <c:v>95.0</c:v>
                </c:pt>
                <c:pt idx="3">
                  <c:v>98.0</c:v>
                </c:pt>
                <c:pt idx="4">
                  <c:v>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91398960"/>
        <c:axId val="-1491395840"/>
      </c:barChart>
      <c:catAx>
        <c:axId val="-149139896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1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1395840"/>
        <c:crosses val="autoZero"/>
        <c:auto val="1"/>
        <c:lblAlgn val="ctr"/>
        <c:lblOffset val="100"/>
        <c:noMultiLvlLbl val="1"/>
      </c:catAx>
      <c:valAx>
        <c:axId val="-1491395840"/>
        <c:scaling>
          <c:orientation val="minMax"/>
          <c:max val="100.0"/>
          <c:min val="0.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1" i="0" u="none" strike="noStrike">
                    <a:solidFill>
                      <a:srgbClr val="000000"/>
                    </a:solidFill>
                    <a:latin typeface="Arial"/>
                  </a:rPr>
                  <a:t>Percent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1398960"/>
        <c:crosses val="autoZero"/>
        <c:crossBetween val="between"/>
        <c:majorUnit val="25.0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825476"/>
          <c:y val="0.0"/>
          <c:w val="0.174524"/>
          <c:h val="0.1210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54"/>
          <c:y val="0.174187"/>
          <c:w val="0.873446"/>
          <c:h val="0.6668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Unsafe</c:v>
                </c:pt>
              </c:strCache>
            </c:strRef>
          </c:tx>
          <c:spPr>
            <a:solidFill>
              <a:srgbClr val="FFD479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</c:spPr>
          <c:invertIfNegative val="0"/>
          <c:dLbls>
            <c:dLbl>
              <c:idx val="2"/>
              <c:layout>
                <c:manualLayout>
                  <c:x val="0.0"/>
                  <c:y val="-0.03728021296292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-0.03532937779818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52507926809645"/>
                  <c:y val="-0.03199495973883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16.0</c:v>
                </c:pt>
                <c:pt idx="1">
                  <c:v>13.0</c:v>
                </c:pt>
                <c:pt idx="2">
                  <c:v>4.0</c:v>
                </c:pt>
                <c:pt idx="3">
                  <c:v>2.0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Safe</c:v>
                </c:pt>
              </c:strCache>
            </c:strRef>
          </c:tx>
          <c:spPr>
            <a:solidFill>
              <a:srgbClr val="94B9DA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84.0</c:v>
                </c:pt>
                <c:pt idx="1">
                  <c:v>87.0</c:v>
                </c:pt>
                <c:pt idx="2">
                  <c:v>96.0</c:v>
                </c:pt>
                <c:pt idx="3">
                  <c:v>98.0</c:v>
                </c:pt>
                <c:pt idx="4">
                  <c:v>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518901744"/>
        <c:axId val="-1518910112"/>
      </c:barChart>
      <c:catAx>
        <c:axId val="-151890174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Personal Strengths 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518910112"/>
        <c:crosses val="autoZero"/>
        <c:auto val="1"/>
        <c:lblAlgn val="ctr"/>
        <c:lblOffset val="100"/>
        <c:noMultiLvlLbl val="1"/>
      </c:catAx>
      <c:valAx>
        <c:axId val="-1518910112"/>
        <c:scaling>
          <c:orientation val="minMax"/>
          <c:max val="100.0"/>
          <c:min val="0.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Percent</a:t>
                </a:r>
              </a:p>
            </c:rich>
          </c:tx>
          <c:layout/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518901744"/>
        <c:crosses val="autoZero"/>
        <c:crossBetween val="between"/>
        <c:majorUnit val="25.0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817521"/>
          <c:y val="0.0"/>
          <c:w val="0.168142"/>
          <c:h val="0.12129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4441"/>
          <c:y val="0.0486081"/>
          <c:w val="0.925556"/>
          <c:h val="0.788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Strengths</c:v>
                </c:pt>
              </c:strCache>
            </c:strRef>
          </c:tx>
          <c:spPr>
            <a:solidFill>
              <a:srgbClr val="51A7F9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Strengths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Strengths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2.9</c:v>
                </c:pt>
                <c:pt idx="1">
                  <c:v>3.3</c:v>
                </c:pt>
                <c:pt idx="2">
                  <c:v>3.7</c:v>
                </c:pt>
                <c:pt idx="3">
                  <c:v>3.9</c:v>
                </c:pt>
                <c:pt idx="4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1519170464"/>
        <c:axId val="-1519167344"/>
      </c:barChart>
      <c:catAx>
        <c:axId val="-151917046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 (range = 0-4)*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519167344"/>
        <c:crosses val="autoZero"/>
        <c:auto val="1"/>
        <c:lblAlgn val="ctr"/>
        <c:lblOffset val="100"/>
        <c:noMultiLvlLbl val="1"/>
      </c:catAx>
      <c:valAx>
        <c:axId val="-1519167344"/>
        <c:scaling>
          <c:orientation val="minMax"/>
          <c:max val="5.0"/>
          <c:min val="1.0"/>
        </c:scaling>
        <c:delete val="0"/>
        <c:axPos val="l"/>
        <c:majorGridlines>
          <c:spPr>
            <a:ln w="25400" cap="rnd">
              <a:solidFill>
                <a:srgbClr val="B8B8B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0" i="0" u="none" strike="noStrike">
                    <a:solidFill>
                      <a:srgbClr val="000000"/>
                    </a:solidFill>
                    <a:latin typeface="Arial"/>
                  </a:rPr>
                  <a:t>Average School Connectedness Item Response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519170464"/>
        <c:crosses val="autoZero"/>
        <c:crossBetween val="between"/>
        <c:majorUnit val="1.0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0393"/>
          <c:y val="0.044569"/>
          <c:w val="0.899961"/>
          <c:h val="0.813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True of me or Very true of me</c:v>
                </c:pt>
              </c:strCache>
            </c:strRef>
          </c:tx>
          <c:spPr>
            <a:solidFill>
              <a:srgbClr val="12AB42">
                <a:alpha val="9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Strengths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Strengths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37.0</c:v>
                </c:pt>
                <c:pt idx="1">
                  <c:v>28.0</c:v>
                </c:pt>
                <c:pt idx="2">
                  <c:v>20.0</c:v>
                </c:pt>
                <c:pt idx="3">
                  <c:v>13.0</c:v>
                </c:pt>
                <c:pt idx="4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89894992"/>
        <c:axId val="-1489889744"/>
      </c:barChart>
      <c:catAx>
        <c:axId val="-148989499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0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 (range = 0-4)*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custDash>
              <a:ds d="100000" sp="200000"/>
            </a:custDash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89889744"/>
        <c:crosses val="autoZero"/>
        <c:auto val="1"/>
        <c:lblAlgn val="ctr"/>
        <c:lblOffset val="100"/>
        <c:noMultiLvlLbl val="1"/>
      </c:catAx>
      <c:valAx>
        <c:axId val="-1489889744"/>
        <c:scaling>
          <c:orientation val="minMax"/>
          <c:max val="100.0"/>
          <c:min val="0.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0" i="0" u="none" strike="noStrike">
                    <a:solidFill>
                      <a:srgbClr val="000000"/>
                    </a:solidFill>
                    <a:latin typeface="Arial"/>
                  </a:rPr>
                  <a:t>Percent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noFill/>
            <a:custDash>
              <a:ds d="100000" sp="200000"/>
            </a:custDash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89894992"/>
        <c:crosses val="autoZero"/>
        <c:crossBetween val="between"/>
        <c:majorUnit val="25.0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05096"/>
          <c:y val="0.0641279"/>
          <c:w val="0.361372"/>
          <c:h val="0.064021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4441"/>
          <c:y val="0.0486081"/>
          <c:w val="0.925556"/>
          <c:h val="0.788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Strengths</c:v>
                </c:pt>
              </c:strCache>
            </c:strRef>
          </c:tx>
          <c:spPr>
            <a:solidFill>
              <a:srgbClr val="51A7F9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0 Strengths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Strengths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2.3</c:v>
                </c:pt>
                <c:pt idx="1">
                  <c:v>2.1</c:v>
                </c:pt>
                <c:pt idx="2">
                  <c:v>2.1</c:v>
                </c:pt>
                <c:pt idx="3">
                  <c:v>1.8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1490932528"/>
        <c:axId val="-1490349872"/>
      </c:barChart>
      <c:catAx>
        <c:axId val="-149093252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Number of SEHS-S Domain Strengths (range = 0-4)*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349872"/>
        <c:crosses val="autoZero"/>
        <c:auto val="1"/>
        <c:lblAlgn val="ctr"/>
        <c:lblOffset val="100"/>
        <c:noMultiLvlLbl val="1"/>
      </c:catAx>
      <c:valAx>
        <c:axId val="-1490349872"/>
        <c:scaling>
          <c:orientation val="minMax"/>
          <c:max val="5.0"/>
          <c:min val="1.0"/>
        </c:scaling>
        <c:delete val="0"/>
        <c:axPos val="l"/>
        <c:majorGridlines>
          <c:spPr>
            <a:ln w="25400" cap="rnd">
              <a:solidFill>
                <a:srgbClr val="B8B8B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0" i="0" u="none" strike="noStrike" dirty="0">
                    <a:solidFill>
                      <a:srgbClr val="000000"/>
                    </a:solidFill>
                    <a:latin typeface="Arial"/>
                  </a:rPr>
                  <a:t>Average </a:t>
                </a:r>
                <a:r>
                  <a:rPr lang="en-US" sz="1200" b="0" i="0" u="none" strike="noStrike" dirty="0" smtClean="0">
                    <a:solidFill>
                      <a:srgbClr val="000000"/>
                    </a:solidFill>
                    <a:latin typeface="Arial"/>
                  </a:rPr>
                  <a:t>Emotional Distress Item </a:t>
                </a:r>
                <a:r>
                  <a:rPr lang="en-US" sz="1200" b="0" i="0" u="none" strike="noStrike" dirty="0">
                    <a:solidFill>
                      <a:srgbClr val="000000"/>
                    </a:solidFill>
                    <a:latin typeface="Arial"/>
                  </a:rPr>
                  <a:t>Response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90932528"/>
        <c:crosses val="autoZero"/>
        <c:crossBetween val="between"/>
        <c:majorUnit val="1.0"/>
        <c:minorUnit val="0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19"/>
          <c:y val="0.051653"/>
          <c:w val="0.744434"/>
          <c:h val="0.793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beve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Self-Efficacy</c:v>
                </c:pt>
                <c:pt idx="1">
                  <c:v>Self-Awareness</c:v>
                </c:pt>
                <c:pt idx="2">
                  <c:v>Persistence</c:v>
                </c:pt>
                <c:pt idx="3">
                  <c:v>School Support</c:v>
                </c:pt>
                <c:pt idx="4">
                  <c:v>Family Coherence</c:v>
                </c:pt>
                <c:pt idx="5">
                  <c:v>Peer Support</c:v>
                </c:pt>
                <c:pt idx="6">
                  <c:v>Emotional Regulation</c:v>
                </c:pt>
                <c:pt idx="7">
                  <c:v>Empathy</c:v>
                </c:pt>
                <c:pt idx="8">
                  <c:v>Self-Control</c:v>
                </c:pt>
                <c:pt idx="9">
                  <c:v>Gratitude</c:v>
                </c:pt>
                <c:pt idx="10">
                  <c:v>Zest</c:v>
                </c:pt>
                <c:pt idx="11">
                  <c:v>Optimism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73.0</c:v>
                </c:pt>
                <c:pt idx="1">
                  <c:v>73.0</c:v>
                </c:pt>
                <c:pt idx="2">
                  <c:v>47.0</c:v>
                </c:pt>
                <c:pt idx="3">
                  <c:v>74.0</c:v>
                </c:pt>
                <c:pt idx="4">
                  <c:v>73.0</c:v>
                </c:pt>
                <c:pt idx="5">
                  <c:v>67.0</c:v>
                </c:pt>
                <c:pt idx="6">
                  <c:v>70.0</c:v>
                </c:pt>
                <c:pt idx="7">
                  <c:v>71.0</c:v>
                </c:pt>
                <c:pt idx="8">
                  <c:v>51.0</c:v>
                </c:pt>
                <c:pt idx="9">
                  <c:v>91.0</c:v>
                </c:pt>
                <c:pt idx="10">
                  <c:v>68.0</c:v>
                </c:pt>
                <c:pt idx="11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488548992"/>
        <c:axId val="-1488545136"/>
      </c:barChart>
      <c:catAx>
        <c:axId val="-1488548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88545136"/>
        <c:crosses val="autoZero"/>
        <c:auto val="1"/>
        <c:lblAlgn val="ctr"/>
        <c:lblOffset val="100"/>
        <c:noMultiLvlLbl val="1"/>
      </c:catAx>
      <c:valAx>
        <c:axId val="-148854513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custDash>
                <a:ds d="100000" sp="200000"/>
              </a:custDash>
              <a:miter lim="400000"/>
            </a:ln>
          </c:spPr>
        </c:majorGridlines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800" b="0" i="0" u="none" strike="noStrike">
                    <a:solidFill>
                      <a:srgbClr val="000000"/>
                    </a:solidFill>
                    <a:latin typeface="Arial"/>
                  </a:rPr>
                  <a:t>Percent of Students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high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1488548992"/>
        <c:crosses val="autoZero"/>
        <c:crossBetween val="between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A2C15-C109-4601-B6EB-7D1139DECB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0B18E6-7D20-4177-9FDE-88F5ABB4A1AE}">
      <dgm:prSet phldrT="[Text]"/>
      <dgm:spPr/>
      <dgm:t>
        <a:bodyPr/>
        <a:lstStyle/>
        <a:p>
          <a:r>
            <a:rPr lang="en-US" dirty="0" smtClean="0"/>
            <a:t>Provide Students with Survey Link</a:t>
          </a:r>
          <a:endParaRPr lang="en-US" dirty="0"/>
        </a:p>
      </dgm:t>
    </dgm:pt>
    <dgm:pt modelId="{E3D26FEF-8C5A-45B6-A7D8-93B91465EA5F}" type="parTrans" cxnId="{C51866CB-907F-438C-BCBC-D9F4F9310AC4}">
      <dgm:prSet/>
      <dgm:spPr/>
      <dgm:t>
        <a:bodyPr/>
        <a:lstStyle/>
        <a:p>
          <a:endParaRPr lang="en-US"/>
        </a:p>
      </dgm:t>
    </dgm:pt>
    <dgm:pt modelId="{F264B7CD-3898-4635-9894-9943C8296395}" type="sibTrans" cxnId="{C51866CB-907F-438C-BCBC-D9F4F9310AC4}">
      <dgm:prSet/>
      <dgm:spPr/>
      <dgm:t>
        <a:bodyPr/>
        <a:lstStyle/>
        <a:p>
          <a:endParaRPr lang="en-US"/>
        </a:p>
      </dgm:t>
    </dgm:pt>
    <dgm:pt modelId="{6F01BC5E-6896-4973-B017-2F781E0A3E0C}">
      <dgm:prSet phldrT="[Text]"/>
      <dgm:spPr/>
      <dgm:t>
        <a:bodyPr/>
        <a:lstStyle/>
        <a:p>
          <a:r>
            <a:rPr lang="en-US" dirty="0" smtClean="0"/>
            <a:t>Monitor Survey Completion in App</a:t>
          </a:r>
          <a:endParaRPr lang="en-US" dirty="0"/>
        </a:p>
      </dgm:t>
    </dgm:pt>
    <dgm:pt modelId="{630090EB-72BD-497D-8D3E-D2FAA52BDCA7}" type="parTrans" cxnId="{3D8F7F92-7377-4301-B4B9-DB35DF3F8DDF}">
      <dgm:prSet/>
      <dgm:spPr/>
      <dgm:t>
        <a:bodyPr/>
        <a:lstStyle/>
        <a:p>
          <a:endParaRPr lang="en-US"/>
        </a:p>
      </dgm:t>
    </dgm:pt>
    <dgm:pt modelId="{F20BC89C-0847-4FCF-AE56-1B15B98643B7}" type="sibTrans" cxnId="{3D8F7F92-7377-4301-B4B9-DB35DF3F8DDF}">
      <dgm:prSet/>
      <dgm:spPr/>
      <dgm:t>
        <a:bodyPr/>
        <a:lstStyle/>
        <a:p>
          <a:endParaRPr lang="en-US"/>
        </a:p>
      </dgm:t>
    </dgm:pt>
    <dgm:pt modelId="{ACCDCFC4-D83D-4760-BF02-682A7D88E8ED}">
      <dgm:prSet phldrT="[Text]"/>
      <dgm:spPr/>
      <dgm:t>
        <a:bodyPr/>
        <a:lstStyle/>
        <a:p>
          <a:r>
            <a:rPr lang="en-US" dirty="0" smtClean="0"/>
            <a:t>Generate Reports in Real Time</a:t>
          </a:r>
          <a:endParaRPr lang="en-US" dirty="0"/>
        </a:p>
      </dgm:t>
    </dgm:pt>
    <dgm:pt modelId="{7EE0FD2F-B0BF-4EF2-9901-6BC0EF8C9343}" type="parTrans" cxnId="{39DBEFC0-9FC7-4E49-B8C7-F2028746ECDB}">
      <dgm:prSet/>
      <dgm:spPr/>
      <dgm:t>
        <a:bodyPr/>
        <a:lstStyle/>
        <a:p>
          <a:endParaRPr lang="en-US"/>
        </a:p>
      </dgm:t>
    </dgm:pt>
    <dgm:pt modelId="{8E16F174-6B3E-4D4F-A24D-8544E22DF8DE}" type="sibTrans" cxnId="{39DBEFC0-9FC7-4E49-B8C7-F2028746ECDB}">
      <dgm:prSet/>
      <dgm:spPr/>
      <dgm:t>
        <a:bodyPr/>
        <a:lstStyle/>
        <a:p>
          <a:endParaRPr lang="en-US"/>
        </a:p>
      </dgm:t>
    </dgm:pt>
    <dgm:pt modelId="{A2558698-B3E0-4373-8A50-DCB438272387}" type="pres">
      <dgm:prSet presAssocID="{665A2C15-C109-4601-B6EB-7D1139DECB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8F9DD0-ABCB-4271-9C71-E7A9BB04692D}" type="pres">
      <dgm:prSet presAssocID="{665A2C15-C109-4601-B6EB-7D1139DECB92}" presName="Name1" presStyleCnt="0"/>
      <dgm:spPr/>
    </dgm:pt>
    <dgm:pt modelId="{DB327EFC-A5FC-478F-B460-B3B9975EBB08}" type="pres">
      <dgm:prSet presAssocID="{665A2C15-C109-4601-B6EB-7D1139DECB92}" presName="cycle" presStyleCnt="0"/>
      <dgm:spPr/>
    </dgm:pt>
    <dgm:pt modelId="{A23ED771-1316-471A-BBD1-BB436A870B27}" type="pres">
      <dgm:prSet presAssocID="{665A2C15-C109-4601-B6EB-7D1139DECB92}" presName="srcNode" presStyleLbl="node1" presStyleIdx="0" presStyleCnt="3"/>
      <dgm:spPr/>
    </dgm:pt>
    <dgm:pt modelId="{07B5CF08-7B1C-4A8B-86AF-B284E4902915}" type="pres">
      <dgm:prSet presAssocID="{665A2C15-C109-4601-B6EB-7D1139DECB92}" presName="conn" presStyleLbl="parChTrans1D2" presStyleIdx="0" presStyleCnt="1"/>
      <dgm:spPr/>
      <dgm:t>
        <a:bodyPr/>
        <a:lstStyle/>
        <a:p>
          <a:endParaRPr lang="en-US"/>
        </a:p>
      </dgm:t>
    </dgm:pt>
    <dgm:pt modelId="{415DD26B-B74B-4EB3-9B66-1A8E4FA87D0F}" type="pres">
      <dgm:prSet presAssocID="{665A2C15-C109-4601-B6EB-7D1139DECB92}" presName="extraNode" presStyleLbl="node1" presStyleIdx="0" presStyleCnt="3"/>
      <dgm:spPr/>
    </dgm:pt>
    <dgm:pt modelId="{E78122FD-4AFA-4A5A-A82D-096187B77A35}" type="pres">
      <dgm:prSet presAssocID="{665A2C15-C109-4601-B6EB-7D1139DECB92}" presName="dstNode" presStyleLbl="node1" presStyleIdx="0" presStyleCnt="3"/>
      <dgm:spPr/>
    </dgm:pt>
    <dgm:pt modelId="{6CA02559-89FB-4C99-B8DF-68AD07734CB1}" type="pres">
      <dgm:prSet presAssocID="{480B18E6-7D20-4177-9FDE-88F5ABB4A1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A56C0-C2C1-465C-BC9D-10F3C47BD685}" type="pres">
      <dgm:prSet presAssocID="{480B18E6-7D20-4177-9FDE-88F5ABB4A1AE}" presName="accent_1" presStyleCnt="0"/>
      <dgm:spPr/>
    </dgm:pt>
    <dgm:pt modelId="{6C02C5F4-C0B9-40E6-81C5-5A47221F1DBF}" type="pres">
      <dgm:prSet presAssocID="{480B18E6-7D20-4177-9FDE-88F5ABB4A1AE}" presName="accentRepeatNode" presStyleLbl="solidFgAcc1" presStyleIdx="0" presStyleCnt="3"/>
      <dgm:spPr/>
    </dgm:pt>
    <dgm:pt modelId="{09998F5A-9FC6-41A0-81B8-AD70522B7262}" type="pres">
      <dgm:prSet presAssocID="{6F01BC5E-6896-4973-B017-2F781E0A3E0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4C360-56E3-4165-824D-9054C3E2289C}" type="pres">
      <dgm:prSet presAssocID="{6F01BC5E-6896-4973-B017-2F781E0A3E0C}" presName="accent_2" presStyleCnt="0"/>
      <dgm:spPr/>
    </dgm:pt>
    <dgm:pt modelId="{64AF06F6-C7F2-4937-94F4-AC730E849832}" type="pres">
      <dgm:prSet presAssocID="{6F01BC5E-6896-4973-B017-2F781E0A3E0C}" presName="accentRepeatNode" presStyleLbl="solidFgAcc1" presStyleIdx="1" presStyleCnt="3"/>
      <dgm:spPr/>
    </dgm:pt>
    <dgm:pt modelId="{E3D3F23D-E769-49E5-8E79-3EF4EB5F0368}" type="pres">
      <dgm:prSet presAssocID="{ACCDCFC4-D83D-4760-BF02-682A7D88E8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E32FE-4046-4EF0-BE3E-BCB75AADA39A}" type="pres">
      <dgm:prSet presAssocID="{ACCDCFC4-D83D-4760-BF02-682A7D88E8ED}" presName="accent_3" presStyleCnt="0"/>
      <dgm:spPr/>
    </dgm:pt>
    <dgm:pt modelId="{C266B710-01BF-4593-BA56-6673B40A1B5E}" type="pres">
      <dgm:prSet presAssocID="{ACCDCFC4-D83D-4760-BF02-682A7D88E8ED}" presName="accentRepeatNode" presStyleLbl="solidFgAcc1" presStyleIdx="2" presStyleCnt="3"/>
      <dgm:spPr/>
    </dgm:pt>
  </dgm:ptLst>
  <dgm:cxnLst>
    <dgm:cxn modelId="{0F375B27-D34A-4A47-AD5C-CED2E00F07CD}" type="presOf" srcId="{6F01BC5E-6896-4973-B017-2F781E0A3E0C}" destId="{09998F5A-9FC6-41A0-81B8-AD70522B7262}" srcOrd="0" destOrd="0" presId="urn:microsoft.com/office/officeart/2008/layout/VerticalCurvedList"/>
    <dgm:cxn modelId="{39DBEFC0-9FC7-4E49-B8C7-F2028746ECDB}" srcId="{665A2C15-C109-4601-B6EB-7D1139DECB92}" destId="{ACCDCFC4-D83D-4760-BF02-682A7D88E8ED}" srcOrd="2" destOrd="0" parTransId="{7EE0FD2F-B0BF-4EF2-9901-6BC0EF8C9343}" sibTransId="{8E16F174-6B3E-4D4F-A24D-8544E22DF8DE}"/>
    <dgm:cxn modelId="{8B648700-FFB6-4E5F-A28A-1D9493C79A49}" type="presOf" srcId="{480B18E6-7D20-4177-9FDE-88F5ABB4A1AE}" destId="{6CA02559-89FB-4C99-B8DF-68AD07734CB1}" srcOrd="0" destOrd="0" presId="urn:microsoft.com/office/officeart/2008/layout/VerticalCurvedList"/>
    <dgm:cxn modelId="{3D8F7F92-7377-4301-B4B9-DB35DF3F8DDF}" srcId="{665A2C15-C109-4601-B6EB-7D1139DECB92}" destId="{6F01BC5E-6896-4973-B017-2F781E0A3E0C}" srcOrd="1" destOrd="0" parTransId="{630090EB-72BD-497D-8D3E-D2FAA52BDCA7}" sibTransId="{F20BC89C-0847-4FCF-AE56-1B15B98643B7}"/>
    <dgm:cxn modelId="{C51866CB-907F-438C-BCBC-D9F4F9310AC4}" srcId="{665A2C15-C109-4601-B6EB-7D1139DECB92}" destId="{480B18E6-7D20-4177-9FDE-88F5ABB4A1AE}" srcOrd="0" destOrd="0" parTransId="{E3D26FEF-8C5A-45B6-A7D8-93B91465EA5F}" sibTransId="{F264B7CD-3898-4635-9894-9943C8296395}"/>
    <dgm:cxn modelId="{34A2FE34-10FE-4B13-9110-F51362D4F3B2}" type="presOf" srcId="{ACCDCFC4-D83D-4760-BF02-682A7D88E8ED}" destId="{E3D3F23D-E769-49E5-8E79-3EF4EB5F0368}" srcOrd="0" destOrd="0" presId="urn:microsoft.com/office/officeart/2008/layout/VerticalCurvedList"/>
    <dgm:cxn modelId="{8ACCFE67-FA1F-412F-ACB8-92DD775AAC99}" type="presOf" srcId="{F264B7CD-3898-4635-9894-9943C8296395}" destId="{07B5CF08-7B1C-4A8B-86AF-B284E4902915}" srcOrd="0" destOrd="0" presId="urn:microsoft.com/office/officeart/2008/layout/VerticalCurvedList"/>
    <dgm:cxn modelId="{8A459FF1-8EB4-4181-B6DD-1EFED2993616}" type="presOf" srcId="{665A2C15-C109-4601-B6EB-7D1139DECB92}" destId="{A2558698-B3E0-4373-8A50-DCB438272387}" srcOrd="0" destOrd="0" presId="urn:microsoft.com/office/officeart/2008/layout/VerticalCurvedList"/>
    <dgm:cxn modelId="{61EA646C-363C-4D10-A53E-1D4B02160192}" type="presParOf" srcId="{A2558698-B3E0-4373-8A50-DCB438272387}" destId="{648F9DD0-ABCB-4271-9C71-E7A9BB04692D}" srcOrd="0" destOrd="0" presId="urn:microsoft.com/office/officeart/2008/layout/VerticalCurvedList"/>
    <dgm:cxn modelId="{2DAE0EC2-F86B-425C-B6D6-D460AF218A0C}" type="presParOf" srcId="{648F9DD0-ABCB-4271-9C71-E7A9BB04692D}" destId="{DB327EFC-A5FC-478F-B460-B3B9975EBB08}" srcOrd="0" destOrd="0" presId="urn:microsoft.com/office/officeart/2008/layout/VerticalCurvedList"/>
    <dgm:cxn modelId="{A183BACE-A396-4A17-AEBA-3843569716C7}" type="presParOf" srcId="{DB327EFC-A5FC-478F-B460-B3B9975EBB08}" destId="{A23ED771-1316-471A-BBD1-BB436A870B27}" srcOrd="0" destOrd="0" presId="urn:microsoft.com/office/officeart/2008/layout/VerticalCurvedList"/>
    <dgm:cxn modelId="{ADDD678A-19A3-46AF-8EB9-C2AF8CED0AB5}" type="presParOf" srcId="{DB327EFC-A5FC-478F-B460-B3B9975EBB08}" destId="{07B5CF08-7B1C-4A8B-86AF-B284E4902915}" srcOrd="1" destOrd="0" presId="urn:microsoft.com/office/officeart/2008/layout/VerticalCurvedList"/>
    <dgm:cxn modelId="{993CB1C7-CB5C-4AB1-BB5D-61DF474289F4}" type="presParOf" srcId="{DB327EFC-A5FC-478F-B460-B3B9975EBB08}" destId="{415DD26B-B74B-4EB3-9B66-1A8E4FA87D0F}" srcOrd="2" destOrd="0" presId="urn:microsoft.com/office/officeart/2008/layout/VerticalCurvedList"/>
    <dgm:cxn modelId="{899ED6DA-5B12-4DE0-BF2C-A7CB3BF8D0A1}" type="presParOf" srcId="{DB327EFC-A5FC-478F-B460-B3B9975EBB08}" destId="{E78122FD-4AFA-4A5A-A82D-096187B77A35}" srcOrd="3" destOrd="0" presId="urn:microsoft.com/office/officeart/2008/layout/VerticalCurvedList"/>
    <dgm:cxn modelId="{01825AB0-554F-4457-AEE0-4626099EBE58}" type="presParOf" srcId="{648F9DD0-ABCB-4271-9C71-E7A9BB04692D}" destId="{6CA02559-89FB-4C99-B8DF-68AD07734CB1}" srcOrd="1" destOrd="0" presId="urn:microsoft.com/office/officeart/2008/layout/VerticalCurvedList"/>
    <dgm:cxn modelId="{65301319-10AA-4C63-9702-F2EA2F8C496C}" type="presParOf" srcId="{648F9DD0-ABCB-4271-9C71-E7A9BB04692D}" destId="{B19A56C0-C2C1-465C-BC9D-10F3C47BD685}" srcOrd="2" destOrd="0" presId="urn:microsoft.com/office/officeart/2008/layout/VerticalCurvedList"/>
    <dgm:cxn modelId="{2BBF2106-7F2E-4CF8-A970-AD6097E0236F}" type="presParOf" srcId="{B19A56C0-C2C1-465C-BC9D-10F3C47BD685}" destId="{6C02C5F4-C0B9-40E6-81C5-5A47221F1DBF}" srcOrd="0" destOrd="0" presId="urn:microsoft.com/office/officeart/2008/layout/VerticalCurvedList"/>
    <dgm:cxn modelId="{0798CEEF-7394-4726-AF1A-491A589071BC}" type="presParOf" srcId="{648F9DD0-ABCB-4271-9C71-E7A9BB04692D}" destId="{09998F5A-9FC6-41A0-81B8-AD70522B7262}" srcOrd="3" destOrd="0" presId="urn:microsoft.com/office/officeart/2008/layout/VerticalCurvedList"/>
    <dgm:cxn modelId="{85AE6AF7-1479-4BB9-90D5-8963BBC1B6E4}" type="presParOf" srcId="{648F9DD0-ABCB-4271-9C71-E7A9BB04692D}" destId="{0564C360-56E3-4165-824D-9054C3E2289C}" srcOrd="4" destOrd="0" presId="urn:microsoft.com/office/officeart/2008/layout/VerticalCurvedList"/>
    <dgm:cxn modelId="{48CF0B9C-C984-469D-AB75-23EA6821800D}" type="presParOf" srcId="{0564C360-56E3-4165-824D-9054C3E2289C}" destId="{64AF06F6-C7F2-4937-94F4-AC730E849832}" srcOrd="0" destOrd="0" presId="urn:microsoft.com/office/officeart/2008/layout/VerticalCurvedList"/>
    <dgm:cxn modelId="{0C2604EB-DF87-4F6B-BC7E-6B9665F20BFE}" type="presParOf" srcId="{648F9DD0-ABCB-4271-9C71-E7A9BB04692D}" destId="{E3D3F23D-E769-49E5-8E79-3EF4EB5F0368}" srcOrd="5" destOrd="0" presId="urn:microsoft.com/office/officeart/2008/layout/VerticalCurvedList"/>
    <dgm:cxn modelId="{753219E2-DEC1-43B9-B04B-54E4E9ABFCB2}" type="presParOf" srcId="{648F9DD0-ABCB-4271-9C71-E7A9BB04692D}" destId="{386E32FE-4046-4EF0-BE3E-BCB75AADA39A}" srcOrd="6" destOrd="0" presId="urn:microsoft.com/office/officeart/2008/layout/VerticalCurvedList"/>
    <dgm:cxn modelId="{EDD37874-36B6-4DC2-9FAA-B4ECF46FB2BF}" type="presParOf" srcId="{386E32FE-4046-4EF0-BE3E-BCB75AADA39A}" destId="{C266B710-01BF-4593-BA56-6673B40A1B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CF08-7B1C-4A8B-86AF-B284E4902915}">
      <dsp:nvSpPr>
        <dsp:cNvPr id="0" name=""/>
        <dsp:cNvSpPr/>
      </dsp:nvSpPr>
      <dsp:spPr>
        <a:xfrm>
          <a:off x="-5193549" y="-795528"/>
          <a:ext cx="6184828" cy="6184828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02559-89FB-4C99-B8DF-68AD07734CB1}">
      <dsp:nvSpPr>
        <dsp:cNvPr id="0" name=""/>
        <dsp:cNvSpPr/>
      </dsp:nvSpPr>
      <dsp:spPr>
        <a:xfrm>
          <a:off x="637615" y="459377"/>
          <a:ext cx="7071390" cy="91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61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Provide Students with Survey Link</a:t>
          </a:r>
          <a:endParaRPr lang="en-US" sz="3300" kern="1200" dirty="0"/>
        </a:p>
      </dsp:txBody>
      <dsp:txXfrm>
        <a:off x="637615" y="459377"/>
        <a:ext cx="7071390" cy="918754"/>
      </dsp:txXfrm>
    </dsp:sp>
    <dsp:sp modelId="{6C02C5F4-C0B9-40E6-81C5-5A47221F1DBF}">
      <dsp:nvSpPr>
        <dsp:cNvPr id="0" name=""/>
        <dsp:cNvSpPr/>
      </dsp:nvSpPr>
      <dsp:spPr>
        <a:xfrm>
          <a:off x="63394" y="344532"/>
          <a:ext cx="1148442" cy="114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98F5A-9FC6-41A0-81B8-AD70522B7262}">
      <dsp:nvSpPr>
        <dsp:cNvPr id="0" name=""/>
        <dsp:cNvSpPr/>
      </dsp:nvSpPr>
      <dsp:spPr>
        <a:xfrm>
          <a:off x="971582" y="1837508"/>
          <a:ext cx="6737423" cy="91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61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Monitor Survey Completion in App</a:t>
          </a:r>
          <a:endParaRPr lang="en-US" sz="3300" kern="1200" dirty="0"/>
        </a:p>
      </dsp:txBody>
      <dsp:txXfrm>
        <a:off x="971582" y="1837508"/>
        <a:ext cx="6737423" cy="918754"/>
      </dsp:txXfrm>
    </dsp:sp>
    <dsp:sp modelId="{64AF06F6-C7F2-4937-94F4-AC730E849832}">
      <dsp:nvSpPr>
        <dsp:cNvPr id="0" name=""/>
        <dsp:cNvSpPr/>
      </dsp:nvSpPr>
      <dsp:spPr>
        <a:xfrm>
          <a:off x="397361" y="1722664"/>
          <a:ext cx="1148442" cy="114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3F23D-E769-49E5-8E79-3EF4EB5F0368}">
      <dsp:nvSpPr>
        <dsp:cNvPr id="0" name=""/>
        <dsp:cNvSpPr/>
      </dsp:nvSpPr>
      <dsp:spPr>
        <a:xfrm>
          <a:off x="637615" y="3215639"/>
          <a:ext cx="7071390" cy="91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261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Generate Reports in Real Time</a:t>
          </a:r>
          <a:endParaRPr lang="en-US" sz="3300" kern="1200" dirty="0"/>
        </a:p>
      </dsp:txBody>
      <dsp:txXfrm>
        <a:off x="637615" y="3215639"/>
        <a:ext cx="7071390" cy="918754"/>
      </dsp:txXfrm>
    </dsp:sp>
    <dsp:sp modelId="{C266B710-01BF-4593-BA56-6673B40A1B5E}">
      <dsp:nvSpPr>
        <dsp:cNvPr id="0" name=""/>
        <dsp:cNvSpPr/>
      </dsp:nvSpPr>
      <dsp:spPr>
        <a:xfrm>
          <a:off x="63394" y="3100795"/>
          <a:ext cx="1148442" cy="114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7C82EA-2875-1D49-8F10-41C2855C54CE}" type="datetime1">
              <a:rPr lang="en-US" smtClean="0"/>
              <a:t>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DF4746-565A-4743-AE26-AA024376ED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47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CF4548-6D34-8D4B-AACB-19B641783C4A}" type="datetime1">
              <a:rPr lang="en-US" smtClean="0"/>
              <a:t>1/17/17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9B4714-57F0-A349-8F7D-459E2D72285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4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94" indent="-349394">
              <a:lnSpc>
                <a:spcPct val="115000"/>
              </a:lnSpc>
              <a:buFont typeface="Symbol"/>
              <a:buChar char=""/>
            </a:pPr>
            <a:endParaRPr lang="en-US" sz="13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8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94" indent="-349394">
              <a:lnSpc>
                <a:spcPct val="115000"/>
              </a:lnSpc>
              <a:buFont typeface="Symbol"/>
              <a:buChar char=""/>
            </a:pPr>
            <a:endParaRPr lang="en-US" sz="13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86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94" indent="-349394">
              <a:lnSpc>
                <a:spcPct val="115000"/>
              </a:lnSpc>
              <a:buFont typeface="Symbol"/>
              <a:buChar char=""/>
            </a:pPr>
            <a:endParaRPr lang="en-US" sz="13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3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69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5" name="Shape 4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chart </a:t>
            </a:r>
            <a:r>
              <a:rPr dirty="0" smtClean="0"/>
              <a:t>show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the percent of students with 0-4 domain strengths (Belief in Self + Belief in Others + Emotional Competence + Engaged Living = 0-4 strengths). </a:t>
            </a:r>
            <a:r>
              <a:rPr lang="en-US" dirty="0" smtClean="0"/>
              <a:t>A domain is counted as a strength for a student when the average</a:t>
            </a:r>
            <a:r>
              <a:rPr lang="en-US" baseline="0" dirty="0" smtClean="0"/>
              <a:t> of their </a:t>
            </a:r>
            <a:r>
              <a:rPr lang="en-US" dirty="0" smtClean="0"/>
              <a:t>responses across all 9 items is at least 3 of the 4-point scale (each</a:t>
            </a:r>
            <a:r>
              <a:rPr lang="en-US" baseline="0" dirty="0" smtClean="0"/>
              <a:t> domain is represented by 9 questions/items in the </a:t>
            </a:r>
            <a:r>
              <a:rPr lang="en-US" baseline="0" dirty="0" err="1" smtClean="0"/>
              <a:t>CoVitality</a:t>
            </a:r>
            <a:r>
              <a:rPr lang="en-US" baseline="0" dirty="0" smtClean="0"/>
              <a:t> Survey)</a:t>
            </a:r>
            <a:r>
              <a:rPr lang="en-US" dirty="0" smtClean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439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number of personal strengths is very strongly associated with </a:t>
            </a:r>
            <a:r>
              <a:rPr dirty="0" smtClean="0"/>
              <a:t>student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overall level of life satisfaction. In general,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 </a:t>
            </a:r>
            <a:r>
              <a:rPr dirty="0"/>
              <a:t>students reported positive levels of overall life satisfaction.</a:t>
            </a:r>
          </a:p>
        </p:txBody>
      </p:sp>
    </p:spTree>
    <p:extLst>
      <p:ext uri="{BB962C8B-B14F-4D97-AF65-F5344CB8AC3E}">
        <p14:creationId xmlns:p14="http://schemas.microsoft.com/office/powerpoint/2010/main" val="1650768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number of personal strengths is very strongly associated with </a:t>
            </a:r>
            <a:r>
              <a:rPr dirty="0" smtClean="0"/>
              <a:t>student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self-reported feelings of being happy and content at school. For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</a:t>
            </a:r>
            <a:r>
              <a:rPr dirty="0"/>
              <a:t>, only 27% of the students with 0 personal </a:t>
            </a:r>
            <a:r>
              <a:rPr dirty="0" smtClean="0"/>
              <a:t>strength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also reported felling happy at school. </a:t>
            </a:r>
          </a:p>
        </p:txBody>
      </p:sp>
    </p:spTree>
    <p:extLst>
      <p:ext uri="{BB962C8B-B14F-4D97-AF65-F5344CB8AC3E}">
        <p14:creationId xmlns:p14="http://schemas.microsoft.com/office/powerpoint/2010/main" val="1932920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17462"/>
          </a:lstStyle>
          <a:p>
            <a:r>
              <a:rPr dirty="0" smtClean="0"/>
              <a:t>Students </a:t>
            </a:r>
            <a:r>
              <a:rPr dirty="0"/>
              <a:t>with 0-1 </a:t>
            </a:r>
            <a:r>
              <a:rPr dirty="0" smtClean="0"/>
              <a:t>strengths </a:t>
            </a:r>
            <a:r>
              <a:rPr dirty="0"/>
              <a:t>were a little more </a:t>
            </a:r>
            <a:r>
              <a:rPr dirty="0" smtClean="0"/>
              <a:t>like</a:t>
            </a:r>
            <a:r>
              <a:rPr lang="en-US" dirty="0" smtClean="0"/>
              <a:t>ly</a:t>
            </a:r>
            <a:r>
              <a:rPr dirty="0" smtClean="0"/>
              <a:t> </a:t>
            </a:r>
            <a:r>
              <a:rPr dirty="0"/>
              <a:t>to respond that they </a:t>
            </a:r>
            <a:r>
              <a:rPr lang="en-US" dirty="0" smtClean="0"/>
              <a:t>did</a:t>
            </a:r>
            <a:r>
              <a:rPr dirty="0" smtClean="0"/>
              <a:t> </a:t>
            </a:r>
            <a:r>
              <a:rPr dirty="0"/>
              <a:t>not </a:t>
            </a:r>
            <a:r>
              <a:rPr lang="en-US" dirty="0" smtClean="0"/>
              <a:t>feel like</a:t>
            </a:r>
            <a:r>
              <a:rPr lang="en-US" baseline="0" dirty="0" smtClean="0"/>
              <a:t> a </a:t>
            </a:r>
            <a:r>
              <a:rPr dirty="0" smtClean="0"/>
              <a:t>part </a:t>
            </a:r>
            <a:r>
              <a:rPr dirty="0"/>
              <a:t>of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</a:t>
            </a:r>
            <a:r>
              <a:rPr dirty="0"/>
              <a:t>. However, </a:t>
            </a:r>
            <a:r>
              <a:rPr lang="en-US" dirty="0" smtClean="0"/>
              <a:t>not feeling like</a:t>
            </a:r>
            <a:r>
              <a:rPr lang="en-US" baseline="0" dirty="0" smtClean="0"/>
              <a:t> a part of EBIA was reported at </a:t>
            </a:r>
            <a:r>
              <a:rPr dirty="0" smtClean="0"/>
              <a:t>much </a:t>
            </a:r>
            <a:r>
              <a:rPr dirty="0"/>
              <a:t>lower </a:t>
            </a:r>
            <a:r>
              <a:rPr lang="en-US" dirty="0" smtClean="0"/>
              <a:t>frequencies </a:t>
            </a:r>
            <a:r>
              <a:rPr dirty="0" smtClean="0"/>
              <a:t>than </a:t>
            </a:r>
            <a:r>
              <a:rPr lang="en-US" dirty="0" smtClean="0"/>
              <a:t>at </a:t>
            </a:r>
            <a:r>
              <a:rPr dirty="0" smtClean="0"/>
              <a:t>other </a:t>
            </a:r>
            <a:r>
              <a:rPr dirty="0"/>
              <a:t>schools.</a:t>
            </a:r>
          </a:p>
        </p:txBody>
      </p:sp>
    </p:spTree>
    <p:extLst>
      <p:ext uri="{BB962C8B-B14F-4D97-AF65-F5344CB8AC3E}">
        <p14:creationId xmlns:p14="http://schemas.microsoft.com/office/powerpoint/2010/main" val="153439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17462"/>
          </a:lstStyle>
          <a:p>
            <a:r>
              <a:rPr dirty="0"/>
              <a:t>The students report feeling safe at school. Students with 0-1 </a:t>
            </a:r>
            <a:r>
              <a:rPr dirty="0" smtClean="0"/>
              <a:t>strengths </a:t>
            </a:r>
            <a:r>
              <a:rPr dirty="0"/>
              <a:t>were a little more </a:t>
            </a:r>
            <a:r>
              <a:rPr dirty="0" smtClean="0"/>
              <a:t>like</a:t>
            </a:r>
            <a:r>
              <a:rPr lang="en-US" dirty="0" smtClean="0"/>
              <a:t>ly</a:t>
            </a:r>
            <a:r>
              <a:rPr dirty="0" smtClean="0"/>
              <a:t> </a:t>
            </a:r>
            <a:r>
              <a:rPr dirty="0"/>
              <a:t>to respond that they felt unsafe. However, feeling unsafe at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 </a:t>
            </a:r>
            <a:r>
              <a:rPr dirty="0"/>
              <a:t>is much lower than other schools.</a:t>
            </a:r>
          </a:p>
        </p:txBody>
      </p:sp>
    </p:spTree>
    <p:extLst>
      <p:ext uri="{BB962C8B-B14F-4D97-AF65-F5344CB8AC3E}">
        <p14:creationId xmlns:p14="http://schemas.microsoft.com/office/powerpoint/2010/main" val="135204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DB27-73CA-B246-90ED-6358F3AE3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8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Students feelings of engagement and connectedness was higher for students with 2-4 </a:t>
            </a:r>
            <a:r>
              <a:rPr dirty="0" smtClean="0"/>
              <a:t>strengths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70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number of personal strengths is very strongly associated with students’ responses to the question: “In the past month, I felt unimportant.”  In general, however,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 </a:t>
            </a:r>
            <a:r>
              <a:rPr dirty="0"/>
              <a:t>students did not feel “unimportant.”</a:t>
            </a:r>
          </a:p>
        </p:txBody>
      </p:sp>
    </p:spTree>
    <p:extLst>
      <p:ext uri="{BB962C8B-B14F-4D97-AF65-F5344CB8AC3E}">
        <p14:creationId xmlns:p14="http://schemas.microsoft.com/office/powerpoint/2010/main" val="159509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Students with zero self-reported strengths reported experiencing more </a:t>
            </a:r>
            <a:r>
              <a:rPr lang="en-US" dirty="0" smtClean="0"/>
              <a:t>emotional</a:t>
            </a:r>
            <a:r>
              <a:rPr lang="en-US" baseline="0" dirty="0" smtClean="0"/>
              <a:t> distress in the </a:t>
            </a:r>
            <a:r>
              <a:rPr dirty="0" smtClean="0"/>
              <a:t>past month. </a:t>
            </a:r>
            <a:r>
              <a:rPr dirty="0"/>
              <a:t>However, the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 </a:t>
            </a:r>
            <a:r>
              <a:rPr dirty="0"/>
              <a:t>students on </a:t>
            </a:r>
            <a:r>
              <a:rPr lang="en-US" dirty="0" smtClean="0"/>
              <a:t>a </a:t>
            </a:r>
            <a:r>
              <a:rPr dirty="0" smtClean="0"/>
              <a:t>whole </a:t>
            </a:r>
            <a:r>
              <a:rPr dirty="0"/>
              <a:t>reported a low level of emotional distress.</a:t>
            </a:r>
          </a:p>
        </p:txBody>
      </p:sp>
    </p:spTree>
    <p:extLst>
      <p:ext uri="{BB962C8B-B14F-4D97-AF65-F5344CB8AC3E}">
        <p14:creationId xmlns:p14="http://schemas.microsoft.com/office/powerpoint/2010/main" val="783080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Th</a:t>
            </a:r>
            <a:r>
              <a:rPr lang="en-US" dirty="0" smtClean="0"/>
              <a:t>is</a:t>
            </a:r>
            <a:r>
              <a:rPr dirty="0" smtClean="0"/>
              <a:t> </a:t>
            </a:r>
            <a:r>
              <a:rPr dirty="0"/>
              <a:t>graph shows the percentage of </a:t>
            </a:r>
            <a:r>
              <a:rPr dirty="0" smtClean="0"/>
              <a:t>EB</a:t>
            </a:r>
            <a:r>
              <a:rPr lang="en-US" dirty="0" smtClean="0"/>
              <a:t>I</a:t>
            </a:r>
            <a:r>
              <a:rPr dirty="0" smtClean="0"/>
              <a:t>A </a:t>
            </a:r>
            <a:r>
              <a:rPr dirty="0"/>
              <a:t>students who had a strength in each of the 12 </a:t>
            </a:r>
            <a:r>
              <a:rPr lang="en-US" dirty="0" err="1" smtClean="0"/>
              <a:t>CoVitality</a:t>
            </a:r>
            <a:r>
              <a:rPr dirty="0" smtClean="0"/>
              <a:t> </a:t>
            </a:r>
            <a:r>
              <a:rPr dirty="0"/>
              <a:t>subscales. For example, 91% of the EBA students had </a:t>
            </a:r>
            <a:r>
              <a:rPr lang="en-US" dirty="0" smtClean="0"/>
              <a:t>Gratitude as </a:t>
            </a:r>
            <a:r>
              <a:rPr dirty="0" smtClean="0"/>
              <a:t>a </a:t>
            </a:r>
            <a:r>
              <a:rPr dirty="0"/>
              <a:t>“strength” </a:t>
            </a:r>
            <a:r>
              <a:rPr dirty="0" smtClean="0"/>
              <a:t>(</a:t>
            </a:r>
            <a:r>
              <a:rPr lang="en-US" dirty="0" smtClean="0"/>
              <a:t>having Gratitude as a strength </a:t>
            </a:r>
            <a:r>
              <a:rPr lang="en-US" smtClean="0"/>
              <a:t>means the </a:t>
            </a:r>
            <a:r>
              <a:rPr smtClean="0"/>
              <a:t>average </a:t>
            </a:r>
            <a:r>
              <a:rPr dirty="0"/>
              <a:t>response for the three Gratitude items was at least 3 on the 4-point response scale). </a:t>
            </a:r>
          </a:p>
        </p:txBody>
      </p:sp>
    </p:spTree>
    <p:extLst>
      <p:ext uri="{BB962C8B-B14F-4D97-AF65-F5344CB8AC3E}">
        <p14:creationId xmlns:p14="http://schemas.microsoft.com/office/powerpoint/2010/main" val="190634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94" indent="-349394">
              <a:lnSpc>
                <a:spcPct val="115000"/>
              </a:lnSpc>
              <a:buFont typeface="Symbol"/>
              <a:buChar char=""/>
            </a:pPr>
            <a:endParaRPr lang="en-US" sz="13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8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mtClean="0"/>
              <a:t>Traditional approaches are deficit-based in that they tend to focus on problem behaviors, psychopathology, or getting noticed by parents and teachers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1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394" indent="-349394">
              <a:lnSpc>
                <a:spcPct val="115000"/>
              </a:lnSpc>
              <a:buFont typeface="Symbol"/>
              <a:buChar char=""/>
            </a:pPr>
            <a:endParaRPr lang="en-US" sz="13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8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B4714-57F0-A349-8F7D-459E2D7228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9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34722" y="4415790"/>
            <a:ext cx="5140959" cy="4183380"/>
          </a:xfrm>
          <a:prstGeom prst="rect">
            <a:avLst/>
          </a:prstGeom>
        </p:spPr>
        <p:txBody>
          <a:bodyPr lIns="93159" tIns="93159" rIns="93159" bIns="93159" anchor="t" anchorCtr="0">
            <a:noAutofit/>
          </a:bodyPr>
          <a:lstStyle/>
          <a:p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JM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182C6F"/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182C6F"/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rgbClr val="182C6F"/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9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21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5791200" y="5310112"/>
            <a:ext cx="2445425" cy="252488"/>
            <a:chOff x="440599" y="3024512"/>
            <a:chExt cx="2445425" cy="252488"/>
          </a:xfrm>
        </p:grpSpPr>
        <p:sp>
          <p:nvSpPr>
            <p:cNvPr id="6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6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24200" y="5310112"/>
            <a:ext cx="2445425" cy="252488"/>
            <a:chOff x="440599" y="3024512"/>
            <a:chExt cx="2445425" cy="252488"/>
          </a:xfrm>
        </p:grpSpPr>
        <p:sp>
          <p:nvSpPr>
            <p:cNvPr id="64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65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0175" y="5310112"/>
            <a:ext cx="2445425" cy="252488"/>
            <a:chOff x="440599" y="3024512"/>
            <a:chExt cx="2445425" cy="252488"/>
          </a:xfrm>
        </p:grpSpPr>
        <p:sp>
          <p:nvSpPr>
            <p:cNvPr id="6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6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84175" y="3024112"/>
            <a:ext cx="2445425" cy="252488"/>
            <a:chOff x="440599" y="3024512"/>
            <a:chExt cx="2445425" cy="252488"/>
          </a:xfrm>
        </p:grpSpPr>
        <p:sp>
          <p:nvSpPr>
            <p:cNvPr id="58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5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93375" y="3024112"/>
            <a:ext cx="2445425" cy="252488"/>
            <a:chOff x="440599" y="3024512"/>
            <a:chExt cx="2445425" cy="252488"/>
          </a:xfrm>
        </p:grpSpPr>
        <p:sp>
          <p:nvSpPr>
            <p:cNvPr id="5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56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0599" y="3024512"/>
            <a:ext cx="2445425" cy="252488"/>
            <a:chOff x="440599" y="3024512"/>
            <a:chExt cx="2445425" cy="252488"/>
          </a:xfrm>
        </p:grpSpPr>
        <p:sp>
          <p:nvSpPr>
            <p:cNvPr id="53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  <p:sp>
          <p:nvSpPr>
            <p:cNvPr id="24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JM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3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31"/>
          </p:nvPr>
        </p:nvSpPr>
        <p:spPr>
          <a:xfrm>
            <a:off x="8153400" y="0"/>
            <a:ext cx="585216" cy="365125"/>
          </a:xfrm>
        </p:spPr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8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9"/>
          </p:nvPr>
        </p:nvSpPr>
        <p:spPr>
          <a:xfrm>
            <a:off x="8077200" y="0"/>
            <a:ext cx="585216" cy="365125"/>
          </a:xfrm>
        </p:spPr>
        <p:txBody>
          <a:bodyPr/>
          <a:lstStyle>
            <a:lvl1pPr algn="r">
              <a:defRPr/>
            </a:lvl1pPr>
          </a:lstStyle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16" name="Rectangle 15"/>
          <p:cNvSpPr/>
          <p:nvPr/>
        </p:nvSpPr>
        <p:spPr>
          <a:xfrm>
            <a:off x="533400" y="3352800"/>
            <a:ext cx="45719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7001" y="3352800"/>
            <a:ext cx="45719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00600" y="3352800"/>
            <a:ext cx="45719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42137" y="3352800"/>
            <a:ext cx="45719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7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latin typeface="PT Sans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Georgia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6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80" y="273055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1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4" y="6423590"/>
            <a:ext cx="1537447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10" y="6423590"/>
            <a:ext cx="3316941" cy="365125"/>
          </a:xfrm>
          <a:prstGeom prst="rect">
            <a:avLst/>
          </a:prstGeom>
        </p:spPr>
        <p:txBody>
          <a:bodyPr/>
          <a:lstStyle/>
          <a:p>
            <a:pPr defTabSz="914165"/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39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eorgia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9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1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12"/>
            <a:ext cx="13483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6235612"/>
            <a:ext cx="46481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165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4182" y="0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134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889000" y="-215900"/>
            <a:ext cx="7366000" cy="26543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0433FF"/>
                </a:solidFill>
              </a:rPr>
              <a:t>Title Text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8305800" y="271142"/>
            <a:ext cx="554038" cy="307319"/>
          </a:xfrm>
          <a:prstGeom prst="rect">
            <a:avLst/>
          </a:prstGeom>
        </p:spPr>
        <p:txBody>
          <a:bodyPr/>
          <a:lstStyle>
            <a:lvl1pPr>
              <a:defRPr>
                <a:latin typeface="Swiss 721 Medium"/>
                <a:ea typeface="Swiss 721 Medium"/>
                <a:cs typeface="Swiss 721 Medium"/>
                <a:sym typeface="Swiss 721 Medium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2627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1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marL="0" algn="ctr" defTabSz="914165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marL="0" algn="ctr" defTabSz="914165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166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58E2-C1B3-9E4E-AAE6-04F329BDA0F5}" type="slidenum"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61" y="1524001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84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239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wiss 721 Medium"/>
                <a:cs typeface="Swiss 721 Medium"/>
              </a:defRPr>
            </a:lvl1pPr>
          </a:lstStyle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 txBox="1">
            <a:spLocks noGrp="1"/>
          </p:cNvSpPr>
          <p:nvPr>
            <p:ph type="title"/>
          </p:nvPr>
        </p:nvSpPr>
        <p:spPr>
          <a:xfrm>
            <a:off x="973777" y="238460"/>
            <a:ext cx="7541573" cy="11074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3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7431734" y="6477635"/>
            <a:ext cx="350448" cy="26924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‹#›</a:t>
            </a:fld>
            <a:endParaRPr lang="en-US" sz="9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66776" y="1488376"/>
            <a:ext cx="7648575" cy="4750129"/>
          </a:xfrm>
        </p:spPr>
        <p:txBody>
          <a:bodyPr/>
          <a:lstStyle>
            <a:lvl1pPr marL="403225" indent="-225425">
              <a:lnSpc>
                <a:spcPct val="100000"/>
              </a:lnSpc>
              <a:defRPr/>
            </a:lvl1pPr>
            <a:lvl2pPr marL="688975" indent="-220663"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-166688"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6033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6668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0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 txBox="1">
            <a:spLocks noGrp="1"/>
          </p:cNvSpPr>
          <p:nvPr>
            <p:ph type="title"/>
          </p:nvPr>
        </p:nvSpPr>
        <p:spPr>
          <a:xfrm>
            <a:off x="973777" y="238460"/>
            <a:ext cx="7541573" cy="11074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3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7431734" y="6477635"/>
            <a:ext cx="350448" cy="26924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‹#›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66776" y="1488376"/>
            <a:ext cx="7648575" cy="4750129"/>
          </a:xfrm>
        </p:spPr>
        <p:txBody>
          <a:bodyPr/>
          <a:lstStyle>
            <a:lvl1pPr marL="403225" indent="-225425">
              <a:lnSpc>
                <a:spcPct val="100000"/>
              </a:lnSpc>
              <a:defRPr/>
            </a:lvl1pPr>
            <a:lvl2pPr marL="688975" indent="-220663"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-166688"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6033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6668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7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 txBox="1">
            <a:spLocks noGrp="1"/>
          </p:cNvSpPr>
          <p:nvPr>
            <p:ph type="title"/>
          </p:nvPr>
        </p:nvSpPr>
        <p:spPr>
          <a:xfrm>
            <a:off x="973777" y="238460"/>
            <a:ext cx="7541573" cy="11074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3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7431734" y="6477635"/>
            <a:ext cx="350448" cy="26924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‹#›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66776" y="1488376"/>
            <a:ext cx="7648575" cy="4750129"/>
          </a:xfrm>
        </p:spPr>
        <p:txBody>
          <a:bodyPr/>
          <a:lstStyle>
            <a:lvl1pPr marL="403225" indent="-225425">
              <a:lnSpc>
                <a:spcPct val="100000"/>
              </a:lnSpc>
              <a:defRPr/>
            </a:lvl1pPr>
            <a:lvl2pPr marL="688975" indent="-220663"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-166688"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6033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6668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5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 txBox="1">
            <a:spLocks noGrp="1"/>
          </p:cNvSpPr>
          <p:nvPr>
            <p:ph type="title"/>
          </p:nvPr>
        </p:nvSpPr>
        <p:spPr>
          <a:xfrm>
            <a:off x="973777" y="238460"/>
            <a:ext cx="7541573" cy="11074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3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7431734" y="6477635"/>
            <a:ext cx="350448" cy="26924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‹#›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66776" y="1488376"/>
            <a:ext cx="7648575" cy="4750129"/>
          </a:xfrm>
        </p:spPr>
        <p:txBody>
          <a:bodyPr/>
          <a:lstStyle>
            <a:lvl1pPr marL="403225" indent="-225425">
              <a:lnSpc>
                <a:spcPct val="100000"/>
              </a:lnSpc>
              <a:defRPr/>
            </a:lvl1pPr>
            <a:lvl2pPr marL="688975" indent="-220663"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-166688"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6033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6668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3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 txBox="1">
            <a:spLocks noGrp="1"/>
          </p:cNvSpPr>
          <p:nvPr>
            <p:ph type="title"/>
          </p:nvPr>
        </p:nvSpPr>
        <p:spPr>
          <a:xfrm>
            <a:off x="973777" y="238460"/>
            <a:ext cx="7541573" cy="11074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3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7431734" y="6477635"/>
            <a:ext cx="350448" cy="26924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‹#›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66776" y="1488376"/>
            <a:ext cx="7648575" cy="4750129"/>
          </a:xfrm>
        </p:spPr>
        <p:txBody>
          <a:bodyPr/>
          <a:lstStyle>
            <a:lvl1pPr marL="403225" indent="-225425">
              <a:lnSpc>
                <a:spcPct val="100000"/>
              </a:lnSpc>
              <a:defRPr/>
            </a:lvl1pPr>
            <a:lvl2pPr marL="688975" indent="-220663"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-166688"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6033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6668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 txBox="1">
            <a:spLocks noGrp="1"/>
          </p:cNvSpPr>
          <p:nvPr>
            <p:ph type="title"/>
          </p:nvPr>
        </p:nvSpPr>
        <p:spPr>
          <a:xfrm>
            <a:off x="973777" y="238460"/>
            <a:ext cx="7541573" cy="11074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None/>
              <a:defRPr sz="3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buNone/>
              <a:defRPr sz="4400" b="1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7431734" y="6477635"/>
            <a:ext cx="350448" cy="269240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ctr" anchorCtr="0">
            <a:noAutofit/>
          </a:bodyPr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‹#›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866776" y="1488376"/>
            <a:ext cx="7648575" cy="4750129"/>
          </a:xfrm>
        </p:spPr>
        <p:txBody>
          <a:bodyPr/>
          <a:lstStyle>
            <a:lvl1pPr marL="403225" indent="-225425">
              <a:lnSpc>
                <a:spcPct val="100000"/>
              </a:lnSpc>
              <a:defRPr/>
            </a:lvl1pPr>
            <a:lvl2pPr marL="688975" indent="-220663">
              <a:lnSpc>
                <a:spcPct val="10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-166688">
              <a:lnSpc>
                <a:spcPct val="10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6033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66688">
              <a:lnSpc>
                <a:spcPct val="10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prstClr val="white"/>
                </a:solidFill>
                <a:latin typeface="Georgia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eorg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4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8"/>
          <p:cNvSpPr/>
          <p:nvPr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5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4" name="Ellipse 98"/>
          <p:cNvSpPr/>
          <p:nvPr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8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8"/>
          <p:cNvSpPr/>
          <p:nvPr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 lang="en-JM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5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82C6F"/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82C6F"/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jpg"/><Relationship Id="rId32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 rot="-4140000">
            <a:off x="8104424" y="-201168"/>
            <a:ext cx="611157" cy="611157"/>
          </a:xfrm>
          <a:prstGeom prst="chord">
            <a:avLst>
              <a:gd name="adj1" fmla="val 2850485"/>
              <a:gd name="adj2" fmla="val 1620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PT Sans Narrow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fld id="{F4CB855C-9A85-4234-A666-2CBBF771454B}" type="slidenum">
              <a:rPr lang="en-JM" smtClean="0"/>
              <a:pPr/>
              <a:t>‹#›</a:t>
            </a:fld>
            <a:endParaRPr lang="en-JM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8640" y="914400"/>
            <a:ext cx="8046720" cy="9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 userDrawn="1"/>
        </p:nvSpPr>
        <p:spPr>
          <a:xfrm>
            <a:off x="0" y="6246813"/>
            <a:ext cx="6705600" cy="611187"/>
          </a:xfrm>
          <a:prstGeom prst="rect">
            <a:avLst/>
          </a:prstGeom>
          <a:solidFill>
            <a:srgbClr val="4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3" name="Rectangle 15"/>
          <p:cNvSpPr/>
          <p:nvPr userDrawn="1"/>
        </p:nvSpPr>
        <p:spPr>
          <a:xfrm>
            <a:off x="5895975" y="6246421"/>
            <a:ext cx="3248025" cy="611579"/>
          </a:xfrm>
          <a:custGeom>
            <a:avLst/>
            <a:gdLst>
              <a:gd name="connsiteX0" fmla="*/ 0 w 3248025"/>
              <a:gd name="connsiteY0" fmla="*/ 0 h 685800"/>
              <a:gd name="connsiteX1" fmla="*/ 3248025 w 3248025"/>
              <a:gd name="connsiteY1" fmla="*/ 0 h 685800"/>
              <a:gd name="connsiteX2" fmla="*/ 3248025 w 3248025"/>
              <a:gd name="connsiteY2" fmla="*/ 685800 h 685800"/>
              <a:gd name="connsiteX3" fmla="*/ 0 w 3248025"/>
              <a:gd name="connsiteY3" fmla="*/ 685800 h 685800"/>
              <a:gd name="connsiteX4" fmla="*/ 0 w 3248025"/>
              <a:gd name="connsiteY4" fmla="*/ 0 h 685800"/>
              <a:gd name="connsiteX0" fmla="*/ 752475 w 3248025"/>
              <a:gd name="connsiteY0" fmla="*/ 0 h 685800"/>
              <a:gd name="connsiteX1" fmla="*/ 3248025 w 3248025"/>
              <a:gd name="connsiteY1" fmla="*/ 0 h 685800"/>
              <a:gd name="connsiteX2" fmla="*/ 3248025 w 3248025"/>
              <a:gd name="connsiteY2" fmla="*/ 685800 h 685800"/>
              <a:gd name="connsiteX3" fmla="*/ 0 w 3248025"/>
              <a:gd name="connsiteY3" fmla="*/ 685800 h 685800"/>
              <a:gd name="connsiteX4" fmla="*/ 752475 w 3248025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685800">
                <a:moveTo>
                  <a:pt x="752475" y="0"/>
                </a:moveTo>
                <a:lnTo>
                  <a:pt x="3248025" y="0"/>
                </a:lnTo>
                <a:lnTo>
                  <a:pt x="3248025" y="685800"/>
                </a:lnTo>
                <a:lnTo>
                  <a:pt x="0" y="685800"/>
                </a:lnTo>
                <a:lnTo>
                  <a:pt x="752475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pic>
        <p:nvPicPr>
          <p:cNvPr id="24" name="Picture 5" descr="C:\Users\Tu Tran_2\Desktop\screen\covi logo.jpg"/>
          <p:cNvPicPr>
            <a:picLocks noChangeAspect="1" noChangeArrowheads="1"/>
          </p:cNvPicPr>
          <p:nvPr userDrawn="1"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1447" r="5351" b="15569"/>
          <a:stretch/>
        </p:blipFill>
        <p:spPr bwMode="auto">
          <a:xfrm>
            <a:off x="95533" y="6340406"/>
            <a:ext cx="1569493" cy="4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8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6" r:id="rId27"/>
    <p:sldLayoutId id="2147483977" r:id="rId28"/>
    <p:sldLayoutId id="2147483979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PT Sans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90800" y="1905000"/>
            <a:ext cx="5750238" cy="1524000"/>
          </a:xfrm>
        </p:spPr>
        <p:txBody>
          <a:bodyPr>
            <a:normAutofit/>
          </a:bodyPr>
          <a:lstStyle/>
          <a:p>
            <a:r>
              <a:rPr lang="en-US" sz="3600" dirty="0"/>
              <a:t>EBIA </a:t>
            </a:r>
            <a:r>
              <a:rPr lang="en-US" sz="3600" dirty="0" err="1"/>
              <a:t>CoVitality</a:t>
            </a:r>
            <a:r>
              <a:rPr lang="en-US" sz="3600" dirty="0"/>
              <a:t> </a:t>
            </a:r>
            <a:r>
              <a:rPr lang="en-US" sz="3600" dirty="0" smtClean="0"/>
              <a:t>Administration</a:t>
            </a:r>
          </a:p>
          <a:p>
            <a:r>
              <a:rPr lang="en-US" sz="3600" dirty="0" smtClean="0"/>
              <a:t>Presentation to the Board</a:t>
            </a:r>
          </a:p>
          <a:p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90799" y="3276600"/>
            <a:ext cx="5750239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Wednesday January 18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  <p:pic>
        <p:nvPicPr>
          <p:cNvPr id="5" name="Content Placeholder 4" descr="472025_20208897.jp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2" b="11182"/>
          <a:stretch/>
        </p:blipFill>
        <p:spPr>
          <a:xfrm>
            <a:off x="1295400" y="1785257"/>
            <a:ext cx="1143000" cy="1143000"/>
          </a:xfrm>
        </p:spPr>
      </p:pic>
    </p:spTree>
    <p:extLst>
      <p:ext uri="{BB962C8B-B14F-4D97-AF65-F5344CB8AC3E}">
        <p14:creationId xmlns:p14="http://schemas.microsoft.com/office/powerpoint/2010/main" val="21181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8257653" y="-36104"/>
            <a:ext cx="5540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F1D00-BD13-4404-86B0-79703945A0A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CoVitality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2050" name="Picture 2" descr="C:\Users\Austin\Desktop\CoVi Campaign Docs\CoVi 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2" y="1306284"/>
            <a:ext cx="8518382" cy="43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Extensive Usage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11</a:t>
            </a:fld>
            <a:endParaRPr lang="en-JM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7" y="1299713"/>
            <a:ext cx="8151113" cy="471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4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269402"/>
          </a:xfrm>
        </p:spPr>
        <p:txBody>
          <a:bodyPr anchor="ctr">
            <a:noAutofit/>
          </a:bodyPr>
          <a:lstStyle/>
          <a:p>
            <a:pPr algn="ctr"/>
            <a:r>
              <a:rPr lang="en" sz="4400" b="0" dirty="0" smtClean="0">
                <a:solidFill>
                  <a:schemeClr val="dk1"/>
                </a:solidFill>
                <a:latin typeface="+mn-lt"/>
              </a:rPr>
              <a:t>A Quick Recap on CoVitality</a:t>
            </a:r>
            <a:endParaRPr lang="en-US" sz="4400" b="0" dirty="0">
              <a:latin typeface="+mn-lt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322732" y="1047204"/>
            <a:ext cx="8563086" cy="5497159"/>
          </a:xfrm>
        </p:spPr>
        <p:txBody>
          <a:bodyPr>
            <a:normAutofit fontScale="70000" lnSpcReduction="20000"/>
          </a:bodyPr>
          <a:lstStyle/>
          <a:p>
            <a:pPr marL="177800" lvl="0" indent="0">
              <a:buNone/>
            </a:pPr>
            <a:r>
              <a:rPr lang="en-US" sz="2600" b="1" dirty="0" smtClean="0"/>
              <a:t>What is </a:t>
            </a:r>
            <a:r>
              <a:rPr lang="en-US" sz="2600" b="1" dirty="0" err="1" smtClean="0"/>
              <a:t>CoVitality</a:t>
            </a:r>
            <a:r>
              <a:rPr lang="en-US" sz="2600" b="1" dirty="0" smtClean="0"/>
              <a:t>?</a:t>
            </a:r>
          </a:p>
          <a:p>
            <a:pPr lvl="1"/>
            <a:r>
              <a:rPr lang="en-US" dirty="0" err="1"/>
              <a:t>CoVitality</a:t>
            </a:r>
            <a:r>
              <a:rPr lang="en-US" dirty="0"/>
              <a:t> is the co-occurrence of positive psychological </a:t>
            </a:r>
            <a:r>
              <a:rPr lang="en-US" dirty="0" smtClean="0"/>
              <a:t>traits</a:t>
            </a:r>
          </a:p>
          <a:p>
            <a:pPr lvl="1"/>
            <a:r>
              <a:rPr lang="en-US" dirty="0"/>
              <a:t>Short 36 Item Survey that uses four research backed social emotional domains to measure overall </a:t>
            </a:r>
            <a:r>
              <a:rPr lang="en-US" dirty="0" err="1" smtClean="0"/>
              <a:t>CoVitality</a:t>
            </a:r>
            <a:endParaRPr lang="en-US" dirty="0"/>
          </a:p>
          <a:p>
            <a:pPr marL="177800" indent="0">
              <a:buNone/>
            </a:pPr>
            <a:endParaRPr lang="en-US" dirty="0" smtClean="0"/>
          </a:p>
          <a:p>
            <a:pPr marL="177800" indent="0">
              <a:buNone/>
            </a:pPr>
            <a:r>
              <a:rPr lang="en-US" sz="2600" b="1" dirty="0" smtClean="0"/>
              <a:t>Positive</a:t>
            </a:r>
            <a:r>
              <a:rPr lang="en-US" sz="2600" b="1" dirty="0"/>
              <a:t>, Strength-Based </a:t>
            </a:r>
            <a:r>
              <a:rPr lang="en-US" sz="2600" b="1" dirty="0" smtClean="0"/>
              <a:t>Approach</a:t>
            </a:r>
            <a:endParaRPr lang="en-US" sz="2600" b="1" dirty="0"/>
          </a:p>
          <a:p>
            <a:pPr lvl="1"/>
            <a:r>
              <a:rPr lang="en-US" dirty="0" smtClean="0"/>
              <a:t>Typical </a:t>
            </a:r>
            <a:r>
              <a:rPr lang="en-US" dirty="0"/>
              <a:t>risk-based assessments only identify 12-15% of students with problems, </a:t>
            </a:r>
            <a:r>
              <a:rPr lang="en-US" dirty="0" smtClean="0"/>
              <a:t>but provide no </a:t>
            </a:r>
            <a:r>
              <a:rPr lang="en-US" dirty="0"/>
              <a:t>info about how well students are </a:t>
            </a:r>
            <a:r>
              <a:rPr lang="en-US" dirty="0" smtClean="0"/>
              <a:t>doing. </a:t>
            </a:r>
            <a:r>
              <a:rPr lang="en-US" dirty="0" err="1" smtClean="0"/>
              <a:t>CoVitality</a:t>
            </a:r>
            <a:r>
              <a:rPr lang="en-US" dirty="0" smtClean="0"/>
              <a:t> provides actionable information for all students.</a:t>
            </a:r>
            <a:endParaRPr lang="en-US" dirty="0"/>
          </a:p>
          <a:p>
            <a:pPr lvl="1"/>
            <a:r>
              <a:rPr lang="en-US" dirty="0" err="1" smtClean="0"/>
              <a:t>CoVitality</a:t>
            </a:r>
            <a:r>
              <a:rPr lang="en-US" dirty="0" smtClean="0"/>
              <a:t> is strengths-based and assesses youth’s personal and social assets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CoVitality</a:t>
            </a:r>
            <a:r>
              <a:rPr lang="en-US" dirty="0" smtClean="0"/>
              <a:t> Survey </a:t>
            </a:r>
            <a:r>
              <a:rPr lang="en-US" dirty="0"/>
              <a:t>can directly identify areas of needed intervention at school or student level (e.g</a:t>
            </a:r>
            <a:r>
              <a:rPr lang="en-US" dirty="0" smtClean="0"/>
              <a:t>. </a:t>
            </a:r>
            <a:r>
              <a:rPr lang="en-US" dirty="0"/>
              <a:t>empathy, school support)</a:t>
            </a:r>
          </a:p>
          <a:p>
            <a:pPr marL="177800" indent="0">
              <a:buNone/>
            </a:pPr>
            <a:endParaRPr lang="en-US" dirty="0" smtClean="0"/>
          </a:p>
          <a:p>
            <a:pPr marL="177800" indent="0">
              <a:buNone/>
            </a:pPr>
            <a:r>
              <a:rPr lang="en-US" sz="2600" b="1" dirty="0" smtClean="0"/>
              <a:t>Robust </a:t>
            </a:r>
            <a:r>
              <a:rPr lang="en-US" sz="2600" b="1" dirty="0"/>
              <a:t>Research Support</a:t>
            </a:r>
          </a:p>
          <a:p>
            <a:pPr lvl="1"/>
            <a:r>
              <a:rPr lang="en-US" dirty="0" smtClean="0"/>
              <a:t>Developed over past 5 years at one of the most highly regarded research institutions in the world (University of California Santa Barbara)</a:t>
            </a:r>
          </a:p>
          <a:p>
            <a:pPr lvl="1"/>
            <a:r>
              <a:rPr lang="en-US" dirty="0" smtClean="0"/>
              <a:t>Grounded in the latest theories of positive youth development</a:t>
            </a:r>
          </a:p>
          <a:p>
            <a:pPr lvl="1"/>
            <a:r>
              <a:rPr lang="en-US" dirty="0" smtClean="0"/>
              <a:t>Cited and featured in 20+ publications</a:t>
            </a:r>
          </a:p>
          <a:p>
            <a:pPr lvl="1"/>
            <a:r>
              <a:rPr lang="en-US" dirty="0" smtClean="0"/>
              <a:t>Validated </a:t>
            </a:r>
            <a:r>
              <a:rPr lang="en-US" dirty="0"/>
              <a:t>on 1,000s of students</a:t>
            </a:r>
          </a:p>
          <a:p>
            <a:pPr lvl="1"/>
            <a:r>
              <a:rPr lang="en-US" dirty="0"/>
              <a:t>Model replicated internationally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12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12</a:t>
            </a:fld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5750238" cy="762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CoVitality</a:t>
            </a:r>
            <a:r>
              <a:rPr lang="en-US" sz="3600" dirty="0" smtClean="0"/>
              <a:t> Administration at EBIA</a:t>
            </a:r>
            <a:endParaRPr lang="en-US" sz="3600" dirty="0"/>
          </a:p>
        </p:txBody>
      </p:sp>
      <p:pic>
        <p:nvPicPr>
          <p:cNvPr id="5" name="Content Placeholder 4" descr="472025_20208897.jp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2" b="11182"/>
          <a:stretch/>
        </p:blipFill>
        <p:spPr/>
      </p:pic>
    </p:spTree>
    <p:extLst>
      <p:ext uri="{BB962C8B-B14F-4D97-AF65-F5344CB8AC3E}">
        <p14:creationId xmlns:p14="http://schemas.microsoft.com/office/powerpoint/2010/main" val="1732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01675"/>
          </a:xfrm>
        </p:spPr>
        <p:txBody>
          <a:bodyPr>
            <a:normAutofit/>
          </a:bodyPr>
          <a:lstStyle/>
          <a:p>
            <a:pPr algn="ctr"/>
            <a:r>
              <a:rPr lang="en" dirty="0" smtClean="0">
                <a:solidFill>
                  <a:schemeClr val="dk1"/>
                </a:solidFill>
                <a:latin typeface="+mn-lt"/>
              </a:rPr>
              <a:t>3 Step Administration Process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6993174"/>
              </p:ext>
            </p:extLst>
          </p:nvPr>
        </p:nvGraphicFramePr>
        <p:xfrm>
          <a:off x="685800" y="1177075"/>
          <a:ext cx="7772400" cy="459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8474" y="1642738"/>
            <a:ext cx="130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4227" y="3070766"/>
            <a:ext cx="130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8474" y="4426971"/>
            <a:ext cx="130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14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6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ustin\Desktop\survey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9" y="1849120"/>
            <a:ext cx="4057004" cy="34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ustin\Desktop\survey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79" y="1834607"/>
            <a:ext cx="4045480" cy="35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269402"/>
          </a:xfrm>
        </p:spPr>
        <p:txBody>
          <a:bodyPr anchor="ctr">
            <a:normAutofit/>
          </a:bodyPr>
          <a:lstStyle/>
          <a:p>
            <a:pPr algn="ctr"/>
            <a:r>
              <a:rPr lang="en" sz="4400" b="0" dirty="0" smtClean="0">
                <a:solidFill>
                  <a:schemeClr val="dk1"/>
                </a:solidFill>
                <a:latin typeface="+mn-lt"/>
              </a:rPr>
              <a:t>CoVitality Online Survey</a:t>
            </a:r>
            <a:endParaRPr lang="en-US" sz="4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15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15</a:t>
            </a:fld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269402"/>
          </a:xfrm>
        </p:spPr>
        <p:txBody>
          <a:bodyPr anchor="ctr">
            <a:normAutofit/>
          </a:bodyPr>
          <a:lstStyle/>
          <a:p>
            <a:pPr algn="ctr"/>
            <a:r>
              <a:rPr lang="en" sz="4400" b="0" dirty="0" smtClean="0">
                <a:solidFill>
                  <a:schemeClr val="dk1"/>
                </a:solidFill>
                <a:latin typeface="+mn-lt"/>
              </a:rPr>
              <a:t>CoVitality App: Dashboard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 descr="C:\Users\Austin\Desktop\dash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982182"/>
            <a:ext cx="8995667" cy="51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16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16</a:t>
            </a:fld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5750238" cy="762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CoVitality</a:t>
            </a:r>
            <a:r>
              <a:rPr lang="en-US" sz="3600" dirty="0" smtClean="0"/>
              <a:t> Results</a:t>
            </a:r>
            <a:endParaRPr lang="en-US" sz="3600" dirty="0"/>
          </a:p>
        </p:txBody>
      </p:sp>
      <p:pic>
        <p:nvPicPr>
          <p:cNvPr id="5" name="Content Placeholder 4" descr="472025_20208897.jp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2" b="11182"/>
          <a:stretch/>
        </p:blipFill>
        <p:spPr/>
      </p:pic>
    </p:spTree>
    <p:extLst>
      <p:ext uri="{BB962C8B-B14F-4D97-AF65-F5344CB8AC3E}">
        <p14:creationId xmlns:p14="http://schemas.microsoft.com/office/powerpoint/2010/main" val="34464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Survey Results General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027"/>
            <a:ext cx="8229600" cy="5192485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800" b="1" dirty="0" smtClean="0"/>
              <a:t>Completed Surveys: </a:t>
            </a:r>
          </a:p>
          <a:p>
            <a:pPr lvl="1"/>
            <a:r>
              <a:rPr lang="en-US" sz="2800" dirty="0" smtClean="0"/>
              <a:t>378 </a:t>
            </a:r>
            <a:r>
              <a:rPr lang="en-US" sz="2800" dirty="0"/>
              <a:t>students completed all of </a:t>
            </a:r>
            <a:r>
              <a:rPr lang="en-US" sz="2800" dirty="0" smtClean="0"/>
              <a:t>parts </a:t>
            </a:r>
            <a:r>
              <a:rPr lang="en-US" sz="2800" dirty="0"/>
              <a:t>of the </a:t>
            </a:r>
            <a:r>
              <a:rPr lang="en-US" sz="2800" dirty="0" smtClean="0"/>
              <a:t>survey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Grade </a:t>
            </a:r>
            <a:r>
              <a:rPr lang="en-US" sz="2800" b="1" dirty="0" smtClean="0"/>
              <a:t>Level Breakdown: </a:t>
            </a:r>
          </a:p>
          <a:p>
            <a:pPr lvl="1"/>
            <a:r>
              <a:rPr lang="en-US" sz="2800" dirty="0" smtClean="0"/>
              <a:t>Grade 6: </a:t>
            </a:r>
            <a:r>
              <a:rPr lang="en-US" sz="2800" dirty="0"/>
              <a:t>116 (30.7%) </a:t>
            </a:r>
            <a:endParaRPr lang="en-US" sz="2800" dirty="0" smtClean="0"/>
          </a:p>
          <a:p>
            <a:pPr lvl="1"/>
            <a:r>
              <a:rPr lang="en-US" sz="2800" dirty="0" smtClean="0"/>
              <a:t>Grade 7: 110 </a:t>
            </a:r>
            <a:r>
              <a:rPr lang="en-US" sz="2800" dirty="0"/>
              <a:t>(29.1%) </a:t>
            </a:r>
            <a:endParaRPr lang="en-US" sz="2800" dirty="0" smtClean="0"/>
          </a:p>
          <a:p>
            <a:pPr lvl="1"/>
            <a:r>
              <a:rPr lang="en-US" sz="2800" dirty="0" smtClean="0"/>
              <a:t>Grade 8: 108 </a:t>
            </a:r>
            <a:r>
              <a:rPr lang="en-US" sz="2800" dirty="0"/>
              <a:t>(28.6%) </a:t>
            </a:r>
            <a:endParaRPr lang="en-US" sz="2800" dirty="0" smtClean="0"/>
          </a:p>
          <a:p>
            <a:pPr lvl="1"/>
            <a:r>
              <a:rPr lang="en-US" sz="2800" dirty="0" smtClean="0"/>
              <a:t>Grade 9: 44 </a:t>
            </a:r>
            <a:r>
              <a:rPr lang="en-US" sz="2800" dirty="0"/>
              <a:t>(11.6%) </a:t>
            </a:r>
            <a:endParaRPr lang="en-US" sz="2800" b="1" dirty="0"/>
          </a:p>
          <a:p>
            <a:pPr>
              <a:buFont typeface="+mj-lt"/>
              <a:buAutoNum type="arabicPeriod"/>
            </a:pPr>
            <a:r>
              <a:rPr lang="en-US" sz="2800" b="1" dirty="0" smtClean="0"/>
              <a:t>Gender Breakdown: </a:t>
            </a:r>
          </a:p>
          <a:p>
            <a:pPr lvl="1"/>
            <a:r>
              <a:rPr lang="en-US" sz="2800" dirty="0" smtClean="0"/>
              <a:t>There </a:t>
            </a:r>
            <a:r>
              <a:rPr lang="en-US" sz="2800" dirty="0"/>
              <a:t>was more </a:t>
            </a:r>
            <a:r>
              <a:rPr lang="en-US" sz="2800" dirty="0" smtClean="0"/>
              <a:t>females </a:t>
            </a:r>
            <a:r>
              <a:rPr lang="en-US" sz="2800" dirty="0"/>
              <a:t>(224 (59.3%) than males (154 (40.7%) </a:t>
            </a:r>
            <a:r>
              <a:rPr lang="en-US" sz="2800" dirty="0" smtClean="0"/>
              <a:t>that completed the survey.  </a:t>
            </a:r>
          </a:p>
          <a:p>
            <a:pPr>
              <a:buFont typeface="+mj-lt"/>
              <a:buAutoNum type="arabicPeriod"/>
            </a:pPr>
            <a:r>
              <a:rPr lang="en-US" sz="2800" b="1" dirty="0" smtClean="0"/>
              <a:t>Ethnicity Breakdown: </a:t>
            </a:r>
            <a:endParaRPr lang="en-US" sz="2800" dirty="0" smtClean="0"/>
          </a:p>
          <a:p>
            <a:pPr lvl="1"/>
            <a:r>
              <a:rPr lang="en-US" sz="2800" dirty="0" smtClean="0"/>
              <a:t>Latino/a/Hispanic </a:t>
            </a:r>
            <a:r>
              <a:rPr lang="en-US" sz="2800" dirty="0"/>
              <a:t>(18.3</a:t>
            </a:r>
            <a:r>
              <a:rPr lang="en-US" sz="2800" dirty="0" smtClean="0"/>
              <a:t>%)</a:t>
            </a:r>
          </a:p>
          <a:p>
            <a:pPr lvl="1"/>
            <a:r>
              <a:rPr lang="en-US" sz="2800" dirty="0" smtClean="0"/>
              <a:t>Asian </a:t>
            </a:r>
            <a:r>
              <a:rPr lang="en-US" sz="2800" dirty="0"/>
              <a:t>(9.3</a:t>
            </a:r>
            <a:r>
              <a:rPr lang="en-US" sz="2800" dirty="0" smtClean="0"/>
              <a:t>%)</a:t>
            </a:r>
          </a:p>
          <a:p>
            <a:pPr lvl="1"/>
            <a:r>
              <a:rPr lang="en-US" sz="2800" dirty="0" smtClean="0"/>
              <a:t>Black/African </a:t>
            </a:r>
            <a:r>
              <a:rPr lang="en-US" sz="2800" dirty="0"/>
              <a:t>American (16.4</a:t>
            </a:r>
            <a:r>
              <a:rPr lang="en-US" sz="2800" dirty="0" smtClean="0"/>
              <a:t>%)</a:t>
            </a:r>
          </a:p>
          <a:p>
            <a:pPr lvl="1"/>
            <a:r>
              <a:rPr lang="en-US" sz="2800" dirty="0" smtClean="0"/>
              <a:t>Native </a:t>
            </a:r>
            <a:r>
              <a:rPr lang="en-US" sz="2800" dirty="0"/>
              <a:t>Hawaiian/Alaskan Native (0.5</a:t>
            </a:r>
            <a:r>
              <a:rPr lang="en-US" sz="2800" dirty="0" smtClean="0"/>
              <a:t>%)</a:t>
            </a:r>
          </a:p>
          <a:p>
            <a:pPr lvl="1"/>
            <a:r>
              <a:rPr lang="en-US" sz="2800" dirty="0" smtClean="0"/>
              <a:t>White </a:t>
            </a:r>
            <a:r>
              <a:rPr lang="en-US" sz="2800" dirty="0"/>
              <a:t>(34.1</a:t>
            </a:r>
            <a:r>
              <a:rPr lang="en-US" sz="2800" dirty="0" smtClean="0"/>
              <a:t>%)</a:t>
            </a:r>
          </a:p>
          <a:p>
            <a:pPr lvl="1"/>
            <a:r>
              <a:rPr lang="en-US" sz="2800" dirty="0" smtClean="0"/>
              <a:t>Identified with Two </a:t>
            </a:r>
            <a:r>
              <a:rPr lang="en-US" sz="2800" dirty="0"/>
              <a:t>or </a:t>
            </a:r>
            <a:r>
              <a:rPr lang="en-US" sz="2800" dirty="0" smtClean="0"/>
              <a:t>More Groups </a:t>
            </a:r>
            <a:r>
              <a:rPr lang="en-US" sz="2800" dirty="0"/>
              <a:t>(21.4</a:t>
            </a:r>
            <a:r>
              <a:rPr lang="en-US" sz="2800" dirty="0" smtClean="0"/>
              <a:t>%)</a:t>
            </a:r>
            <a:endParaRPr lang="en-US" sz="2800" b="1" dirty="0"/>
          </a:p>
          <a:p>
            <a:pPr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18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173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Aggregate Item by Item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686"/>
            <a:ext cx="8229600" cy="4525963"/>
          </a:xfrm>
        </p:spPr>
        <p:txBody>
          <a:bodyPr/>
          <a:lstStyle/>
          <a:p>
            <a:r>
              <a:rPr lang="en-US" dirty="0" smtClean="0"/>
              <a:t>A significant number of students in Grades 6-8 indicated that they don’t have a friend their age who they can talk to about their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19</a:t>
            </a:fld>
            <a:endParaRPr lang="en-JM"/>
          </a:p>
        </p:txBody>
      </p:sp>
      <p:pic>
        <p:nvPicPr>
          <p:cNvPr id="1025" name="Picture 1" descr="C:\Users\Austin\Desktop\friend my 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0" y="2209800"/>
            <a:ext cx="8639271" cy="2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404"/>
          </a:xfrm>
        </p:spPr>
        <p:txBody>
          <a:bodyPr anchor="ctr">
            <a:noAutofit/>
          </a:bodyPr>
          <a:lstStyle/>
          <a:p>
            <a:pPr lvl="0" algn="ctr"/>
            <a:r>
              <a:rPr lang="en" sz="4400" b="0" dirty="0" smtClean="0">
                <a:solidFill>
                  <a:schemeClr val="dk1"/>
                </a:solidFill>
                <a:latin typeface="+mn-lt"/>
              </a:rPr>
              <a:t>Objectives of Today’s Presentation</a:t>
            </a:r>
            <a:endParaRPr lang="en-US" sz="4400" b="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66776" y="1250826"/>
            <a:ext cx="7648575" cy="5369624"/>
          </a:xfrm>
        </p:spPr>
        <p:txBody>
          <a:bodyPr>
            <a:normAutofit/>
          </a:bodyPr>
          <a:lstStyle/>
          <a:p>
            <a:pPr marL="692150" lvl="0" indent="-514350">
              <a:buFont typeface="+mj-lt"/>
              <a:buAutoNum type="arabicPeriod"/>
            </a:pPr>
            <a:r>
              <a:rPr lang="en-US" dirty="0" smtClean="0"/>
              <a:t>Why Is Social Emotional Learning Important?</a:t>
            </a:r>
            <a:endParaRPr lang="en-US" dirty="0"/>
          </a:p>
          <a:p>
            <a:pPr marL="1382712" lvl="3" indent="-342900">
              <a:buFont typeface="+mj-lt"/>
              <a:buAutoNum type="arabicPeriod"/>
            </a:pPr>
            <a:endParaRPr lang="en-US" dirty="0"/>
          </a:p>
          <a:p>
            <a:pPr marL="692150" lvl="0" indent="-514350">
              <a:buFont typeface="+mj-lt"/>
              <a:buAutoNum type="arabicPeriod"/>
            </a:pPr>
            <a:r>
              <a:rPr lang="en-US" dirty="0" smtClean="0"/>
              <a:t>EBIA: The Greater Context</a:t>
            </a:r>
          </a:p>
          <a:p>
            <a:pPr marL="1382712" lvl="3" indent="-342900">
              <a:buFont typeface="+mj-lt"/>
              <a:buAutoNum type="arabicPeriod"/>
            </a:pPr>
            <a:endParaRPr lang="en-US" dirty="0" smtClean="0"/>
          </a:p>
          <a:p>
            <a:pPr marL="692150" lvl="0" indent="-514350">
              <a:buFont typeface="+mj-lt"/>
              <a:buAutoNum type="arabicPeriod"/>
            </a:pPr>
            <a:r>
              <a:rPr lang="en-US" dirty="0" err="1" smtClean="0"/>
              <a:t>CoVitality</a:t>
            </a:r>
            <a:r>
              <a:rPr lang="en-US" dirty="0" smtClean="0"/>
              <a:t> Administration at EBIA</a:t>
            </a:r>
          </a:p>
          <a:p>
            <a:pPr marL="1382712" lvl="3" indent="-342900">
              <a:buFont typeface="+mj-lt"/>
              <a:buAutoNum type="arabicPeriod"/>
            </a:pPr>
            <a:endParaRPr lang="en-US" dirty="0" smtClean="0"/>
          </a:p>
          <a:p>
            <a:pPr marL="692150" lvl="0" indent="-514350">
              <a:buFont typeface="+mj-lt"/>
              <a:buAutoNum type="arabicPeriod"/>
            </a:pPr>
            <a:r>
              <a:rPr lang="en-US" dirty="0" smtClean="0"/>
              <a:t>EBIA </a:t>
            </a:r>
            <a:r>
              <a:rPr lang="en-US" dirty="0" err="1" smtClean="0"/>
              <a:t>CoVitality</a:t>
            </a:r>
            <a:r>
              <a:rPr lang="en-US" dirty="0" smtClean="0"/>
              <a:t> Results and Analysis</a:t>
            </a:r>
          </a:p>
          <a:p>
            <a:pPr marL="692150" lvl="0" indent="-514350">
              <a:buFont typeface="+mj-lt"/>
              <a:buAutoNum type="arabicPeriod"/>
            </a:pPr>
            <a:endParaRPr lang="en-US" dirty="0"/>
          </a:p>
          <a:p>
            <a:pPr marL="692150" lvl="0" indent="-514350">
              <a:buFont typeface="+mj-lt"/>
              <a:buAutoNum type="arabicPeriod"/>
            </a:pPr>
            <a:r>
              <a:rPr lang="en-US" dirty="0" smtClean="0"/>
              <a:t>Questions/Discussion</a:t>
            </a:r>
          </a:p>
          <a:p>
            <a:pPr marL="177800" lv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2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2</a:t>
            </a:fld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Aggregate Item by Item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686"/>
            <a:ext cx="8229600" cy="4525963"/>
          </a:xfrm>
        </p:spPr>
        <p:txBody>
          <a:bodyPr/>
          <a:lstStyle/>
          <a:p>
            <a:r>
              <a:rPr lang="en-US" dirty="0" smtClean="0"/>
              <a:t>The majority of the students felt their live had meaning and was </a:t>
            </a:r>
            <a:r>
              <a:rPr lang="en-US" b="1" u="sng" dirty="0" smtClean="0"/>
              <a:t>not</a:t>
            </a:r>
            <a:r>
              <a:rPr lang="en-US" dirty="0" smtClean="0"/>
              <a:t> pointless.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20</a:t>
            </a:fld>
            <a:endParaRPr lang="en-JM"/>
          </a:p>
        </p:txBody>
      </p:sp>
      <p:pic>
        <p:nvPicPr>
          <p:cNvPr id="1026" name="Picture 2" descr="C:\Users\Austin\Desktop\point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6" y="2190751"/>
            <a:ext cx="8201464" cy="28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 Item by Item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94" y="105591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Most all of the students indicated they were not anxious or sad in the past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21</a:t>
            </a:fld>
            <a:endParaRPr lang="en-JM"/>
          </a:p>
        </p:txBody>
      </p:sp>
      <p:pic>
        <p:nvPicPr>
          <p:cNvPr id="2050" name="Picture 2" descr="C:\Users\Austin\Desktop\anx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3" y="1461406"/>
            <a:ext cx="66071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ustin\Desktop\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67" y="3937906"/>
            <a:ext cx="655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 </a:t>
            </a:r>
            <a:r>
              <a:rPr lang="en-US" sz="3600" dirty="0" smtClean="0"/>
              <a:t>SEHS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means across all </a:t>
            </a:r>
            <a:r>
              <a:rPr lang="en-US" dirty="0" err="1" smtClean="0"/>
              <a:t>CoVitality</a:t>
            </a:r>
            <a:r>
              <a:rPr lang="en-US" dirty="0" smtClean="0"/>
              <a:t> Domains and Overall </a:t>
            </a:r>
            <a:r>
              <a:rPr lang="en-US" dirty="0" err="1" smtClean="0"/>
              <a:t>CoVitality</a:t>
            </a:r>
            <a:r>
              <a:rPr lang="en-US" dirty="0" smtClean="0"/>
              <a:t> Scores are quite consistent across all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22</a:t>
            </a:fld>
            <a:endParaRPr lang="en-JM"/>
          </a:p>
        </p:txBody>
      </p:sp>
      <p:pic>
        <p:nvPicPr>
          <p:cNvPr id="3074" name="Picture 2" descr="C:\Users\Austin\Desktop\se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7" y="2394631"/>
            <a:ext cx="8158336" cy="31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58645"/>
          </a:xfrm>
        </p:spPr>
        <p:txBody>
          <a:bodyPr anchor="ctr">
            <a:normAutofit/>
          </a:bodyPr>
          <a:lstStyle/>
          <a:p>
            <a:pPr algn="ctr"/>
            <a:r>
              <a:rPr lang="en" sz="4400" b="0" dirty="0" smtClean="0">
                <a:solidFill>
                  <a:schemeClr val="dk1"/>
                </a:solidFill>
                <a:latin typeface="+mn-lt"/>
              </a:rPr>
              <a:t>CoVitality App: Reports</a:t>
            </a:r>
            <a:endParaRPr lang="en-US" sz="4400" dirty="0">
              <a:latin typeface="+mn-lt"/>
            </a:endParaRPr>
          </a:p>
        </p:txBody>
      </p:sp>
      <p:pic>
        <p:nvPicPr>
          <p:cNvPr id="3075" name="Picture 3" descr="C:\Users\Austin\Desktop\student pro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" y="1258645"/>
            <a:ext cx="4394082" cy="4654549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ustin\Desktop\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44" y="1258644"/>
            <a:ext cx="4534839" cy="4654549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23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23</a:t>
            </a:fld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CoVitality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24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Identify gaps and deficits, then work to close these gaps. Then once these SEL skill sets are improved, it will correlate to stronger academic achievement at EBIA</a:t>
            </a:r>
          </a:p>
          <a:p>
            <a:r>
              <a:rPr lang="en-US" dirty="0" smtClean="0"/>
              <a:t>Through the information provided in this administration, deficit gaps can be closed at a school or class wide level using the aggregate results and/or at an individual student level using the individual results.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24</a:t>
            </a:fld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5750238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CoVitality </a:t>
            </a:r>
            <a:r>
              <a:rPr lang="en-US" sz="3600" dirty="0" smtClean="0"/>
              <a:t>Results</a:t>
            </a:r>
            <a:endParaRPr lang="en-US" sz="3600" dirty="0"/>
          </a:p>
        </p:txBody>
      </p:sp>
      <p:pic>
        <p:nvPicPr>
          <p:cNvPr id="5" name="Content Placeholder 4" descr="472025_20208897.jp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2" b="11182"/>
          <a:stretch/>
        </p:blipFill>
        <p:spPr/>
      </p:pic>
    </p:spTree>
    <p:extLst>
      <p:ext uri="{BB962C8B-B14F-4D97-AF65-F5344CB8AC3E}">
        <p14:creationId xmlns:p14="http://schemas.microsoft.com/office/powerpoint/2010/main" val="5765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58645"/>
          </a:xfrm>
        </p:spPr>
        <p:txBody>
          <a:bodyPr anchor="ctr">
            <a:normAutofit/>
          </a:bodyPr>
          <a:lstStyle/>
          <a:p>
            <a:pPr algn="ctr"/>
            <a:r>
              <a:rPr lang="en" sz="4400" b="0" dirty="0" smtClean="0">
                <a:solidFill>
                  <a:schemeClr val="dk1"/>
                </a:solidFill>
                <a:latin typeface="+mn-lt"/>
              </a:rPr>
              <a:t>CoVitality App: Reports</a:t>
            </a:r>
            <a:endParaRPr lang="en-US" sz="4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26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CB855C-9A85-4234-A666-2CBBF771454B}" type="slidenum">
              <a:rPr lang="en-JM" smtClean="0">
                <a:solidFill>
                  <a:schemeClr val="bg1"/>
                </a:solidFill>
              </a:rPr>
              <a:pPr algn="ctr"/>
              <a:t>26</a:t>
            </a:fld>
            <a:endParaRPr lang="en-JM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ustin\Desktop\clim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43" y="1258643"/>
            <a:ext cx="4534840" cy="465455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stin\Desktop\student prof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58646"/>
            <a:ext cx="4388618" cy="4654548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352425" y="103188"/>
            <a:ext cx="8229600" cy="715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0397">
              <a:defRPr sz="3275"/>
            </a:pPr>
            <a:r>
              <a:rPr dirty="0"/>
              <a:t>East Bay </a:t>
            </a:r>
            <a:r>
              <a:rPr lang="en-US" dirty="0" smtClean="0"/>
              <a:t>Innovation </a:t>
            </a:r>
            <a:r>
              <a:rPr dirty="0" smtClean="0"/>
              <a:t>Academy </a:t>
            </a:r>
            <a:r>
              <a:rPr b="1" dirty="0">
                <a:solidFill>
                  <a:srgbClr val="C82506"/>
                </a:solidFill>
              </a:rPr>
              <a:t>Counting</a:t>
            </a:r>
            <a:r>
              <a:rPr dirty="0"/>
              <a:t> </a:t>
            </a:r>
            <a:r>
              <a:rPr lang="en-US" dirty="0" smtClean="0"/>
              <a:t> </a:t>
            </a:r>
            <a:r>
              <a:rPr dirty="0" smtClean="0"/>
              <a:t>Student </a:t>
            </a:r>
            <a:r>
              <a:rPr b="1" dirty="0">
                <a:solidFill>
                  <a:srgbClr val="C82506"/>
                </a:solidFill>
              </a:rPr>
              <a:t>Domain</a:t>
            </a:r>
            <a:r>
              <a:rPr dirty="0"/>
              <a:t> Strengths</a:t>
            </a:r>
          </a:p>
        </p:txBody>
      </p:sp>
      <p:sp>
        <p:nvSpPr>
          <p:cNvPr id="433" name="Shape 43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graphicFrame>
        <p:nvGraphicFramePr>
          <p:cNvPr id="424" name="Chart 424"/>
          <p:cNvGraphicFramePr/>
          <p:nvPr/>
        </p:nvGraphicFramePr>
        <p:xfrm>
          <a:off x="385866" y="1552493"/>
          <a:ext cx="7984562" cy="4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5" name="Shape 425"/>
          <p:cNvSpPr/>
          <p:nvPr/>
        </p:nvSpPr>
        <p:spPr>
          <a:xfrm>
            <a:off x="6564607" y="967654"/>
            <a:ext cx="1805821" cy="78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Belief in Self</a:t>
            </a:r>
          </a:p>
          <a:p>
            <a:pPr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Belief in Others</a:t>
            </a:r>
          </a:p>
          <a:p>
            <a:pPr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Emotional Competence</a:t>
            </a:r>
          </a:p>
          <a:p>
            <a:pPr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Engaged Living</a:t>
            </a:r>
          </a:p>
        </p:txBody>
      </p:sp>
      <p:sp>
        <p:nvSpPr>
          <p:cNvPr id="426" name="Shape 426"/>
          <p:cNvSpPr/>
          <p:nvPr/>
        </p:nvSpPr>
        <p:spPr>
          <a:xfrm>
            <a:off x="1509899" y="4907508"/>
            <a:ext cx="445493" cy="29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600"/>
            </a:lvl1pPr>
          </a:lstStyle>
          <a:p>
            <a:r>
              <a:t>(48)</a:t>
            </a:r>
          </a:p>
        </p:txBody>
      </p:sp>
      <p:sp>
        <p:nvSpPr>
          <p:cNvPr id="427" name="Shape 427"/>
          <p:cNvSpPr/>
          <p:nvPr/>
        </p:nvSpPr>
        <p:spPr>
          <a:xfrm>
            <a:off x="2929576" y="4907508"/>
            <a:ext cx="445493" cy="29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600"/>
            </a:lvl1pPr>
          </a:lstStyle>
          <a:p>
            <a:r>
              <a:t>(48)</a:t>
            </a:r>
          </a:p>
        </p:txBody>
      </p:sp>
      <p:sp>
        <p:nvSpPr>
          <p:cNvPr id="428" name="Shape 428"/>
          <p:cNvSpPr/>
          <p:nvPr/>
        </p:nvSpPr>
        <p:spPr>
          <a:xfrm>
            <a:off x="4509988" y="4907508"/>
            <a:ext cx="445493" cy="29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600"/>
            </a:lvl1pPr>
          </a:lstStyle>
          <a:p>
            <a:r>
              <a:t>(69)</a:t>
            </a:r>
          </a:p>
        </p:txBody>
      </p:sp>
      <p:sp>
        <p:nvSpPr>
          <p:cNvPr id="429" name="Shape 429"/>
          <p:cNvSpPr/>
          <p:nvPr/>
        </p:nvSpPr>
        <p:spPr>
          <a:xfrm>
            <a:off x="5952167" y="4907508"/>
            <a:ext cx="445493" cy="29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600"/>
            </a:lvl1pPr>
          </a:lstStyle>
          <a:p>
            <a:r>
              <a:t>(72)</a:t>
            </a:r>
          </a:p>
        </p:txBody>
      </p:sp>
      <p:sp>
        <p:nvSpPr>
          <p:cNvPr id="430" name="Shape 430"/>
          <p:cNvSpPr/>
          <p:nvPr/>
        </p:nvSpPr>
        <p:spPr>
          <a:xfrm>
            <a:off x="7453572" y="4907508"/>
            <a:ext cx="558504" cy="29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1600"/>
            </a:lvl1pPr>
          </a:lstStyle>
          <a:p>
            <a:r>
              <a:t>(141)</a:t>
            </a:r>
          </a:p>
        </p:txBody>
      </p:sp>
      <p:sp>
        <p:nvSpPr>
          <p:cNvPr id="431" name="Shape 431"/>
          <p:cNvSpPr/>
          <p:nvPr/>
        </p:nvSpPr>
        <p:spPr>
          <a:xfrm>
            <a:off x="1855803" y="4320195"/>
            <a:ext cx="1163682" cy="19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900" b="1"/>
            </a:lvl1pPr>
          </a:lstStyle>
          <a:p>
            <a:r>
              <a:t>Number of students</a:t>
            </a:r>
          </a:p>
        </p:txBody>
      </p:sp>
      <p:sp>
        <p:nvSpPr>
          <p:cNvPr id="432" name="Shape 432"/>
          <p:cNvSpPr/>
          <p:nvPr/>
        </p:nvSpPr>
        <p:spPr>
          <a:xfrm flipH="1">
            <a:off x="1955391" y="4519383"/>
            <a:ext cx="491941" cy="49194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6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Chart 437"/>
          <p:cNvGraphicFramePr/>
          <p:nvPr>
            <p:extLst/>
          </p:nvPr>
        </p:nvGraphicFramePr>
        <p:xfrm>
          <a:off x="489123" y="1265949"/>
          <a:ext cx="8083445" cy="482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8" name="Shape 438"/>
          <p:cNvSpPr/>
          <p:nvPr/>
        </p:nvSpPr>
        <p:spPr>
          <a:xfrm>
            <a:off x="5763989" y="1624725"/>
            <a:ext cx="2724572" cy="24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/>
            </a:lvl1pPr>
          </a:lstStyle>
          <a:p>
            <a:r>
              <a:rPr dirty="0"/>
              <a:t>Values of 70-90 are in the typical range</a:t>
            </a:r>
          </a:p>
        </p:txBody>
      </p:sp>
      <p:sp>
        <p:nvSpPr>
          <p:cNvPr id="439" name="Shape 439"/>
          <p:cNvSpPr/>
          <p:nvPr/>
        </p:nvSpPr>
        <p:spPr>
          <a:xfrm>
            <a:off x="1116210" y="5610780"/>
            <a:ext cx="2061841" cy="24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/>
            </a:lvl1pPr>
          </a:lstStyle>
          <a:p>
            <a:pPr>
              <a:defRPr b="0"/>
            </a:pPr>
            <a:r>
              <a:rPr b="1" dirty="0"/>
              <a:t>0 = Completely Dissatisfied</a:t>
            </a:r>
          </a:p>
        </p:txBody>
      </p:sp>
      <p:sp>
        <p:nvSpPr>
          <p:cNvPr id="440" name="Shape 440"/>
          <p:cNvSpPr/>
          <p:nvPr/>
        </p:nvSpPr>
        <p:spPr>
          <a:xfrm>
            <a:off x="1116209" y="1143823"/>
            <a:ext cx="2011091" cy="24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defRPr sz="1200" b="1"/>
            </a:lvl1pPr>
          </a:lstStyle>
          <a:p>
            <a:pPr>
              <a:defRPr b="0"/>
            </a:pPr>
            <a:r>
              <a:rPr b="1" dirty="0"/>
              <a:t>100 = Completely Satisfied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489123" y="86710"/>
            <a:ext cx="5805003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dirty="0"/>
              <a:t>I would describe my LIFE Overall as: </a:t>
            </a:r>
          </a:p>
          <a:p>
            <a:pPr>
              <a:defRPr sz="2400"/>
            </a:pPr>
            <a:r>
              <a:rPr dirty="0"/>
              <a:t>0 = completely … 100 completely satisfied</a:t>
            </a:r>
          </a:p>
        </p:txBody>
      </p:sp>
    </p:spTree>
    <p:extLst>
      <p:ext uri="{BB962C8B-B14F-4D97-AF65-F5344CB8AC3E}">
        <p14:creationId xmlns:p14="http://schemas.microsoft.com/office/powerpoint/2010/main" val="1673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69689">
              <a:defRPr sz="4319"/>
            </a:lvl1pPr>
          </a:lstStyle>
          <a:p>
            <a:r>
              <a:t>“I am happy to be at this school”</a:t>
            </a:r>
          </a:p>
        </p:txBody>
      </p:sp>
      <p:sp>
        <p:nvSpPr>
          <p:cNvPr id="449" name="Shape 449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 dirty="0"/>
          </a:p>
        </p:txBody>
      </p:sp>
      <p:graphicFrame>
        <p:nvGraphicFramePr>
          <p:cNvPr id="447" name="Chart 447"/>
          <p:cNvGraphicFramePr/>
          <p:nvPr>
            <p:extLst/>
          </p:nvPr>
        </p:nvGraphicFramePr>
        <p:xfrm>
          <a:off x="378186" y="1726329"/>
          <a:ext cx="8083445" cy="4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8" name="Shape 448"/>
          <p:cNvSpPr/>
          <p:nvPr/>
        </p:nvSpPr>
        <p:spPr>
          <a:xfrm>
            <a:off x="6977767" y="923925"/>
            <a:ext cx="2070983" cy="108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400" b="1"/>
            </a:pPr>
            <a:r>
              <a:rPr sz="1300" dirty="0"/>
              <a:t>* SEHS Domains</a:t>
            </a:r>
          </a:p>
          <a:p>
            <a:pPr defTabSz="410765">
              <a:defRPr sz="1400"/>
            </a:pPr>
            <a:r>
              <a:rPr sz="1300" dirty="0"/>
              <a:t>Belief in Self</a:t>
            </a:r>
          </a:p>
          <a:p>
            <a:pPr defTabSz="410765">
              <a:defRPr sz="1400"/>
            </a:pPr>
            <a:r>
              <a:rPr sz="1300" dirty="0"/>
              <a:t>Belief in Others</a:t>
            </a:r>
          </a:p>
          <a:p>
            <a:pPr defTabSz="410765">
              <a:defRPr sz="1400"/>
            </a:pPr>
            <a:r>
              <a:rPr sz="1300" dirty="0"/>
              <a:t>Emotional Competence</a:t>
            </a:r>
          </a:p>
          <a:p>
            <a:pPr defTabSz="410765">
              <a:defRPr sz="1400"/>
            </a:pPr>
            <a:r>
              <a:rPr sz="1300" dirty="0"/>
              <a:t>Engaged Living</a:t>
            </a:r>
          </a:p>
        </p:txBody>
      </p:sp>
    </p:spTree>
    <p:extLst>
      <p:ext uri="{BB962C8B-B14F-4D97-AF65-F5344CB8AC3E}">
        <p14:creationId xmlns:p14="http://schemas.microsoft.com/office/powerpoint/2010/main" val="1129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5750238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Why is Social Emotional Learning Important?</a:t>
            </a:r>
            <a:endParaRPr lang="en-US" sz="3600" dirty="0"/>
          </a:p>
        </p:txBody>
      </p:sp>
      <p:pic>
        <p:nvPicPr>
          <p:cNvPr id="5" name="Content Placeholder 4" descr="472025_20208897.jpg"/>
          <p:cNvPicPr>
            <a:picLocks noGrp="1" noChangeAspect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2" b="11182"/>
          <a:stretch/>
        </p:blipFill>
        <p:spPr/>
      </p:pic>
    </p:spTree>
    <p:extLst>
      <p:ext uri="{BB962C8B-B14F-4D97-AF65-F5344CB8AC3E}">
        <p14:creationId xmlns:p14="http://schemas.microsoft.com/office/powerpoint/2010/main" val="26400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795011" y="-114973"/>
            <a:ext cx="7891789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Belong at School</a:t>
            </a:r>
          </a:p>
          <a:p>
            <a:pPr indent="17462" defTabSz="584200">
              <a:lnSpc>
                <a:spcPct val="150000"/>
              </a:lnSpc>
              <a:defRPr sz="1400" spc="0">
                <a:solidFill>
                  <a:schemeClr val="accent2">
                    <a:lumOff val="-4862"/>
                  </a:schemeClr>
                </a:solidFill>
              </a:defRPr>
            </a:pPr>
            <a:r>
              <a:rPr dirty="0"/>
              <a:t>“I feel like I am a part of this school.”</a:t>
            </a:r>
          </a:p>
        </p:txBody>
      </p:sp>
      <p:graphicFrame>
        <p:nvGraphicFramePr>
          <p:cNvPr id="454" name="Chart 454"/>
          <p:cNvGraphicFramePr/>
          <p:nvPr>
            <p:extLst/>
          </p:nvPr>
        </p:nvGraphicFramePr>
        <p:xfrm>
          <a:off x="271725" y="950118"/>
          <a:ext cx="8295687" cy="540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449"/>
          <p:cNvSpPr>
            <a:spLocks noGrp="1"/>
          </p:cNvSpPr>
          <p:nvPr>
            <p:ph type="sldNum" sz="quarter" idx="11"/>
          </p:nvPr>
        </p:nvSpPr>
        <p:spPr>
          <a:xfrm>
            <a:off x="8117394" y="0"/>
            <a:ext cx="585216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9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1125087" y="-122116"/>
            <a:ext cx="7442326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Feel safe at school</a:t>
            </a:r>
          </a:p>
          <a:p>
            <a:pPr indent="17462" defTabSz="584200">
              <a:lnSpc>
                <a:spcPct val="150000"/>
              </a:lnSpc>
              <a:defRPr sz="1400" spc="0">
                <a:solidFill>
                  <a:schemeClr val="accent2">
                    <a:lumOff val="-4862"/>
                  </a:schemeClr>
                </a:solidFill>
              </a:defRPr>
            </a:pPr>
            <a:r>
              <a:rPr dirty="0"/>
              <a:t>“I feel safe in my school”</a:t>
            </a:r>
          </a:p>
        </p:txBody>
      </p:sp>
      <p:graphicFrame>
        <p:nvGraphicFramePr>
          <p:cNvPr id="460" name="Chart 460"/>
          <p:cNvGraphicFramePr/>
          <p:nvPr>
            <p:extLst/>
          </p:nvPr>
        </p:nvGraphicFramePr>
        <p:xfrm>
          <a:off x="359364" y="969914"/>
          <a:ext cx="8327436" cy="538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1" name="image29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200" y="38468"/>
            <a:ext cx="830462" cy="8226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449"/>
          <p:cNvSpPr>
            <a:spLocks noGrp="1"/>
          </p:cNvSpPr>
          <p:nvPr>
            <p:ph type="sldNum" sz="quarter" idx="11"/>
          </p:nvPr>
        </p:nvSpPr>
        <p:spPr>
          <a:xfrm>
            <a:off x="8117394" y="0"/>
            <a:ext cx="585216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0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xfrm>
            <a:off x="457200" y="111311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defTabSz="361473">
              <a:defRPr sz="3696"/>
            </a:lvl1pPr>
          </a:lstStyle>
          <a:p>
            <a:r>
              <a:rPr dirty="0"/>
              <a:t>Students overall level of school connections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graphicFrame>
        <p:nvGraphicFramePr>
          <p:cNvPr id="467" name="Chart 467"/>
          <p:cNvGraphicFramePr/>
          <p:nvPr>
            <p:extLst/>
          </p:nvPr>
        </p:nvGraphicFramePr>
        <p:xfrm>
          <a:off x="641446" y="1790700"/>
          <a:ext cx="7861108" cy="447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8" name="Shape 468"/>
          <p:cNvSpPr/>
          <p:nvPr/>
        </p:nvSpPr>
        <p:spPr>
          <a:xfrm>
            <a:off x="6578196" y="928014"/>
            <a:ext cx="2821649" cy="104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000"/>
            </a:pPr>
            <a:r>
              <a:rPr dirty="0"/>
              <a:t>School Connectedness Items</a:t>
            </a:r>
          </a:p>
          <a:p>
            <a:pPr defTabSz="410765">
              <a:defRPr sz="1000"/>
            </a:pPr>
            <a:endParaRPr dirty="0"/>
          </a:p>
          <a:p>
            <a:pPr defTabSz="410765">
              <a:defRPr sz="1000"/>
            </a:pPr>
            <a:r>
              <a:rPr dirty="0"/>
              <a:t>I feel close to people at this school</a:t>
            </a:r>
          </a:p>
          <a:p>
            <a:pPr defTabSz="410765">
              <a:defRPr sz="1000"/>
            </a:pPr>
            <a:r>
              <a:rPr dirty="0"/>
              <a:t>I am happy to be at this school</a:t>
            </a:r>
          </a:p>
          <a:p>
            <a:pPr defTabSz="410765">
              <a:defRPr sz="1000"/>
            </a:pPr>
            <a:r>
              <a:rPr dirty="0"/>
              <a:t>I feel like I am a part of this school</a:t>
            </a:r>
          </a:p>
          <a:p>
            <a:pPr defTabSz="410765">
              <a:defRPr sz="1000"/>
            </a:pPr>
            <a:r>
              <a:rPr dirty="0"/>
              <a:t>The teachers at this school treat students fairly</a:t>
            </a:r>
          </a:p>
          <a:p>
            <a:pPr defTabSz="410765">
              <a:defRPr sz="1000"/>
            </a:pPr>
            <a:r>
              <a:rPr dirty="0"/>
              <a:t>I feel safe at this school</a:t>
            </a:r>
          </a:p>
        </p:txBody>
      </p:sp>
      <p:sp>
        <p:nvSpPr>
          <p:cNvPr id="469" name="Shape 469"/>
          <p:cNvSpPr/>
          <p:nvPr/>
        </p:nvSpPr>
        <p:spPr>
          <a:xfrm>
            <a:off x="6994446" y="1986964"/>
            <a:ext cx="1439568" cy="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11993"/>
                </a:solidFill>
              </a:defRPr>
            </a:lvl1pPr>
          </a:lstStyle>
          <a:p>
            <a:pPr>
              <a:defRPr b="0"/>
            </a:pPr>
            <a:r>
              <a:rPr b="1" dirty="0"/>
              <a:t>Strongly Agree</a:t>
            </a:r>
          </a:p>
        </p:txBody>
      </p:sp>
      <p:sp>
        <p:nvSpPr>
          <p:cNvPr id="470" name="Shape 470"/>
          <p:cNvSpPr/>
          <p:nvPr/>
        </p:nvSpPr>
        <p:spPr>
          <a:xfrm>
            <a:off x="7191471" y="2529826"/>
            <a:ext cx="1242543" cy="24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531B93"/>
                </a:solidFill>
              </a:defRPr>
            </a:lvl1pPr>
          </a:lstStyle>
          <a:p>
            <a:r>
              <a:t>Agree</a:t>
            </a:r>
          </a:p>
        </p:txBody>
      </p:sp>
      <p:sp>
        <p:nvSpPr>
          <p:cNvPr id="471" name="Shape 471"/>
          <p:cNvSpPr/>
          <p:nvPr/>
        </p:nvSpPr>
        <p:spPr>
          <a:xfrm>
            <a:off x="6447095" y="3385527"/>
            <a:ext cx="1986919" cy="44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algn="r" defTabSz="410765">
              <a:defRPr sz="1200" b="1">
                <a:solidFill>
                  <a:srgbClr val="011993"/>
                </a:solidFill>
              </a:defRPr>
            </a:pPr>
            <a:r>
              <a:t>Neither Agree or Disagree</a:t>
            </a:r>
          </a:p>
        </p:txBody>
      </p:sp>
      <p:sp>
        <p:nvSpPr>
          <p:cNvPr id="472" name="Shape 472"/>
          <p:cNvSpPr/>
          <p:nvPr/>
        </p:nvSpPr>
        <p:spPr>
          <a:xfrm>
            <a:off x="6994446" y="4444437"/>
            <a:ext cx="1439568" cy="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05493"/>
                </a:solidFill>
              </a:defRPr>
            </a:lvl1pPr>
          </a:lstStyle>
          <a:p>
            <a:pPr>
              <a:defRPr b="0"/>
            </a:pPr>
            <a:r>
              <a:rPr b="1"/>
              <a:t>Disagree</a:t>
            </a:r>
          </a:p>
        </p:txBody>
      </p:sp>
      <p:sp>
        <p:nvSpPr>
          <p:cNvPr id="473" name="Shape 473"/>
          <p:cNvSpPr/>
          <p:nvPr/>
        </p:nvSpPr>
        <p:spPr>
          <a:xfrm>
            <a:off x="6994446" y="5277663"/>
            <a:ext cx="1439568" cy="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05493"/>
                </a:solidFill>
              </a:defRPr>
            </a:lvl1pPr>
          </a:lstStyle>
          <a:p>
            <a:pPr>
              <a:defRPr b="0"/>
            </a:pPr>
            <a:r>
              <a:rPr b="1"/>
              <a:t>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12560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28612">
              <a:defRPr sz="3360"/>
            </a:lvl1pPr>
          </a:lstStyle>
          <a:p>
            <a:r>
              <a:rPr dirty="0"/>
              <a:t>I felt </a:t>
            </a:r>
            <a:r>
              <a:rPr dirty="0" smtClean="0"/>
              <a:t>unimportant</a:t>
            </a:r>
            <a:r>
              <a:rPr lang="en-US" dirty="0" smtClean="0"/>
              <a:t> in the past month…</a:t>
            </a:r>
            <a:endParaRPr dirty="0"/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graphicFrame>
        <p:nvGraphicFramePr>
          <p:cNvPr id="479" name="Chart 479"/>
          <p:cNvGraphicFramePr/>
          <p:nvPr>
            <p:extLst/>
          </p:nvPr>
        </p:nvGraphicFramePr>
        <p:xfrm>
          <a:off x="390828" y="1821916"/>
          <a:ext cx="8083446" cy="442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0" name="Shape 480"/>
          <p:cNvSpPr/>
          <p:nvPr/>
        </p:nvSpPr>
        <p:spPr>
          <a:xfrm>
            <a:off x="6664667" y="925561"/>
            <a:ext cx="2136070" cy="108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410765">
              <a:defRPr sz="1400" b="1"/>
            </a:pPr>
            <a:r>
              <a:rPr dirty="0"/>
              <a:t>* SEHS Domains</a:t>
            </a:r>
          </a:p>
          <a:p>
            <a:pPr defTabSz="410765">
              <a:defRPr sz="1400"/>
            </a:pPr>
            <a:r>
              <a:rPr dirty="0"/>
              <a:t>Belief in Self</a:t>
            </a:r>
          </a:p>
          <a:p>
            <a:pPr defTabSz="410765">
              <a:defRPr sz="1400"/>
            </a:pPr>
            <a:r>
              <a:rPr dirty="0"/>
              <a:t>Belief in Others</a:t>
            </a:r>
          </a:p>
          <a:p>
            <a:pPr defTabSz="410765">
              <a:defRPr sz="1400"/>
            </a:pPr>
            <a:r>
              <a:rPr dirty="0"/>
              <a:t>Emotional Competence</a:t>
            </a:r>
          </a:p>
          <a:p>
            <a:pPr defTabSz="410765">
              <a:defRPr sz="1400"/>
            </a:pPr>
            <a:r>
              <a:rPr dirty="0"/>
              <a:t>Engaged Living</a:t>
            </a:r>
          </a:p>
        </p:txBody>
      </p:sp>
    </p:spTree>
    <p:extLst>
      <p:ext uri="{BB962C8B-B14F-4D97-AF65-F5344CB8AC3E}">
        <p14:creationId xmlns:p14="http://schemas.microsoft.com/office/powerpoint/2010/main" val="17570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715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Past Month Emotional Distress</a:t>
            </a:r>
          </a:p>
          <a:p>
            <a:pPr>
              <a:defRPr sz="2400"/>
            </a:pPr>
            <a:r>
              <a:rPr dirty="0"/>
              <a:t>Average item response</a:t>
            </a:r>
          </a:p>
        </p:txBody>
      </p:sp>
      <p:sp>
        <p:nvSpPr>
          <p:cNvPr id="493" name="Shape 49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graphicFrame>
        <p:nvGraphicFramePr>
          <p:cNvPr id="487" name="Chart 487"/>
          <p:cNvGraphicFramePr/>
          <p:nvPr>
            <p:extLst/>
          </p:nvPr>
        </p:nvGraphicFramePr>
        <p:xfrm>
          <a:off x="670226" y="1499430"/>
          <a:ext cx="7861109" cy="4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8" name="Shape 488"/>
          <p:cNvSpPr/>
          <p:nvPr/>
        </p:nvSpPr>
        <p:spPr>
          <a:xfrm>
            <a:off x="7091767" y="1721383"/>
            <a:ext cx="1439568" cy="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11993"/>
                </a:solidFill>
              </a:defRPr>
            </a:lvl1pPr>
          </a:lstStyle>
          <a:p>
            <a:pPr>
              <a:defRPr b="0"/>
            </a:pPr>
            <a:r>
              <a:rPr b="1"/>
              <a:t>Very true of me</a:t>
            </a:r>
          </a:p>
        </p:txBody>
      </p:sp>
      <p:sp>
        <p:nvSpPr>
          <p:cNvPr id="489" name="Shape 489"/>
          <p:cNvSpPr/>
          <p:nvPr/>
        </p:nvSpPr>
        <p:spPr>
          <a:xfrm>
            <a:off x="7288793" y="2372373"/>
            <a:ext cx="1242542" cy="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531B93"/>
                </a:solidFill>
              </a:defRPr>
            </a:lvl1pPr>
          </a:lstStyle>
          <a:p>
            <a:r>
              <a:t>True of me</a:t>
            </a:r>
          </a:p>
        </p:txBody>
      </p:sp>
      <p:sp>
        <p:nvSpPr>
          <p:cNvPr id="490" name="Shape 490"/>
          <p:cNvSpPr/>
          <p:nvPr/>
        </p:nvSpPr>
        <p:spPr>
          <a:xfrm>
            <a:off x="6716373" y="3153894"/>
            <a:ext cx="1814962" cy="55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11993"/>
                </a:solidFill>
              </a:defRPr>
            </a:lvl1pPr>
          </a:lstStyle>
          <a:p>
            <a:r>
              <a:t>Pretty much true of me</a:t>
            </a:r>
          </a:p>
        </p:txBody>
      </p:sp>
      <p:sp>
        <p:nvSpPr>
          <p:cNvPr id="491" name="Shape 491"/>
          <p:cNvSpPr/>
          <p:nvPr/>
        </p:nvSpPr>
        <p:spPr>
          <a:xfrm>
            <a:off x="7091767" y="4239031"/>
            <a:ext cx="1439568" cy="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05493"/>
                </a:solidFill>
              </a:defRPr>
            </a:lvl1pPr>
          </a:lstStyle>
          <a:p>
            <a:pPr>
              <a:defRPr b="0"/>
            </a:pPr>
            <a:r>
              <a:rPr b="1"/>
              <a:t>A little true of me</a:t>
            </a:r>
          </a:p>
        </p:txBody>
      </p:sp>
      <p:sp>
        <p:nvSpPr>
          <p:cNvPr id="492" name="Shape 492"/>
          <p:cNvSpPr/>
          <p:nvPr/>
        </p:nvSpPr>
        <p:spPr>
          <a:xfrm>
            <a:off x="6857230" y="5132388"/>
            <a:ext cx="1674105" cy="24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r" defTabSz="410765">
              <a:defRPr sz="1200" b="1">
                <a:solidFill>
                  <a:srgbClr val="005493"/>
                </a:solidFill>
              </a:defRPr>
            </a:lvl1pPr>
          </a:lstStyle>
          <a:p>
            <a:r>
              <a:t>Not at all true of me</a:t>
            </a:r>
          </a:p>
        </p:txBody>
      </p:sp>
    </p:spTree>
    <p:extLst>
      <p:ext uri="{BB962C8B-B14F-4D97-AF65-F5344CB8AC3E}">
        <p14:creationId xmlns:p14="http://schemas.microsoft.com/office/powerpoint/2010/main" val="8189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dirty="0"/>
              <a:t>Percent  of students with strengths for each of the </a:t>
            </a:r>
          </a:p>
          <a:p>
            <a:pPr>
              <a:defRPr sz="2400"/>
            </a:pPr>
            <a:r>
              <a:rPr dirty="0"/>
              <a:t>SEHS-S subscales </a:t>
            </a:r>
          </a:p>
        </p:txBody>
      </p:sp>
      <p:sp>
        <p:nvSpPr>
          <p:cNvPr id="498" name="Shape 49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graphicFrame>
        <p:nvGraphicFramePr>
          <p:cNvPr id="499" name="Chart 499"/>
          <p:cNvGraphicFramePr/>
          <p:nvPr/>
        </p:nvGraphicFramePr>
        <p:xfrm>
          <a:off x="637045" y="1420763"/>
          <a:ext cx="8013094" cy="505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24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17870" y="990600"/>
            <a:ext cx="3971083" cy="51275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587" y="995609"/>
            <a:ext cx="3971083" cy="51275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 Fact Sheets</a:t>
            </a:r>
            <a:endParaRPr lang="en-US" dirty="0"/>
          </a:p>
        </p:txBody>
      </p:sp>
      <p:pic>
        <p:nvPicPr>
          <p:cNvPr id="6" name="Content Placeholder 5" descr="Empathy_2014_Flyer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" r="-5000"/>
          <a:stretch>
            <a:fillRect/>
          </a:stretch>
        </p:blipFill>
        <p:spPr>
          <a:xfrm>
            <a:off x="138003" y="933359"/>
            <a:ext cx="4464250" cy="5252059"/>
          </a:xfrm>
        </p:spPr>
      </p:pic>
      <p:pic>
        <p:nvPicPr>
          <p:cNvPr id="7" name="Content Placeholder 6" descr="Self-Control_2014_Flyer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" r="-5000"/>
          <a:stretch>
            <a:fillRect/>
          </a:stretch>
        </p:blipFill>
        <p:spPr>
          <a:xfrm>
            <a:off x="4824199" y="844344"/>
            <a:ext cx="4358426" cy="51275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36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50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8" y="114516"/>
            <a:ext cx="7541573" cy="1107405"/>
          </a:xfrm>
        </p:spPr>
        <p:txBody>
          <a:bodyPr>
            <a:normAutofit/>
          </a:bodyPr>
          <a:lstStyle/>
          <a:p>
            <a:r>
              <a:rPr lang="en-US" dirty="0" smtClean="0"/>
              <a:t>Social Emotional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4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743" y="1240971"/>
            <a:ext cx="809080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 is the process of helping students develop the skills to manage their </a:t>
            </a:r>
            <a:r>
              <a:rPr lang="en-US" sz="2000" b="1" dirty="0"/>
              <a:t>emotions</a:t>
            </a:r>
            <a:r>
              <a:rPr lang="en-US" sz="2000" dirty="0"/>
              <a:t>, resolve conflict nonviolently, and make responsible decisions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are more successful in school and daily life when they: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/>
              <a:t>Know and can manage themselves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/>
              <a:t>Understand the perspectives of others and relate effectively with them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/>
              <a:t>Make sound choices about personal and social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long run, greater social and emotional competence can increase the likelihood </a:t>
            </a:r>
            <a:r>
              <a:rPr lang="en-US" dirty="0" smtClean="0"/>
              <a:t>of: 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school </a:t>
            </a:r>
            <a:r>
              <a:rPr lang="en-US" dirty="0" smtClean="0"/>
              <a:t>graduation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readiness </a:t>
            </a:r>
            <a:r>
              <a:rPr lang="en-US" dirty="0"/>
              <a:t>for postsecondary </a:t>
            </a:r>
            <a:r>
              <a:rPr lang="en-US" dirty="0" smtClean="0"/>
              <a:t>education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career success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 </a:t>
            </a:r>
            <a:r>
              <a:rPr lang="en-US" dirty="0"/>
              <a:t>family and work </a:t>
            </a:r>
            <a:r>
              <a:rPr lang="en-US" dirty="0" smtClean="0"/>
              <a:t>relationships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mental </a:t>
            </a:r>
            <a:r>
              <a:rPr lang="en-US" dirty="0" smtClean="0"/>
              <a:t>health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criminal </a:t>
            </a:r>
            <a:r>
              <a:rPr lang="en-US" dirty="0" smtClean="0"/>
              <a:t>behavior</a:t>
            </a:r>
          </a:p>
          <a:p>
            <a:pPr marL="742832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engaged </a:t>
            </a:r>
            <a:r>
              <a:rPr lang="en-US" dirty="0"/>
              <a:t>citizenship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dirty="0" smtClean="0">
                <a:solidFill>
                  <a:schemeClr val="bg1"/>
                </a:solidFill>
              </a:rPr>
              <a:t>4</a:t>
            </a:r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8" y="114516"/>
            <a:ext cx="7541573" cy="1107405"/>
          </a:xfrm>
        </p:spPr>
        <p:txBody>
          <a:bodyPr>
            <a:normAutofit/>
          </a:bodyPr>
          <a:lstStyle/>
          <a:p>
            <a:r>
              <a:rPr lang="en-US" dirty="0" smtClean="0"/>
              <a:t>EBIA’s Motivations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900" smtClean="0">
                <a:latin typeface="Quattrocento Sans"/>
                <a:ea typeface="Quattrocento Sans"/>
                <a:cs typeface="Quattrocento Sans"/>
                <a:sym typeface="Quattrocento Sans"/>
              </a:rPr>
              <a:pPr>
                <a:buSzPct val="25000"/>
              </a:pPr>
              <a:t>5</a:t>
            </a:fld>
            <a:endParaRPr lang="en-US"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26" name="Picture 2" descr="C:\Users\Austin\Desktop\CoVitality Webinar Docs\Lack of Mental Health Services for Children Info 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4" y="1066800"/>
            <a:ext cx="3731362" cy="50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743" y="1240971"/>
            <a:ext cx="40603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Preemptively identify students with few social emotional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/>
              <a:t>to teach students social emotional skills (perseverance, self awareness, etc</a:t>
            </a:r>
            <a:r>
              <a:rPr lang="en-US" sz="2000" dirty="0" smtClean="0"/>
              <a:t>.)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Positive mental health = positive academic success</a:t>
            </a:r>
          </a:p>
          <a:p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117394" y="0"/>
            <a:ext cx="585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dirty="0" smtClean="0">
                <a:solidFill>
                  <a:schemeClr val="bg1"/>
                </a:solidFill>
              </a:rPr>
              <a:t>4</a:t>
            </a:r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83" y="28978"/>
            <a:ext cx="8140890" cy="940013"/>
          </a:xfrm>
        </p:spPr>
        <p:txBody>
          <a:bodyPr>
            <a:noAutofit/>
          </a:bodyPr>
          <a:lstStyle/>
          <a:p>
            <a:r>
              <a:rPr lang="en-US" sz="3200" dirty="0"/>
              <a:t>How do schools typically assess social-emotional health?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4" y="1364775"/>
            <a:ext cx="3746311" cy="43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724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103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Typically……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7</a:t>
            </a:fld>
            <a:endParaRPr lang="en-JM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67" y="2019252"/>
            <a:ext cx="7059627" cy="33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CoVitatiliy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8</a:t>
            </a:fld>
            <a:endParaRPr lang="en-JM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11" y="1937367"/>
            <a:ext cx="6851883" cy="33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with </a:t>
            </a:r>
            <a:r>
              <a:rPr lang="en-US" dirty="0" err="1" smtClean="0"/>
              <a:t>CoVitatiliy</a:t>
            </a:r>
            <a:endParaRPr lang="en-US" dirty="0"/>
          </a:p>
        </p:txBody>
      </p:sp>
      <p:grpSp>
        <p:nvGrpSpPr>
          <p:cNvPr id="87" name="Group 410"/>
          <p:cNvGrpSpPr/>
          <p:nvPr/>
        </p:nvGrpSpPr>
        <p:grpSpPr>
          <a:xfrm>
            <a:off x="6481495" y="1557658"/>
            <a:ext cx="2066925" cy="1928623"/>
            <a:chOff x="0" y="0"/>
            <a:chExt cx="3528682" cy="3018605"/>
          </a:xfrm>
        </p:grpSpPr>
        <p:sp>
          <p:nvSpPr>
            <p:cNvPr id="88" name="Shape 397"/>
            <p:cNvSpPr/>
            <p:nvPr/>
          </p:nvSpPr>
          <p:spPr>
            <a:xfrm>
              <a:off x="2095169" y="603001"/>
              <a:ext cx="1433514" cy="14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7" y="10775"/>
                  </a:moveTo>
                  <a:cubicBezTo>
                    <a:pt x="21297" y="10800"/>
                    <a:pt x="21297" y="10800"/>
                    <a:pt x="21297" y="10800"/>
                  </a:cubicBezTo>
                  <a:cubicBezTo>
                    <a:pt x="21297" y="11179"/>
                    <a:pt x="21297" y="11582"/>
                    <a:pt x="21246" y="11961"/>
                  </a:cubicBezTo>
                  <a:cubicBezTo>
                    <a:pt x="21221" y="12062"/>
                    <a:pt x="21297" y="12112"/>
                    <a:pt x="21373" y="12137"/>
                  </a:cubicBezTo>
                  <a:cubicBezTo>
                    <a:pt x="21448" y="12137"/>
                    <a:pt x="21524" y="12087"/>
                    <a:pt x="21549" y="12011"/>
                  </a:cubicBezTo>
                  <a:cubicBezTo>
                    <a:pt x="21600" y="11607"/>
                    <a:pt x="21600" y="11204"/>
                    <a:pt x="21600" y="10800"/>
                  </a:cubicBezTo>
                  <a:cubicBezTo>
                    <a:pt x="21600" y="10775"/>
                    <a:pt x="21600" y="10775"/>
                    <a:pt x="21600" y="10775"/>
                  </a:cubicBezTo>
                  <a:cubicBezTo>
                    <a:pt x="21600" y="10674"/>
                    <a:pt x="21549" y="10623"/>
                    <a:pt x="21448" y="10623"/>
                  </a:cubicBezTo>
                  <a:cubicBezTo>
                    <a:pt x="21373" y="10623"/>
                    <a:pt x="21297" y="10674"/>
                    <a:pt x="21297" y="10775"/>
                  </a:cubicBezTo>
                  <a:moveTo>
                    <a:pt x="21044" y="8428"/>
                  </a:moveTo>
                  <a:cubicBezTo>
                    <a:pt x="21120" y="8807"/>
                    <a:pt x="21196" y="9210"/>
                    <a:pt x="21246" y="9589"/>
                  </a:cubicBezTo>
                  <a:cubicBezTo>
                    <a:pt x="21246" y="9690"/>
                    <a:pt x="21322" y="9740"/>
                    <a:pt x="21398" y="9740"/>
                  </a:cubicBezTo>
                  <a:cubicBezTo>
                    <a:pt x="21499" y="9715"/>
                    <a:pt x="21549" y="9639"/>
                    <a:pt x="21549" y="9564"/>
                  </a:cubicBezTo>
                  <a:cubicBezTo>
                    <a:pt x="21499" y="9160"/>
                    <a:pt x="21423" y="8756"/>
                    <a:pt x="21347" y="8378"/>
                  </a:cubicBezTo>
                  <a:cubicBezTo>
                    <a:pt x="21322" y="8277"/>
                    <a:pt x="21246" y="8226"/>
                    <a:pt x="21145" y="8251"/>
                  </a:cubicBezTo>
                  <a:cubicBezTo>
                    <a:pt x="21069" y="8277"/>
                    <a:pt x="21019" y="8352"/>
                    <a:pt x="21044" y="8428"/>
                  </a:cubicBezTo>
                  <a:moveTo>
                    <a:pt x="20261" y="6207"/>
                  </a:moveTo>
                  <a:cubicBezTo>
                    <a:pt x="20438" y="6561"/>
                    <a:pt x="20589" y="6939"/>
                    <a:pt x="20716" y="7293"/>
                  </a:cubicBezTo>
                  <a:cubicBezTo>
                    <a:pt x="20741" y="7393"/>
                    <a:pt x="20817" y="7419"/>
                    <a:pt x="20918" y="7393"/>
                  </a:cubicBezTo>
                  <a:cubicBezTo>
                    <a:pt x="20994" y="7368"/>
                    <a:pt x="21019" y="7293"/>
                    <a:pt x="20994" y="7217"/>
                  </a:cubicBezTo>
                  <a:cubicBezTo>
                    <a:pt x="20867" y="6813"/>
                    <a:pt x="20716" y="6460"/>
                    <a:pt x="20539" y="6081"/>
                  </a:cubicBezTo>
                  <a:cubicBezTo>
                    <a:pt x="20488" y="6006"/>
                    <a:pt x="20413" y="5980"/>
                    <a:pt x="20337" y="6006"/>
                  </a:cubicBezTo>
                  <a:cubicBezTo>
                    <a:pt x="20261" y="6056"/>
                    <a:pt x="20236" y="6132"/>
                    <a:pt x="20261" y="6207"/>
                  </a:cubicBezTo>
                  <a:moveTo>
                    <a:pt x="18998" y="4239"/>
                  </a:moveTo>
                  <a:cubicBezTo>
                    <a:pt x="19251" y="4542"/>
                    <a:pt x="19478" y="4870"/>
                    <a:pt x="19680" y="5198"/>
                  </a:cubicBezTo>
                  <a:cubicBezTo>
                    <a:pt x="19731" y="5274"/>
                    <a:pt x="19832" y="5274"/>
                    <a:pt x="19907" y="5249"/>
                  </a:cubicBezTo>
                  <a:cubicBezTo>
                    <a:pt x="19958" y="5198"/>
                    <a:pt x="19983" y="5097"/>
                    <a:pt x="19933" y="5021"/>
                  </a:cubicBezTo>
                  <a:cubicBezTo>
                    <a:pt x="19731" y="4693"/>
                    <a:pt x="19503" y="4365"/>
                    <a:pt x="19251" y="4037"/>
                  </a:cubicBezTo>
                  <a:cubicBezTo>
                    <a:pt x="19200" y="3987"/>
                    <a:pt x="19099" y="3962"/>
                    <a:pt x="19023" y="4012"/>
                  </a:cubicBezTo>
                  <a:cubicBezTo>
                    <a:pt x="18973" y="4063"/>
                    <a:pt x="18947" y="4164"/>
                    <a:pt x="18998" y="4239"/>
                  </a:cubicBezTo>
                  <a:moveTo>
                    <a:pt x="17331" y="2574"/>
                  </a:moveTo>
                  <a:cubicBezTo>
                    <a:pt x="17634" y="2826"/>
                    <a:pt x="17937" y="3079"/>
                    <a:pt x="18215" y="3356"/>
                  </a:cubicBezTo>
                  <a:cubicBezTo>
                    <a:pt x="18265" y="3407"/>
                    <a:pt x="18366" y="3407"/>
                    <a:pt x="18442" y="3356"/>
                  </a:cubicBezTo>
                  <a:cubicBezTo>
                    <a:pt x="18493" y="3306"/>
                    <a:pt x="18493" y="3205"/>
                    <a:pt x="18442" y="3154"/>
                  </a:cubicBezTo>
                  <a:cubicBezTo>
                    <a:pt x="18139" y="2851"/>
                    <a:pt x="17836" y="2599"/>
                    <a:pt x="17533" y="2347"/>
                  </a:cubicBezTo>
                  <a:cubicBezTo>
                    <a:pt x="17457" y="2296"/>
                    <a:pt x="17356" y="2296"/>
                    <a:pt x="17305" y="2372"/>
                  </a:cubicBezTo>
                  <a:cubicBezTo>
                    <a:pt x="17255" y="2422"/>
                    <a:pt x="17280" y="2523"/>
                    <a:pt x="17331" y="2574"/>
                  </a:cubicBezTo>
                  <a:moveTo>
                    <a:pt x="15335" y="1337"/>
                  </a:moveTo>
                  <a:cubicBezTo>
                    <a:pt x="15688" y="1489"/>
                    <a:pt x="16042" y="1691"/>
                    <a:pt x="16371" y="1893"/>
                  </a:cubicBezTo>
                  <a:cubicBezTo>
                    <a:pt x="16446" y="1943"/>
                    <a:pt x="16547" y="1918"/>
                    <a:pt x="16573" y="1842"/>
                  </a:cubicBezTo>
                  <a:cubicBezTo>
                    <a:pt x="16623" y="1766"/>
                    <a:pt x="16598" y="1691"/>
                    <a:pt x="16547" y="1640"/>
                  </a:cubicBezTo>
                  <a:cubicBezTo>
                    <a:pt x="16194" y="1413"/>
                    <a:pt x="15840" y="1236"/>
                    <a:pt x="15486" y="1060"/>
                  </a:cubicBezTo>
                  <a:cubicBezTo>
                    <a:pt x="15411" y="1009"/>
                    <a:pt x="15309" y="1060"/>
                    <a:pt x="15284" y="1136"/>
                  </a:cubicBezTo>
                  <a:cubicBezTo>
                    <a:pt x="15234" y="1211"/>
                    <a:pt x="15259" y="1287"/>
                    <a:pt x="15335" y="1337"/>
                  </a:cubicBezTo>
                  <a:moveTo>
                    <a:pt x="13112" y="555"/>
                  </a:moveTo>
                  <a:cubicBezTo>
                    <a:pt x="13516" y="631"/>
                    <a:pt x="13895" y="757"/>
                    <a:pt x="14248" y="883"/>
                  </a:cubicBezTo>
                  <a:cubicBezTo>
                    <a:pt x="14324" y="908"/>
                    <a:pt x="14425" y="858"/>
                    <a:pt x="14451" y="782"/>
                  </a:cubicBezTo>
                  <a:cubicBezTo>
                    <a:pt x="14476" y="707"/>
                    <a:pt x="14425" y="631"/>
                    <a:pt x="14349" y="580"/>
                  </a:cubicBezTo>
                  <a:cubicBezTo>
                    <a:pt x="13971" y="454"/>
                    <a:pt x="13592" y="353"/>
                    <a:pt x="13187" y="252"/>
                  </a:cubicBezTo>
                  <a:cubicBezTo>
                    <a:pt x="13112" y="252"/>
                    <a:pt x="13036" y="303"/>
                    <a:pt x="13011" y="379"/>
                  </a:cubicBezTo>
                  <a:cubicBezTo>
                    <a:pt x="12985" y="454"/>
                    <a:pt x="13036" y="530"/>
                    <a:pt x="13112" y="555"/>
                  </a:cubicBezTo>
                  <a:moveTo>
                    <a:pt x="10787" y="303"/>
                  </a:moveTo>
                  <a:cubicBezTo>
                    <a:pt x="10787" y="303"/>
                    <a:pt x="10787" y="303"/>
                    <a:pt x="10787" y="303"/>
                  </a:cubicBezTo>
                  <a:cubicBezTo>
                    <a:pt x="11192" y="303"/>
                    <a:pt x="11571" y="328"/>
                    <a:pt x="11949" y="353"/>
                  </a:cubicBezTo>
                  <a:cubicBezTo>
                    <a:pt x="12051" y="379"/>
                    <a:pt x="12126" y="303"/>
                    <a:pt x="12126" y="227"/>
                  </a:cubicBezTo>
                  <a:cubicBezTo>
                    <a:pt x="12126" y="151"/>
                    <a:pt x="12076" y="76"/>
                    <a:pt x="12000" y="50"/>
                  </a:cubicBezTo>
                  <a:cubicBezTo>
                    <a:pt x="11596" y="25"/>
                    <a:pt x="11192" y="0"/>
                    <a:pt x="10787" y="0"/>
                  </a:cubicBezTo>
                  <a:cubicBezTo>
                    <a:pt x="10787" y="0"/>
                    <a:pt x="10787" y="0"/>
                    <a:pt x="10787" y="0"/>
                  </a:cubicBezTo>
                  <a:cubicBezTo>
                    <a:pt x="10712" y="0"/>
                    <a:pt x="10636" y="50"/>
                    <a:pt x="10636" y="151"/>
                  </a:cubicBezTo>
                  <a:cubicBezTo>
                    <a:pt x="10636" y="227"/>
                    <a:pt x="10712" y="303"/>
                    <a:pt x="10787" y="303"/>
                  </a:cubicBezTo>
                  <a:moveTo>
                    <a:pt x="8438" y="555"/>
                  </a:moveTo>
                  <a:cubicBezTo>
                    <a:pt x="8817" y="479"/>
                    <a:pt x="9221" y="404"/>
                    <a:pt x="9600" y="353"/>
                  </a:cubicBezTo>
                  <a:cubicBezTo>
                    <a:pt x="9701" y="353"/>
                    <a:pt x="9752" y="278"/>
                    <a:pt x="9752" y="202"/>
                  </a:cubicBezTo>
                  <a:cubicBezTo>
                    <a:pt x="9726" y="101"/>
                    <a:pt x="9651" y="50"/>
                    <a:pt x="9575" y="50"/>
                  </a:cubicBezTo>
                  <a:cubicBezTo>
                    <a:pt x="9171" y="101"/>
                    <a:pt x="8766" y="177"/>
                    <a:pt x="8387" y="278"/>
                  </a:cubicBezTo>
                  <a:cubicBezTo>
                    <a:pt x="8286" y="278"/>
                    <a:pt x="8236" y="353"/>
                    <a:pt x="8261" y="454"/>
                  </a:cubicBezTo>
                  <a:cubicBezTo>
                    <a:pt x="8286" y="530"/>
                    <a:pt x="8362" y="580"/>
                    <a:pt x="8438" y="555"/>
                  </a:cubicBezTo>
                  <a:cubicBezTo>
                    <a:pt x="8438" y="555"/>
                    <a:pt x="8438" y="555"/>
                    <a:pt x="8438" y="555"/>
                  </a:cubicBezTo>
                  <a:moveTo>
                    <a:pt x="6215" y="1337"/>
                  </a:moveTo>
                  <a:cubicBezTo>
                    <a:pt x="6568" y="1161"/>
                    <a:pt x="6947" y="1009"/>
                    <a:pt x="7326" y="883"/>
                  </a:cubicBezTo>
                  <a:cubicBezTo>
                    <a:pt x="7402" y="858"/>
                    <a:pt x="7427" y="782"/>
                    <a:pt x="7402" y="707"/>
                  </a:cubicBezTo>
                  <a:cubicBezTo>
                    <a:pt x="7377" y="606"/>
                    <a:pt x="7301" y="580"/>
                    <a:pt x="7225" y="606"/>
                  </a:cubicBezTo>
                  <a:cubicBezTo>
                    <a:pt x="6821" y="732"/>
                    <a:pt x="6467" y="883"/>
                    <a:pt x="6088" y="1060"/>
                  </a:cubicBezTo>
                  <a:cubicBezTo>
                    <a:pt x="6013" y="1110"/>
                    <a:pt x="5987" y="1186"/>
                    <a:pt x="6013" y="1262"/>
                  </a:cubicBezTo>
                  <a:cubicBezTo>
                    <a:pt x="6063" y="1337"/>
                    <a:pt x="6164" y="1388"/>
                    <a:pt x="6215" y="1337"/>
                  </a:cubicBezTo>
                  <a:moveTo>
                    <a:pt x="4244" y="2599"/>
                  </a:moveTo>
                  <a:cubicBezTo>
                    <a:pt x="4547" y="2347"/>
                    <a:pt x="4876" y="2120"/>
                    <a:pt x="5204" y="1918"/>
                  </a:cubicBezTo>
                  <a:cubicBezTo>
                    <a:pt x="5280" y="1867"/>
                    <a:pt x="5280" y="1766"/>
                    <a:pt x="5255" y="1691"/>
                  </a:cubicBezTo>
                  <a:cubicBezTo>
                    <a:pt x="5204" y="1640"/>
                    <a:pt x="5103" y="1615"/>
                    <a:pt x="5027" y="1665"/>
                  </a:cubicBezTo>
                  <a:cubicBezTo>
                    <a:pt x="4699" y="1867"/>
                    <a:pt x="4371" y="2094"/>
                    <a:pt x="4042" y="2347"/>
                  </a:cubicBezTo>
                  <a:cubicBezTo>
                    <a:pt x="3992" y="2397"/>
                    <a:pt x="3966" y="2498"/>
                    <a:pt x="4017" y="2574"/>
                  </a:cubicBezTo>
                  <a:cubicBezTo>
                    <a:pt x="4067" y="2624"/>
                    <a:pt x="4168" y="2650"/>
                    <a:pt x="4244" y="2599"/>
                  </a:cubicBezTo>
                  <a:moveTo>
                    <a:pt x="2577" y="4264"/>
                  </a:moveTo>
                  <a:cubicBezTo>
                    <a:pt x="2829" y="3962"/>
                    <a:pt x="3082" y="3659"/>
                    <a:pt x="3360" y="3381"/>
                  </a:cubicBezTo>
                  <a:cubicBezTo>
                    <a:pt x="3411" y="3331"/>
                    <a:pt x="3411" y="3230"/>
                    <a:pt x="3360" y="3154"/>
                  </a:cubicBezTo>
                  <a:cubicBezTo>
                    <a:pt x="3309" y="3104"/>
                    <a:pt x="3208" y="3104"/>
                    <a:pt x="3158" y="3154"/>
                  </a:cubicBezTo>
                  <a:cubicBezTo>
                    <a:pt x="2855" y="3457"/>
                    <a:pt x="2602" y="3760"/>
                    <a:pt x="2349" y="4063"/>
                  </a:cubicBezTo>
                  <a:cubicBezTo>
                    <a:pt x="2299" y="4138"/>
                    <a:pt x="2299" y="4239"/>
                    <a:pt x="2375" y="4290"/>
                  </a:cubicBezTo>
                  <a:cubicBezTo>
                    <a:pt x="2425" y="4340"/>
                    <a:pt x="2526" y="4315"/>
                    <a:pt x="2577" y="4264"/>
                  </a:cubicBezTo>
                  <a:moveTo>
                    <a:pt x="1314" y="6258"/>
                  </a:moveTo>
                  <a:cubicBezTo>
                    <a:pt x="1491" y="5905"/>
                    <a:pt x="1693" y="5551"/>
                    <a:pt x="1895" y="5223"/>
                  </a:cubicBezTo>
                  <a:cubicBezTo>
                    <a:pt x="1945" y="5148"/>
                    <a:pt x="1920" y="5047"/>
                    <a:pt x="1844" y="4996"/>
                  </a:cubicBezTo>
                  <a:cubicBezTo>
                    <a:pt x="1768" y="4971"/>
                    <a:pt x="1693" y="4996"/>
                    <a:pt x="1642" y="5047"/>
                  </a:cubicBezTo>
                  <a:cubicBezTo>
                    <a:pt x="1415" y="5400"/>
                    <a:pt x="1238" y="5753"/>
                    <a:pt x="1061" y="6107"/>
                  </a:cubicBezTo>
                  <a:cubicBezTo>
                    <a:pt x="1011" y="6182"/>
                    <a:pt x="1036" y="6283"/>
                    <a:pt x="1112" y="6308"/>
                  </a:cubicBezTo>
                  <a:cubicBezTo>
                    <a:pt x="1187" y="6359"/>
                    <a:pt x="1288" y="6334"/>
                    <a:pt x="1314" y="6258"/>
                  </a:cubicBezTo>
                  <a:moveTo>
                    <a:pt x="556" y="8479"/>
                  </a:moveTo>
                  <a:cubicBezTo>
                    <a:pt x="632" y="8075"/>
                    <a:pt x="758" y="7696"/>
                    <a:pt x="884" y="7343"/>
                  </a:cubicBezTo>
                  <a:cubicBezTo>
                    <a:pt x="909" y="7267"/>
                    <a:pt x="859" y="7166"/>
                    <a:pt x="783" y="7141"/>
                  </a:cubicBezTo>
                  <a:cubicBezTo>
                    <a:pt x="707" y="7116"/>
                    <a:pt x="606" y="7166"/>
                    <a:pt x="581" y="7242"/>
                  </a:cubicBezTo>
                  <a:cubicBezTo>
                    <a:pt x="455" y="7621"/>
                    <a:pt x="354" y="7999"/>
                    <a:pt x="253" y="8403"/>
                  </a:cubicBezTo>
                  <a:cubicBezTo>
                    <a:pt x="227" y="8479"/>
                    <a:pt x="278" y="8554"/>
                    <a:pt x="379" y="8579"/>
                  </a:cubicBezTo>
                  <a:cubicBezTo>
                    <a:pt x="455" y="8605"/>
                    <a:pt x="531" y="8554"/>
                    <a:pt x="556" y="8479"/>
                  </a:cubicBezTo>
                  <a:cubicBezTo>
                    <a:pt x="556" y="8479"/>
                    <a:pt x="556" y="8479"/>
                    <a:pt x="556" y="8479"/>
                  </a:cubicBezTo>
                  <a:moveTo>
                    <a:pt x="303" y="10800"/>
                  </a:moveTo>
                  <a:cubicBezTo>
                    <a:pt x="303" y="10800"/>
                    <a:pt x="303" y="10800"/>
                    <a:pt x="303" y="10800"/>
                  </a:cubicBezTo>
                  <a:cubicBezTo>
                    <a:pt x="303" y="10396"/>
                    <a:pt x="303" y="10018"/>
                    <a:pt x="354" y="9639"/>
                  </a:cubicBezTo>
                  <a:cubicBezTo>
                    <a:pt x="354" y="9538"/>
                    <a:pt x="303" y="9463"/>
                    <a:pt x="227" y="9463"/>
                  </a:cubicBezTo>
                  <a:cubicBezTo>
                    <a:pt x="152" y="9463"/>
                    <a:pt x="76" y="9513"/>
                    <a:pt x="51" y="9589"/>
                  </a:cubicBezTo>
                  <a:cubicBezTo>
                    <a:pt x="0" y="9993"/>
                    <a:pt x="0" y="10396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76"/>
                    <a:pt x="51" y="10951"/>
                    <a:pt x="152" y="10951"/>
                  </a:cubicBezTo>
                  <a:cubicBezTo>
                    <a:pt x="227" y="10951"/>
                    <a:pt x="303" y="10876"/>
                    <a:pt x="303" y="10800"/>
                  </a:cubicBezTo>
                  <a:moveTo>
                    <a:pt x="556" y="13147"/>
                  </a:moveTo>
                  <a:cubicBezTo>
                    <a:pt x="480" y="12768"/>
                    <a:pt x="404" y="12364"/>
                    <a:pt x="354" y="11986"/>
                  </a:cubicBezTo>
                  <a:cubicBezTo>
                    <a:pt x="354" y="11885"/>
                    <a:pt x="278" y="11835"/>
                    <a:pt x="202" y="11835"/>
                  </a:cubicBezTo>
                  <a:cubicBezTo>
                    <a:pt x="101" y="11860"/>
                    <a:pt x="51" y="11936"/>
                    <a:pt x="51" y="12011"/>
                  </a:cubicBezTo>
                  <a:cubicBezTo>
                    <a:pt x="101" y="12415"/>
                    <a:pt x="177" y="12819"/>
                    <a:pt x="253" y="13197"/>
                  </a:cubicBezTo>
                  <a:cubicBezTo>
                    <a:pt x="278" y="13298"/>
                    <a:pt x="354" y="13349"/>
                    <a:pt x="455" y="13323"/>
                  </a:cubicBezTo>
                  <a:cubicBezTo>
                    <a:pt x="531" y="13298"/>
                    <a:pt x="581" y="13222"/>
                    <a:pt x="556" y="13147"/>
                  </a:cubicBezTo>
                  <a:cubicBezTo>
                    <a:pt x="556" y="13147"/>
                    <a:pt x="556" y="13147"/>
                    <a:pt x="556" y="13147"/>
                  </a:cubicBezTo>
                  <a:moveTo>
                    <a:pt x="1339" y="15342"/>
                  </a:moveTo>
                  <a:cubicBezTo>
                    <a:pt x="1162" y="15014"/>
                    <a:pt x="1011" y="14636"/>
                    <a:pt x="884" y="14257"/>
                  </a:cubicBezTo>
                  <a:cubicBezTo>
                    <a:pt x="859" y="14181"/>
                    <a:pt x="758" y="14156"/>
                    <a:pt x="682" y="14181"/>
                  </a:cubicBezTo>
                  <a:cubicBezTo>
                    <a:pt x="606" y="14207"/>
                    <a:pt x="581" y="14282"/>
                    <a:pt x="606" y="14358"/>
                  </a:cubicBezTo>
                  <a:cubicBezTo>
                    <a:pt x="733" y="14762"/>
                    <a:pt x="884" y="15115"/>
                    <a:pt x="1061" y="15493"/>
                  </a:cubicBezTo>
                  <a:cubicBezTo>
                    <a:pt x="1086" y="15569"/>
                    <a:pt x="1187" y="15594"/>
                    <a:pt x="1263" y="15544"/>
                  </a:cubicBezTo>
                  <a:cubicBezTo>
                    <a:pt x="1339" y="15519"/>
                    <a:pt x="1364" y="15418"/>
                    <a:pt x="1339" y="15342"/>
                  </a:cubicBezTo>
                  <a:moveTo>
                    <a:pt x="2602" y="17336"/>
                  </a:moveTo>
                  <a:cubicBezTo>
                    <a:pt x="2349" y="17033"/>
                    <a:pt x="2122" y="16705"/>
                    <a:pt x="1895" y="16377"/>
                  </a:cubicBezTo>
                  <a:cubicBezTo>
                    <a:pt x="1869" y="16301"/>
                    <a:pt x="1768" y="16301"/>
                    <a:pt x="1693" y="16326"/>
                  </a:cubicBezTo>
                  <a:cubicBezTo>
                    <a:pt x="1617" y="16377"/>
                    <a:pt x="1617" y="16478"/>
                    <a:pt x="1642" y="16553"/>
                  </a:cubicBezTo>
                  <a:cubicBezTo>
                    <a:pt x="1869" y="16881"/>
                    <a:pt x="2097" y="17209"/>
                    <a:pt x="2349" y="17537"/>
                  </a:cubicBezTo>
                  <a:cubicBezTo>
                    <a:pt x="2400" y="17588"/>
                    <a:pt x="2501" y="17613"/>
                    <a:pt x="2577" y="17563"/>
                  </a:cubicBezTo>
                  <a:cubicBezTo>
                    <a:pt x="2627" y="17512"/>
                    <a:pt x="2653" y="17411"/>
                    <a:pt x="2602" y="17336"/>
                  </a:cubicBezTo>
                  <a:moveTo>
                    <a:pt x="4244" y="19001"/>
                  </a:moveTo>
                  <a:cubicBezTo>
                    <a:pt x="3941" y="18749"/>
                    <a:pt x="3663" y="18496"/>
                    <a:pt x="3385" y="18219"/>
                  </a:cubicBezTo>
                  <a:cubicBezTo>
                    <a:pt x="3309" y="18168"/>
                    <a:pt x="3208" y="18168"/>
                    <a:pt x="3158" y="18219"/>
                  </a:cubicBezTo>
                  <a:cubicBezTo>
                    <a:pt x="3107" y="18269"/>
                    <a:pt x="3107" y="18370"/>
                    <a:pt x="3158" y="18421"/>
                  </a:cubicBezTo>
                  <a:cubicBezTo>
                    <a:pt x="3436" y="18723"/>
                    <a:pt x="3739" y="18976"/>
                    <a:pt x="4067" y="19228"/>
                  </a:cubicBezTo>
                  <a:cubicBezTo>
                    <a:pt x="4143" y="19279"/>
                    <a:pt x="4219" y="19279"/>
                    <a:pt x="4269" y="19203"/>
                  </a:cubicBezTo>
                  <a:cubicBezTo>
                    <a:pt x="4320" y="19152"/>
                    <a:pt x="4320" y="19051"/>
                    <a:pt x="4244" y="19001"/>
                  </a:cubicBezTo>
                  <a:moveTo>
                    <a:pt x="6240" y="20263"/>
                  </a:moveTo>
                  <a:cubicBezTo>
                    <a:pt x="5886" y="20086"/>
                    <a:pt x="5558" y="19884"/>
                    <a:pt x="5204" y="19682"/>
                  </a:cubicBezTo>
                  <a:cubicBezTo>
                    <a:pt x="5154" y="19632"/>
                    <a:pt x="5053" y="19657"/>
                    <a:pt x="5002" y="19733"/>
                  </a:cubicBezTo>
                  <a:cubicBezTo>
                    <a:pt x="4952" y="19808"/>
                    <a:pt x="4977" y="19884"/>
                    <a:pt x="5053" y="19935"/>
                  </a:cubicBezTo>
                  <a:cubicBezTo>
                    <a:pt x="5406" y="20162"/>
                    <a:pt x="5760" y="20338"/>
                    <a:pt x="6114" y="20515"/>
                  </a:cubicBezTo>
                  <a:cubicBezTo>
                    <a:pt x="6189" y="20565"/>
                    <a:pt x="6291" y="20540"/>
                    <a:pt x="6316" y="20464"/>
                  </a:cubicBezTo>
                  <a:cubicBezTo>
                    <a:pt x="6341" y="20389"/>
                    <a:pt x="6316" y="20288"/>
                    <a:pt x="6240" y="20263"/>
                  </a:cubicBezTo>
                  <a:moveTo>
                    <a:pt x="8463" y="21020"/>
                  </a:moveTo>
                  <a:cubicBezTo>
                    <a:pt x="8084" y="20944"/>
                    <a:pt x="7705" y="20843"/>
                    <a:pt x="7326" y="20692"/>
                  </a:cubicBezTo>
                  <a:cubicBezTo>
                    <a:pt x="7251" y="20666"/>
                    <a:pt x="7175" y="20717"/>
                    <a:pt x="7149" y="20793"/>
                  </a:cubicBezTo>
                  <a:cubicBezTo>
                    <a:pt x="7124" y="20868"/>
                    <a:pt x="7149" y="20969"/>
                    <a:pt x="7225" y="20994"/>
                  </a:cubicBezTo>
                  <a:cubicBezTo>
                    <a:pt x="7604" y="21121"/>
                    <a:pt x="8008" y="21221"/>
                    <a:pt x="8413" y="21322"/>
                  </a:cubicBezTo>
                  <a:cubicBezTo>
                    <a:pt x="8488" y="21348"/>
                    <a:pt x="8564" y="21297"/>
                    <a:pt x="8589" y="21196"/>
                  </a:cubicBezTo>
                  <a:cubicBezTo>
                    <a:pt x="8589" y="21121"/>
                    <a:pt x="8539" y="21045"/>
                    <a:pt x="8463" y="21020"/>
                  </a:cubicBezTo>
                  <a:moveTo>
                    <a:pt x="10813" y="21297"/>
                  </a:moveTo>
                  <a:cubicBezTo>
                    <a:pt x="10787" y="21297"/>
                    <a:pt x="10787" y="21297"/>
                    <a:pt x="10787" y="21297"/>
                  </a:cubicBezTo>
                  <a:cubicBezTo>
                    <a:pt x="10408" y="21297"/>
                    <a:pt x="10004" y="21272"/>
                    <a:pt x="9625" y="21221"/>
                  </a:cubicBezTo>
                  <a:cubicBezTo>
                    <a:pt x="9549" y="21221"/>
                    <a:pt x="9474" y="21272"/>
                    <a:pt x="9474" y="21348"/>
                  </a:cubicBezTo>
                  <a:cubicBezTo>
                    <a:pt x="9448" y="21449"/>
                    <a:pt x="9524" y="21524"/>
                    <a:pt x="9600" y="21524"/>
                  </a:cubicBezTo>
                  <a:cubicBezTo>
                    <a:pt x="9979" y="21575"/>
                    <a:pt x="10383" y="21600"/>
                    <a:pt x="10787" y="21600"/>
                  </a:cubicBezTo>
                  <a:cubicBezTo>
                    <a:pt x="10813" y="21600"/>
                    <a:pt x="10813" y="21600"/>
                    <a:pt x="10813" y="21600"/>
                  </a:cubicBezTo>
                  <a:cubicBezTo>
                    <a:pt x="10888" y="21600"/>
                    <a:pt x="10964" y="21524"/>
                    <a:pt x="10964" y="21449"/>
                  </a:cubicBezTo>
                  <a:cubicBezTo>
                    <a:pt x="10964" y="21348"/>
                    <a:pt x="10888" y="21297"/>
                    <a:pt x="10813" y="21297"/>
                  </a:cubicBezTo>
                  <a:cubicBezTo>
                    <a:pt x="10813" y="21297"/>
                    <a:pt x="10813" y="21297"/>
                    <a:pt x="10813" y="21297"/>
                  </a:cubicBezTo>
                  <a:moveTo>
                    <a:pt x="13137" y="21020"/>
                  </a:moveTo>
                  <a:cubicBezTo>
                    <a:pt x="12758" y="21121"/>
                    <a:pt x="12379" y="21171"/>
                    <a:pt x="11975" y="21221"/>
                  </a:cubicBezTo>
                  <a:cubicBezTo>
                    <a:pt x="11899" y="21221"/>
                    <a:pt x="11848" y="21297"/>
                    <a:pt x="11848" y="21398"/>
                  </a:cubicBezTo>
                  <a:cubicBezTo>
                    <a:pt x="11848" y="21474"/>
                    <a:pt x="11924" y="21524"/>
                    <a:pt x="12025" y="21524"/>
                  </a:cubicBezTo>
                  <a:cubicBezTo>
                    <a:pt x="12429" y="21474"/>
                    <a:pt x="12808" y="21398"/>
                    <a:pt x="13213" y="21322"/>
                  </a:cubicBezTo>
                  <a:cubicBezTo>
                    <a:pt x="13288" y="21297"/>
                    <a:pt x="13339" y="21221"/>
                    <a:pt x="13314" y="21146"/>
                  </a:cubicBezTo>
                  <a:cubicBezTo>
                    <a:pt x="13314" y="21045"/>
                    <a:pt x="13213" y="20994"/>
                    <a:pt x="13137" y="21020"/>
                  </a:cubicBezTo>
                  <a:cubicBezTo>
                    <a:pt x="13137" y="21020"/>
                    <a:pt x="13137" y="21020"/>
                    <a:pt x="13137" y="21020"/>
                  </a:cubicBezTo>
                  <a:moveTo>
                    <a:pt x="15360" y="20237"/>
                  </a:moveTo>
                  <a:cubicBezTo>
                    <a:pt x="15006" y="20414"/>
                    <a:pt x="14653" y="20565"/>
                    <a:pt x="14274" y="20692"/>
                  </a:cubicBezTo>
                  <a:cubicBezTo>
                    <a:pt x="14198" y="20717"/>
                    <a:pt x="14147" y="20818"/>
                    <a:pt x="14173" y="20893"/>
                  </a:cubicBezTo>
                  <a:cubicBezTo>
                    <a:pt x="14198" y="20969"/>
                    <a:pt x="14299" y="21020"/>
                    <a:pt x="14375" y="20994"/>
                  </a:cubicBezTo>
                  <a:cubicBezTo>
                    <a:pt x="14754" y="20843"/>
                    <a:pt x="15133" y="20692"/>
                    <a:pt x="15486" y="20515"/>
                  </a:cubicBezTo>
                  <a:cubicBezTo>
                    <a:pt x="15562" y="20490"/>
                    <a:pt x="15613" y="20389"/>
                    <a:pt x="15562" y="20313"/>
                  </a:cubicBezTo>
                  <a:cubicBezTo>
                    <a:pt x="15537" y="20237"/>
                    <a:pt x="15436" y="20212"/>
                    <a:pt x="15360" y="20237"/>
                  </a:cubicBezTo>
                  <a:cubicBezTo>
                    <a:pt x="15360" y="20237"/>
                    <a:pt x="15360" y="20237"/>
                    <a:pt x="15360" y="20237"/>
                  </a:cubicBezTo>
                  <a:moveTo>
                    <a:pt x="17356" y="19001"/>
                  </a:moveTo>
                  <a:cubicBezTo>
                    <a:pt x="17053" y="19228"/>
                    <a:pt x="16724" y="19480"/>
                    <a:pt x="16396" y="19682"/>
                  </a:cubicBezTo>
                  <a:cubicBezTo>
                    <a:pt x="16320" y="19733"/>
                    <a:pt x="16295" y="19808"/>
                    <a:pt x="16345" y="19884"/>
                  </a:cubicBezTo>
                  <a:cubicBezTo>
                    <a:pt x="16396" y="19960"/>
                    <a:pt x="16472" y="19985"/>
                    <a:pt x="16547" y="19935"/>
                  </a:cubicBezTo>
                  <a:cubicBezTo>
                    <a:pt x="16901" y="19707"/>
                    <a:pt x="17229" y="19480"/>
                    <a:pt x="17533" y="19228"/>
                  </a:cubicBezTo>
                  <a:cubicBezTo>
                    <a:pt x="17608" y="19178"/>
                    <a:pt x="17608" y="19077"/>
                    <a:pt x="17558" y="19026"/>
                  </a:cubicBezTo>
                  <a:cubicBezTo>
                    <a:pt x="17507" y="18950"/>
                    <a:pt x="17406" y="18950"/>
                    <a:pt x="17356" y="19001"/>
                  </a:cubicBezTo>
                  <a:moveTo>
                    <a:pt x="19023" y="17336"/>
                  </a:moveTo>
                  <a:cubicBezTo>
                    <a:pt x="18771" y="17638"/>
                    <a:pt x="18518" y="17941"/>
                    <a:pt x="18240" y="18219"/>
                  </a:cubicBezTo>
                  <a:cubicBezTo>
                    <a:pt x="18164" y="18269"/>
                    <a:pt x="18164" y="18370"/>
                    <a:pt x="18240" y="18421"/>
                  </a:cubicBezTo>
                  <a:cubicBezTo>
                    <a:pt x="18291" y="18496"/>
                    <a:pt x="18392" y="18496"/>
                    <a:pt x="18442" y="18421"/>
                  </a:cubicBezTo>
                  <a:cubicBezTo>
                    <a:pt x="18720" y="18143"/>
                    <a:pt x="18998" y="17840"/>
                    <a:pt x="19251" y="17512"/>
                  </a:cubicBezTo>
                  <a:cubicBezTo>
                    <a:pt x="19301" y="17462"/>
                    <a:pt x="19301" y="17361"/>
                    <a:pt x="19225" y="17310"/>
                  </a:cubicBezTo>
                  <a:cubicBezTo>
                    <a:pt x="19175" y="17260"/>
                    <a:pt x="19074" y="17260"/>
                    <a:pt x="19023" y="17336"/>
                  </a:cubicBezTo>
                  <a:cubicBezTo>
                    <a:pt x="19023" y="17336"/>
                    <a:pt x="19023" y="17336"/>
                    <a:pt x="19023" y="17336"/>
                  </a:cubicBezTo>
                  <a:moveTo>
                    <a:pt x="20261" y="15342"/>
                  </a:moveTo>
                  <a:cubicBezTo>
                    <a:pt x="20109" y="15695"/>
                    <a:pt x="19907" y="16049"/>
                    <a:pt x="19705" y="16377"/>
                  </a:cubicBezTo>
                  <a:cubicBezTo>
                    <a:pt x="19655" y="16452"/>
                    <a:pt x="19680" y="16528"/>
                    <a:pt x="19756" y="16579"/>
                  </a:cubicBezTo>
                  <a:cubicBezTo>
                    <a:pt x="19806" y="16629"/>
                    <a:pt x="19907" y="16604"/>
                    <a:pt x="19958" y="16528"/>
                  </a:cubicBezTo>
                  <a:cubicBezTo>
                    <a:pt x="20160" y="16200"/>
                    <a:pt x="20362" y="15847"/>
                    <a:pt x="20539" y="15468"/>
                  </a:cubicBezTo>
                  <a:cubicBezTo>
                    <a:pt x="20589" y="15393"/>
                    <a:pt x="20539" y="15317"/>
                    <a:pt x="20463" y="15266"/>
                  </a:cubicBezTo>
                  <a:cubicBezTo>
                    <a:pt x="20387" y="15241"/>
                    <a:pt x="20312" y="15266"/>
                    <a:pt x="20261" y="15342"/>
                  </a:cubicBezTo>
                  <a:moveTo>
                    <a:pt x="21044" y="13121"/>
                  </a:moveTo>
                  <a:cubicBezTo>
                    <a:pt x="20968" y="13500"/>
                    <a:pt x="20842" y="13879"/>
                    <a:pt x="20716" y="14257"/>
                  </a:cubicBezTo>
                  <a:cubicBezTo>
                    <a:pt x="20691" y="14333"/>
                    <a:pt x="20741" y="14434"/>
                    <a:pt x="20817" y="14459"/>
                  </a:cubicBezTo>
                  <a:cubicBezTo>
                    <a:pt x="20893" y="14484"/>
                    <a:pt x="20968" y="14434"/>
                    <a:pt x="21019" y="14358"/>
                  </a:cubicBezTo>
                  <a:cubicBezTo>
                    <a:pt x="21145" y="13979"/>
                    <a:pt x="21246" y="13601"/>
                    <a:pt x="21347" y="13197"/>
                  </a:cubicBezTo>
                  <a:cubicBezTo>
                    <a:pt x="21373" y="13121"/>
                    <a:pt x="21297" y="13021"/>
                    <a:pt x="21221" y="13021"/>
                  </a:cubicBezTo>
                  <a:cubicBezTo>
                    <a:pt x="21145" y="12995"/>
                    <a:pt x="21069" y="13046"/>
                    <a:pt x="21044" y="13121"/>
                  </a:cubicBezTo>
                  <a:cubicBezTo>
                    <a:pt x="21044" y="13121"/>
                    <a:pt x="21044" y="13121"/>
                    <a:pt x="21044" y="1312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89" name="Shape 398"/>
            <p:cNvSpPr/>
            <p:nvPr/>
          </p:nvSpPr>
          <p:spPr>
            <a:xfrm>
              <a:off x="0" y="469651"/>
              <a:ext cx="3461957" cy="254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extrusionOk="0">
                  <a:moveTo>
                    <a:pt x="10434" y="0"/>
                  </a:moveTo>
                  <a:cubicBezTo>
                    <a:pt x="17835" y="0"/>
                    <a:pt x="18388" y="9420"/>
                    <a:pt x="18388" y="9420"/>
                  </a:cubicBezTo>
                  <a:cubicBezTo>
                    <a:pt x="18388" y="10145"/>
                    <a:pt x="18388" y="11353"/>
                    <a:pt x="18388" y="11353"/>
                  </a:cubicBezTo>
                  <a:cubicBezTo>
                    <a:pt x="18388" y="11353"/>
                    <a:pt x="19494" y="10060"/>
                    <a:pt x="20118" y="11353"/>
                  </a:cubicBezTo>
                  <a:cubicBezTo>
                    <a:pt x="20610" y="12362"/>
                    <a:pt x="21103" y="14919"/>
                    <a:pt x="20469" y="16837"/>
                  </a:cubicBezTo>
                  <a:cubicBezTo>
                    <a:pt x="19836" y="18756"/>
                    <a:pt x="18147" y="20134"/>
                    <a:pt x="18147" y="20134"/>
                  </a:cubicBezTo>
                  <a:cubicBezTo>
                    <a:pt x="18129" y="20219"/>
                    <a:pt x="18089" y="20617"/>
                    <a:pt x="18038" y="21166"/>
                  </a:cubicBezTo>
                  <a:lnTo>
                    <a:pt x="18000" y="21600"/>
                  </a:lnTo>
                  <a:lnTo>
                    <a:pt x="2512" y="21600"/>
                  </a:lnTo>
                  <a:lnTo>
                    <a:pt x="2475" y="21065"/>
                  </a:lnTo>
                  <a:cubicBezTo>
                    <a:pt x="2439" y="20522"/>
                    <a:pt x="2414" y="20073"/>
                    <a:pt x="2409" y="19821"/>
                  </a:cubicBezTo>
                  <a:cubicBezTo>
                    <a:pt x="1886" y="19295"/>
                    <a:pt x="991" y="18130"/>
                    <a:pt x="448" y="16837"/>
                  </a:cubicBezTo>
                  <a:cubicBezTo>
                    <a:pt x="-497" y="14621"/>
                    <a:pt x="267" y="12319"/>
                    <a:pt x="790" y="11353"/>
                  </a:cubicBezTo>
                  <a:cubicBezTo>
                    <a:pt x="1514" y="10003"/>
                    <a:pt x="2188" y="11111"/>
                    <a:pt x="2449" y="11296"/>
                  </a:cubicBezTo>
                  <a:cubicBezTo>
                    <a:pt x="2490" y="9889"/>
                    <a:pt x="2520" y="8539"/>
                    <a:pt x="2520" y="8781"/>
                  </a:cubicBezTo>
                  <a:cubicBezTo>
                    <a:pt x="2520" y="9520"/>
                    <a:pt x="3033" y="0"/>
                    <a:pt x="10434" y="0"/>
                  </a:cubicBezTo>
                  <a:close/>
                </a:path>
              </a:pathLst>
            </a:custGeom>
            <a:solidFill>
              <a:srgbClr val="FAD9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0" name="Shape 399"/>
            <p:cNvSpPr/>
            <p:nvPr/>
          </p:nvSpPr>
          <p:spPr>
            <a:xfrm>
              <a:off x="2036433" y="1733069"/>
              <a:ext cx="887033" cy="40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18682" extrusionOk="0">
                  <a:moveTo>
                    <a:pt x="0" y="13417"/>
                  </a:moveTo>
                  <a:cubicBezTo>
                    <a:pt x="3074" y="876"/>
                    <a:pt x="3074" y="876"/>
                    <a:pt x="3074" y="876"/>
                  </a:cubicBezTo>
                  <a:cubicBezTo>
                    <a:pt x="3074" y="876"/>
                    <a:pt x="13146" y="-2918"/>
                    <a:pt x="17393" y="5288"/>
                  </a:cubicBezTo>
                  <a:cubicBezTo>
                    <a:pt x="21600" y="13495"/>
                    <a:pt x="21398" y="18682"/>
                    <a:pt x="21398" y="18682"/>
                  </a:cubicBezTo>
                  <a:cubicBezTo>
                    <a:pt x="21398" y="18682"/>
                    <a:pt x="13308" y="-2841"/>
                    <a:pt x="0" y="13417"/>
                  </a:cubicBezTo>
                  <a:close/>
                </a:path>
              </a:pathLst>
            </a:custGeom>
            <a:solidFill>
              <a:srgbClr val="3232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1" name="Shape 400"/>
            <p:cNvSpPr/>
            <p:nvPr/>
          </p:nvSpPr>
          <p:spPr>
            <a:xfrm>
              <a:off x="574725" y="1733069"/>
              <a:ext cx="887033" cy="40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18682" extrusionOk="0">
                  <a:moveTo>
                    <a:pt x="21399" y="13417"/>
                  </a:moveTo>
                  <a:cubicBezTo>
                    <a:pt x="18325" y="876"/>
                    <a:pt x="18325" y="876"/>
                    <a:pt x="18325" y="876"/>
                  </a:cubicBezTo>
                  <a:cubicBezTo>
                    <a:pt x="18325" y="876"/>
                    <a:pt x="8253" y="-2918"/>
                    <a:pt x="4006" y="5288"/>
                  </a:cubicBezTo>
                  <a:cubicBezTo>
                    <a:pt x="-201" y="13495"/>
                    <a:pt x="1" y="18682"/>
                    <a:pt x="1" y="18682"/>
                  </a:cubicBezTo>
                  <a:cubicBezTo>
                    <a:pt x="1" y="18682"/>
                    <a:pt x="8091" y="-2841"/>
                    <a:pt x="21399" y="13417"/>
                  </a:cubicBezTo>
                  <a:close/>
                </a:path>
              </a:pathLst>
            </a:custGeom>
            <a:solidFill>
              <a:srgbClr val="3232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2" name="Shape 401"/>
            <p:cNvSpPr/>
            <p:nvPr/>
          </p:nvSpPr>
          <p:spPr>
            <a:xfrm>
              <a:off x="710286" y="2167627"/>
              <a:ext cx="678446" cy="48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15121" extrusionOk="0">
                  <a:moveTo>
                    <a:pt x="19938" y="13155"/>
                  </a:moveTo>
                  <a:cubicBezTo>
                    <a:pt x="19938" y="13155"/>
                    <a:pt x="18360" y="-4020"/>
                    <a:pt x="6179" y="880"/>
                  </a:cubicBezTo>
                  <a:cubicBezTo>
                    <a:pt x="-1662" y="4040"/>
                    <a:pt x="-133" y="10731"/>
                    <a:pt x="705" y="13155"/>
                  </a:cubicBezTo>
                  <a:cubicBezTo>
                    <a:pt x="8990" y="17580"/>
                    <a:pt x="19938" y="13155"/>
                    <a:pt x="19938" y="131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3" name="Shape 402"/>
            <p:cNvSpPr/>
            <p:nvPr/>
          </p:nvSpPr>
          <p:spPr>
            <a:xfrm>
              <a:off x="939469" y="2252413"/>
              <a:ext cx="284164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1944" y="0"/>
                    <a:pt x="13087" y="122"/>
                    <a:pt x="13976" y="366"/>
                  </a:cubicBezTo>
                  <a:cubicBezTo>
                    <a:pt x="12198" y="1220"/>
                    <a:pt x="10800" y="3173"/>
                    <a:pt x="10800" y="5369"/>
                  </a:cubicBezTo>
                  <a:cubicBezTo>
                    <a:pt x="10800" y="8298"/>
                    <a:pt x="13214" y="10739"/>
                    <a:pt x="16264" y="10739"/>
                  </a:cubicBezTo>
                  <a:cubicBezTo>
                    <a:pt x="18424" y="10739"/>
                    <a:pt x="20329" y="9397"/>
                    <a:pt x="21092" y="7566"/>
                  </a:cubicBezTo>
                  <a:cubicBezTo>
                    <a:pt x="21473" y="8542"/>
                    <a:pt x="21600" y="9641"/>
                    <a:pt x="21600" y="10739"/>
                  </a:cubicBezTo>
                  <a:cubicBezTo>
                    <a:pt x="21600" y="16719"/>
                    <a:pt x="16772" y="21600"/>
                    <a:pt x="10800" y="21600"/>
                  </a:cubicBezTo>
                  <a:cubicBezTo>
                    <a:pt x="4828" y="21600"/>
                    <a:pt x="0" y="16719"/>
                    <a:pt x="0" y="10739"/>
                  </a:cubicBezTo>
                  <a:cubicBezTo>
                    <a:pt x="0" y="4759"/>
                    <a:pt x="4828" y="0"/>
                    <a:pt x="10800" y="0"/>
                  </a:cubicBezTo>
                  <a:close/>
                </a:path>
              </a:pathLst>
            </a:custGeom>
            <a:solidFill>
              <a:srgbClr val="62C8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4" name="Shape 403"/>
            <p:cNvSpPr/>
            <p:nvPr/>
          </p:nvSpPr>
          <p:spPr>
            <a:xfrm>
              <a:off x="1017256" y="2336551"/>
              <a:ext cx="128589" cy="127001"/>
            </a:xfrm>
            <a:prstGeom prst="ellipse">
              <a:avLst/>
            </a:prstGeom>
            <a:solidFill>
              <a:srgbClr val="342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5" name="Shape 404"/>
            <p:cNvSpPr/>
            <p:nvPr/>
          </p:nvSpPr>
          <p:spPr>
            <a:xfrm>
              <a:off x="2128508" y="2167627"/>
              <a:ext cx="667351" cy="48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7" h="15121" extrusionOk="0">
                  <a:moveTo>
                    <a:pt x="0" y="13155"/>
                  </a:moveTo>
                  <a:cubicBezTo>
                    <a:pt x="0" y="13155"/>
                    <a:pt x="1532" y="-4020"/>
                    <a:pt x="13790" y="880"/>
                  </a:cubicBezTo>
                  <a:cubicBezTo>
                    <a:pt x="21600" y="4040"/>
                    <a:pt x="19524" y="10046"/>
                    <a:pt x="19227" y="13155"/>
                  </a:cubicBezTo>
                  <a:cubicBezTo>
                    <a:pt x="7810" y="17580"/>
                    <a:pt x="0" y="13155"/>
                    <a:pt x="0" y="131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6" name="Shape 405"/>
            <p:cNvSpPr/>
            <p:nvPr/>
          </p:nvSpPr>
          <p:spPr>
            <a:xfrm>
              <a:off x="2290433" y="2252413"/>
              <a:ext cx="28575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656" y="0"/>
                    <a:pt x="8640" y="122"/>
                    <a:pt x="7624" y="366"/>
                  </a:cubicBezTo>
                  <a:cubicBezTo>
                    <a:pt x="9529" y="1220"/>
                    <a:pt x="10800" y="3173"/>
                    <a:pt x="10800" y="5369"/>
                  </a:cubicBezTo>
                  <a:cubicBezTo>
                    <a:pt x="10800" y="8298"/>
                    <a:pt x="8386" y="10739"/>
                    <a:pt x="5464" y="10739"/>
                  </a:cubicBezTo>
                  <a:cubicBezTo>
                    <a:pt x="3176" y="10739"/>
                    <a:pt x="1398" y="9397"/>
                    <a:pt x="508" y="7566"/>
                  </a:cubicBezTo>
                  <a:cubicBezTo>
                    <a:pt x="254" y="8542"/>
                    <a:pt x="0" y="9641"/>
                    <a:pt x="0" y="10739"/>
                  </a:cubicBezTo>
                  <a:cubicBezTo>
                    <a:pt x="0" y="16719"/>
                    <a:pt x="4828" y="21600"/>
                    <a:pt x="10800" y="21600"/>
                  </a:cubicBezTo>
                  <a:cubicBezTo>
                    <a:pt x="16772" y="21600"/>
                    <a:pt x="21600" y="16719"/>
                    <a:pt x="21600" y="10739"/>
                  </a:cubicBezTo>
                  <a:cubicBezTo>
                    <a:pt x="21600" y="4759"/>
                    <a:pt x="16772" y="0"/>
                    <a:pt x="10800" y="0"/>
                  </a:cubicBezTo>
                  <a:close/>
                </a:path>
              </a:pathLst>
            </a:custGeom>
            <a:solidFill>
              <a:srgbClr val="62C8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7" name="Shape 406"/>
            <p:cNvSpPr/>
            <p:nvPr/>
          </p:nvSpPr>
          <p:spPr>
            <a:xfrm>
              <a:off x="2369808" y="2336551"/>
              <a:ext cx="127001" cy="127001"/>
            </a:xfrm>
            <a:prstGeom prst="ellipse">
              <a:avLst/>
            </a:prstGeom>
            <a:solidFill>
              <a:srgbClr val="342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8" name="Shape 407"/>
            <p:cNvSpPr/>
            <p:nvPr/>
          </p:nvSpPr>
          <p:spPr>
            <a:xfrm flipH="1">
              <a:off x="3053083" y="1928622"/>
              <a:ext cx="295556" cy="73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7" h="17705" extrusionOk="0">
                  <a:moveTo>
                    <a:pt x="923" y="2226"/>
                  </a:moveTo>
                  <a:cubicBezTo>
                    <a:pt x="12475" y="-3847"/>
                    <a:pt x="17053" y="4068"/>
                    <a:pt x="17887" y="7452"/>
                  </a:cubicBezTo>
                  <a:cubicBezTo>
                    <a:pt x="17791" y="10870"/>
                    <a:pt x="17839" y="14287"/>
                    <a:pt x="17743" y="17705"/>
                  </a:cubicBezTo>
                  <a:cubicBezTo>
                    <a:pt x="10256" y="17753"/>
                    <a:pt x="-3713" y="13353"/>
                    <a:pt x="923" y="2226"/>
                  </a:cubicBezTo>
                  <a:close/>
                </a:path>
              </a:pathLst>
            </a:custGeom>
            <a:solidFill>
              <a:srgbClr val="EFC5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99" name="Shape 408"/>
            <p:cNvSpPr/>
            <p:nvPr/>
          </p:nvSpPr>
          <p:spPr>
            <a:xfrm>
              <a:off x="139087" y="1928622"/>
              <a:ext cx="295555" cy="73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7" h="17705" extrusionOk="0">
                  <a:moveTo>
                    <a:pt x="923" y="2226"/>
                  </a:moveTo>
                  <a:cubicBezTo>
                    <a:pt x="12475" y="-3847"/>
                    <a:pt x="17053" y="4068"/>
                    <a:pt x="17887" y="7452"/>
                  </a:cubicBezTo>
                  <a:cubicBezTo>
                    <a:pt x="17791" y="10870"/>
                    <a:pt x="17839" y="14287"/>
                    <a:pt x="17743" y="17705"/>
                  </a:cubicBezTo>
                  <a:cubicBezTo>
                    <a:pt x="10256" y="17753"/>
                    <a:pt x="-3713" y="13353"/>
                    <a:pt x="923" y="2226"/>
                  </a:cubicBezTo>
                  <a:close/>
                </a:path>
              </a:pathLst>
            </a:custGeom>
            <a:solidFill>
              <a:srgbClr val="EFC5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0" name="Shape 409"/>
            <p:cNvSpPr/>
            <p:nvPr/>
          </p:nvSpPr>
          <p:spPr>
            <a:xfrm>
              <a:off x="318431" y="0"/>
              <a:ext cx="3080078" cy="271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36" extrusionOk="0">
                  <a:moveTo>
                    <a:pt x="19853" y="6439"/>
                  </a:moveTo>
                  <a:cubicBezTo>
                    <a:pt x="19853" y="6439"/>
                    <a:pt x="20040" y="4829"/>
                    <a:pt x="21000" y="4038"/>
                  </a:cubicBezTo>
                  <a:cubicBezTo>
                    <a:pt x="20391" y="3563"/>
                    <a:pt x="18929" y="3694"/>
                    <a:pt x="18929" y="3694"/>
                  </a:cubicBezTo>
                  <a:cubicBezTo>
                    <a:pt x="18929" y="3694"/>
                    <a:pt x="18578" y="2586"/>
                    <a:pt x="20134" y="1847"/>
                  </a:cubicBezTo>
                  <a:cubicBezTo>
                    <a:pt x="19128" y="1267"/>
                    <a:pt x="16191" y="2692"/>
                    <a:pt x="16191" y="2692"/>
                  </a:cubicBezTo>
                  <a:cubicBezTo>
                    <a:pt x="16191" y="2692"/>
                    <a:pt x="15734" y="1306"/>
                    <a:pt x="17478" y="633"/>
                  </a:cubicBezTo>
                  <a:cubicBezTo>
                    <a:pt x="16226" y="-264"/>
                    <a:pt x="11604" y="1557"/>
                    <a:pt x="11604" y="1557"/>
                  </a:cubicBezTo>
                  <a:cubicBezTo>
                    <a:pt x="11604" y="1557"/>
                    <a:pt x="12212" y="884"/>
                    <a:pt x="13687" y="13"/>
                  </a:cubicBezTo>
                  <a:cubicBezTo>
                    <a:pt x="11382" y="-132"/>
                    <a:pt x="6186" y="950"/>
                    <a:pt x="3425" y="3694"/>
                  </a:cubicBezTo>
                  <a:cubicBezTo>
                    <a:pt x="664" y="6426"/>
                    <a:pt x="441" y="9118"/>
                    <a:pt x="441" y="9118"/>
                  </a:cubicBezTo>
                  <a:cubicBezTo>
                    <a:pt x="441" y="9118"/>
                    <a:pt x="441" y="9118"/>
                    <a:pt x="441" y="9118"/>
                  </a:cubicBezTo>
                  <a:cubicBezTo>
                    <a:pt x="266" y="9566"/>
                    <a:pt x="137" y="10028"/>
                    <a:pt x="90" y="10490"/>
                  </a:cubicBezTo>
                  <a:cubicBezTo>
                    <a:pt x="-97" y="12522"/>
                    <a:pt x="67" y="13815"/>
                    <a:pt x="67" y="13815"/>
                  </a:cubicBezTo>
                  <a:cubicBezTo>
                    <a:pt x="67" y="13815"/>
                    <a:pt x="324" y="16269"/>
                    <a:pt x="535" y="17048"/>
                  </a:cubicBezTo>
                  <a:cubicBezTo>
                    <a:pt x="851" y="18209"/>
                    <a:pt x="898" y="19462"/>
                    <a:pt x="874" y="20426"/>
                  </a:cubicBezTo>
                  <a:cubicBezTo>
                    <a:pt x="1132" y="20610"/>
                    <a:pt x="1389" y="20769"/>
                    <a:pt x="1658" y="20914"/>
                  </a:cubicBezTo>
                  <a:cubicBezTo>
                    <a:pt x="1529" y="19225"/>
                    <a:pt x="1354" y="16784"/>
                    <a:pt x="1331" y="15477"/>
                  </a:cubicBezTo>
                  <a:cubicBezTo>
                    <a:pt x="1284" y="13379"/>
                    <a:pt x="1892" y="10173"/>
                    <a:pt x="3987" y="8722"/>
                  </a:cubicBezTo>
                  <a:cubicBezTo>
                    <a:pt x="6069" y="7283"/>
                    <a:pt x="10118" y="8774"/>
                    <a:pt x="10118" y="8774"/>
                  </a:cubicBezTo>
                  <a:cubicBezTo>
                    <a:pt x="10118" y="8774"/>
                    <a:pt x="13792" y="7283"/>
                    <a:pt x="15875" y="8722"/>
                  </a:cubicBezTo>
                  <a:cubicBezTo>
                    <a:pt x="17958" y="10173"/>
                    <a:pt x="18578" y="13379"/>
                    <a:pt x="18531" y="15477"/>
                  </a:cubicBezTo>
                  <a:cubicBezTo>
                    <a:pt x="18496" y="16903"/>
                    <a:pt x="18297" y="19673"/>
                    <a:pt x="18168" y="21336"/>
                  </a:cubicBezTo>
                  <a:cubicBezTo>
                    <a:pt x="18262" y="21230"/>
                    <a:pt x="18367" y="21112"/>
                    <a:pt x="18449" y="21006"/>
                  </a:cubicBezTo>
                  <a:cubicBezTo>
                    <a:pt x="18625" y="20795"/>
                    <a:pt x="18788" y="20584"/>
                    <a:pt x="18976" y="20399"/>
                  </a:cubicBezTo>
                  <a:cubicBezTo>
                    <a:pt x="18999" y="19647"/>
                    <a:pt x="19081" y="18565"/>
                    <a:pt x="19327" y="17048"/>
                  </a:cubicBezTo>
                  <a:cubicBezTo>
                    <a:pt x="19455" y="16243"/>
                    <a:pt x="19795" y="13828"/>
                    <a:pt x="19795" y="13828"/>
                  </a:cubicBezTo>
                  <a:cubicBezTo>
                    <a:pt x="19795" y="13828"/>
                    <a:pt x="20789" y="7191"/>
                    <a:pt x="21503" y="6874"/>
                  </a:cubicBezTo>
                  <a:cubicBezTo>
                    <a:pt x="21199" y="6228"/>
                    <a:pt x="19853" y="6439"/>
                    <a:pt x="19853" y="6439"/>
                  </a:cubicBezTo>
                  <a:close/>
                </a:path>
              </a:pathLst>
            </a:custGeom>
            <a:solidFill>
              <a:srgbClr val="3232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</p:grpSp>
      <p:grpSp>
        <p:nvGrpSpPr>
          <p:cNvPr id="101" name="Group 423"/>
          <p:cNvGrpSpPr/>
          <p:nvPr/>
        </p:nvGrpSpPr>
        <p:grpSpPr>
          <a:xfrm>
            <a:off x="6499068" y="3923131"/>
            <a:ext cx="2216635" cy="1740690"/>
            <a:chOff x="0" y="0"/>
            <a:chExt cx="3557878" cy="2707230"/>
          </a:xfrm>
        </p:grpSpPr>
        <p:sp>
          <p:nvSpPr>
            <p:cNvPr id="102" name="Shape 411"/>
            <p:cNvSpPr/>
            <p:nvPr/>
          </p:nvSpPr>
          <p:spPr>
            <a:xfrm>
              <a:off x="16347" y="119616"/>
              <a:ext cx="3461957" cy="254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extrusionOk="0">
                  <a:moveTo>
                    <a:pt x="10434" y="0"/>
                  </a:moveTo>
                  <a:cubicBezTo>
                    <a:pt x="17835" y="0"/>
                    <a:pt x="18388" y="9420"/>
                    <a:pt x="18388" y="9420"/>
                  </a:cubicBezTo>
                  <a:cubicBezTo>
                    <a:pt x="18388" y="10145"/>
                    <a:pt x="18388" y="11353"/>
                    <a:pt x="18388" y="11353"/>
                  </a:cubicBezTo>
                  <a:cubicBezTo>
                    <a:pt x="18388" y="11353"/>
                    <a:pt x="19494" y="10060"/>
                    <a:pt x="20118" y="11353"/>
                  </a:cubicBezTo>
                  <a:cubicBezTo>
                    <a:pt x="20610" y="12362"/>
                    <a:pt x="21103" y="14919"/>
                    <a:pt x="20469" y="16837"/>
                  </a:cubicBezTo>
                  <a:cubicBezTo>
                    <a:pt x="19836" y="18756"/>
                    <a:pt x="18147" y="20134"/>
                    <a:pt x="18147" y="20134"/>
                  </a:cubicBezTo>
                  <a:cubicBezTo>
                    <a:pt x="18129" y="20219"/>
                    <a:pt x="18089" y="20617"/>
                    <a:pt x="18038" y="21166"/>
                  </a:cubicBezTo>
                  <a:lnTo>
                    <a:pt x="18000" y="21600"/>
                  </a:lnTo>
                  <a:lnTo>
                    <a:pt x="2512" y="21600"/>
                  </a:lnTo>
                  <a:lnTo>
                    <a:pt x="2475" y="21065"/>
                  </a:lnTo>
                  <a:cubicBezTo>
                    <a:pt x="2439" y="20522"/>
                    <a:pt x="2414" y="20073"/>
                    <a:pt x="2409" y="19821"/>
                  </a:cubicBezTo>
                  <a:cubicBezTo>
                    <a:pt x="1886" y="19295"/>
                    <a:pt x="991" y="18130"/>
                    <a:pt x="448" y="16837"/>
                  </a:cubicBezTo>
                  <a:cubicBezTo>
                    <a:pt x="-497" y="14621"/>
                    <a:pt x="267" y="12319"/>
                    <a:pt x="790" y="11353"/>
                  </a:cubicBezTo>
                  <a:cubicBezTo>
                    <a:pt x="1514" y="10003"/>
                    <a:pt x="2188" y="11111"/>
                    <a:pt x="2449" y="11296"/>
                  </a:cubicBezTo>
                  <a:cubicBezTo>
                    <a:pt x="2490" y="9889"/>
                    <a:pt x="2520" y="8539"/>
                    <a:pt x="2520" y="8781"/>
                  </a:cubicBezTo>
                  <a:cubicBezTo>
                    <a:pt x="2520" y="9520"/>
                    <a:pt x="3033" y="0"/>
                    <a:pt x="10434" y="0"/>
                  </a:cubicBezTo>
                  <a:close/>
                </a:path>
              </a:pathLst>
            </a:custGeom>
            <a:solidFill>
              <a:srgbClr val="FAD9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3" name="Shape 412"/>
            <p:cNvSpPr/>
            <p:nvPr/>
          </p:nvSpPr>
          <p:spPr>
            <a:xfrm>
              <a:off x="2035014" y="1465583"/>
              <a:ext cx="887033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18682" extrusionOk="0">
                  <a:moveTo>
                    <a:pt x="0" y="13417"/>
                  </a:moveTo>
                  <a:cubicBezTo>
                    <a:pt x="3074" y="876"/>
                    <a:pt x="3074" y="876"/>
                    <a:pt x="3074" y="876"/>
                  </a:cubicBezTo>
                  <a:cubicBezTo>
                    <a:pt x="3074" y="876"/>
                    <a:pt x="13146" y="-2918"/>
                    <a:pt x="17393" y="5288"/>
                  </a:cubicBezTo>
                  <a:cubicBezTo>
                    <a:pt x="21600" y="13495"/>
                    <a:pt x="21398" y="18682"/>
                    <a:pt x="21398" y="18682"/>
                  </a:cubicBezTo>
                  <a:cubicBezTo>
                    <a:pt x="21398" y="18682"/>
                    <a:pt x="13308" y="-2841"/>
                    <a:pt x="0" y="13417"/>
                  </a:cubicBezTo>
                  <a:close/>
                </a:path>
              </a:pathLst>
            </a:custGeom>
            <a:solidFill>
              <a:srgbClr val="7D4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4" name="Shape 413"/>
            <p:cNvSpPr/>
            <p:nvPr/>
          </p:nvSpPr>
          <p:spPr>
            <a:xfrm>
              <a:off x="559323" y="1465583"/>
              <a:ext cx="887033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18682" extrusionOk="0">
                  <a:moveTo>
                    <a:pt x="21399" y="13417"/>
                  </a:moveTo>
                  <a:cubicBezTo>
                    <a:pt x="18325" y="876"/>
                    <a:pt x="18325" y="876"/>
                    <a:pt x="18325" y="876"/>
                  </a:cubicBezTo>
                  <a:cubicBezTo>
                    <a:pt x="18325" y="876"/>
                    <a:pt x="8253" y="-2918"/>
                    <a:pt x="4006" y="5288"/>
                  </a:cubicBezTo>
                  <a:cubicBezTo>
                    <a:pt x="-201" y="13495"/>
                    <a:pt x="1" y="18682"/>
                    <a:pt x="1" y="18682"/>
                  </a:cubicBezTo>
                  <a:cubicBezTo>
                    <a:pt x="1" y="18682"/>
                    <a:pt x="8091" y="-2841"/>
                    <a:pt x="21399" y="13417"/>
                  </a:cubicBezTo>
                  <a:close/>
                </a:path>
              </a:pathLst>
            </a:custGeom>
            <a:solidFill>
              <a:srgbClr val="7D45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5" name="Shape 414"/>
            <p:cNvSpPr/>
            <p:nvPr/>
          </p:nvSpPr>
          <p:spPr>
            <a:xfrm>
              <a:off x="726634" y="1804892"/>
              <a:ext cx="678446" cy="48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15121" extrusionOk="0">
                  <a:moveTo>
                    <a:pt x="19938" y="13155"/>
                  </a:moveTo>
                  <a:cubicBezTo>
                    <a:pt x="19938" y="13155"/>
                    <a:pt x="18360" y="-4020"/>
                    <a:pt x="6179" y="880"/>
                  </a:cubicBezTo>
                  <a:cubicBezTo>
                    <a:pt x="-1662" y="4040"/>
                    <a:pt x="-133" y="10731"/>
                    <a:pt x="705" y="13155"/>
                  </a:cubicBezTo>
                  <a:cubicBezTo>
                    <a:pt x="8990" y="17580"/>
                    <a:pt x="19938" y="13155"/>
                    <a:pt x="19938" y="131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6" name="Shape 415"/>
            <p:cNvSpPr/>
            <p:nvPr/>
          </p:nvSpPr>
          <p:spPr>
            <a:xfrm>
              <a:off x="955817" y="1889678"/>
              <a:ext cx="284164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1944" y="0"/>
                    <a:pt x="13087" y="122"/>
                    <a:pt x="13976" y="366"/>
                  </a:cubicBezTo>
                  <a:cubicBezTo>
                    <a:pt x="12198" y="1220"/>
                    <a:pt x="10800" y="3173"/>
                    <a:pt x="10800" y="5369"/>
                  </a:cubicBezTo>
                  <a:cubicBezTo>
                    <a:pt x="10800" y="8298"/>
                    <a:pt x="13214" y="10739"/>
                    <a:pt x="16264" y="10739"/>
                  </a:cubicBezTo>
                  <a:cubicBezTo>
                    <a:pt x="18424" y="10739"/>
                    <a:pt x="20329" y="9397"/>
                    <a:pt x="21092" y="7566"/>
                  </a:cubicBezTo>
                  <a:cubicBezTo>
                    <a:pt x="21473" y="8542"/>
                    <a:pt x="21600" y="9641"/>
                    <a:pt x="21600" y="10739"/>
                  </a:cubicBezTo>
                  <a:cubicBezTo>
                    <a:pt x="21600" y="16719"/>
                    <a:pt x="16772" y="21600"/>
                    <a:pt x="10800" y="21600"/>
                  </a:cubicBezTo>
                  <a:cubicBezTo>
                    <a:pt x="4828" y="21600"/>
                    <a:pt x="0" y="16719"/>
                    <a:pt x="0" y="10739"/>
                  </a:cubicBezTo>
                  <a:cubicBezTo>
                    <a:pt x="0" y="4759"/>
                    <a:pt x="4828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satOff val="-5462"/>
                <a:lumOff val="-105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7" name="Shape 416"/>
            <p:cNvSpPr/>
            <p:nvPr/>
          </p:nvSpPr>
          <p:spPr>
            <a:xfrm>
              <a:off x="1033604" y="1973816"/>
              <a:ext cx="128589" cy="127001"/>
            </a:xfrm>
            <a:prstGeom prst="ellipse">
              <a:avLst/>
            </a:prstGeom>
            <a:solidFill>
              <a:srgbClr val="342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8" name="Shape 417"/>
            <p:cNvSpPr/>
            <p:nvPr/>
          </p:nvSpPr>
          <p:spPr>
            <a:xfrm>
              <a:off x="2144855" y="1804892"/>
              <a:ext cx="667352" cy="48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7" h="15121" extrusionOk="0">
                  <a:moveTo>
                    <a:pt x="0" y="13155"/>
                  </a:moveTo>
                  <a:cubicBezTo>
                    <a:pt x="0" y="13155"/>
                    <a:pt x="1532" y="-4020"/>
                    <a:pt x="13790" y="880"/>
                  </a:cubicBezTo>
                  <a:cubicBezTo>
                    <a:pt x="21600" y="4040"/>
                    <a:pt x="19524" y="10046"/>
                    <a:pt x="19227" y="13155"/>
                  </a:cubicBezTo>
                  <a:cubicBezTo>
                    <a:pt x="7810" y="17580"/>
                    <a:pt x="0" y="13155"/>
                    <a:pt x="0" y="131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09" name="Shape 418"/>
            <p:cNvSpPr/>
            <p:nvPr/>
          </p:nvSpPr>
          <p:spPr>
            <a:xfrm>
              <a:off x="2306780" y="1889678"/>
              <a:ext cx="285751" cy="29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656" y="0"/>
                    <a:pt x="8640" y="122"/>
                    <a:pt x="7624" y="366"/>
                  </a:cubicBezTo>
                  <a:cubicBezTo>
                    <a:pt x="9529" y="1220"/>
                    <a:pt x="10800" y="3173"/>
                    <a:pt x="10800" y="5369"/>
                  </a:cubicBezTo>
                  <a:cubicBezTo>
                    <a:pt x="10800" y="8298"/>
                    <a:pt x="8386" y="10739"/>
                    <a:pt x="5464" y="10739"/>
                  </a:cubicBezTo>
                  <a:cubicBezTo>
                    <a:pt x="3176" y="10739"/>
                    <a:pt x="1398" y="9397"/>
                    <a:pt x="508" y="7566"/>
                  </a:cubicBezTo>
                  <a:cubicBezTo>
                    <a:pt x="254" y="8542"/>
                    <a:pt x="0" y="9641"/>
                    <a:pt x="0" y="10739"/>
                  </a:cubicBezTo>
                  <a:cubicBezTo>
                    <a:pt x="0" y="16719"/>
                    <a:pt x="4828" y="21600"/>
                    <a:pt x="10800" y="21600"/>
                  </a:cubicBezTo>
                  <a:cubicBezTo>
                    <a:pt x="16772" y="21600"/>
                    <a:pt x="21600" y="16719"/>
                    <a:pt x="21600" y="10739"/>
                  </a:cubicBezTo>
                  <a:cubicBezTo>
                    <a:pt x="21600" y="4759"/>
                    <a:pt x="1677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satOff val="-5462"/>
                <a:lumOff val="-1058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10" name="Shape 419"/>
            <p:cNvSpPr/>
            <p:nvPr/>
          </p:nvSpPr>
          <p:spPr>
            <a:xfrm>
              <a:off x="2386155" y="1973816"/>
              <a:ext cx="127001" cy="127001"/>
            </a:xfrm>
            <a:prstGeom prst="ellipse">
              <a:avLst/>
            </a:prstGeom>
            <a:solidFill>
              <a:srgbClr val="342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11" name="Shape 420"/>
            <p:cNvSpPr/>
            <p:nvPr/>
          </p:nvSpPr>
          <p:spPr>
            <a:xfrm flipH="1">
              <a:off x="3069431" y="1565886"/>
              <a:ext cx="295555" cy="73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7" h="17705" extrusionOk="0">
                  <a:moveTo>
                    <a:pt x="923" y="2226"/>
                  </a:moveTo>
                  <a:cubicBezTo>
                    <a:pt x="12475" y="-3847"/>
                    <a:pt x="17053" y="4068"/>
                    <a:pt x="17887" y="7452"/>
                  </a:cubicBezTo>
                  <a:cubicBezTo>
                    <a:pt x="17791" y="10870"/>
                    <a:pt x="17839" y="14287"/>
                    <a:pt x="17743" y="17705"/>
                  </a:cubicBezTo>
                  <a:cubicBezTo>
                    <a:pt x="10256" y="17753"/>
                    <a:pt x="-3713" y="13353"/>
                    <a:pt x="923" y="2226"/>
                  </a:cubicBezTo>
                  <a:close/>
                </a:path>
              </a:pathLst>
            </a:custGeom>
            <a:solidFill>
              <a:srgbClr val="EFC5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12" name="Shape 421"/>
            <p:cNvSpPr/>
            <p:nvPr/>
          </p:nvSpPr>
          <p:spPr>
            <a:xfrm>
              <a:off x="155434" y="1565886"/>
              <a:ext cx="295556" cy="73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7" h="17705" extrusionOk="0">
                  <a:moveTo>
                    <a:pt x="923" y="2226"/>
                  </a:moveTo>
                  <a:cubicBezTo>
                    <a:pt x="12475" y="-3847"/>
                    <a:pt x="17053" y="4068"/>
                    <a:pt x="17887" y="7452"/>
                  </a:cubicBezTo>
                  <a:cubicBezTo>
                    <a:pt x="17791" y="10870"/>
                    <a:pt x="17839" y="14287"/>
                    <a:pt x="17743" y="17705"/>
                  </a:cubicBezTo>
                  <a:cubicBezTo>
                    <a:pt x="10256" y="17753"/>
                    <a:pt x="-3713" y="13353"/>
                    <a:pt x="923" y="2226"/>
                  </a:cubicBezTo>
                  <a:close/>
                </a:path>
              </a:pathLst>
            </a:custGeom>
            <a:solidFill>
              <a:srgbClr val="EFC5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113" name="Shape 422"/>
            <p:cNvSpPr/>
            <p:nvPr/>
          </p:nvSpPr>
          <p:spPr>
            <a:xfrm>
              <a:off x="0" y="-1"/>
              <a:ext cx="3557879" cy="270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469" extrusionOk="0">
                  <a:moveTo>
                    <a:pt x="5891" y="6287"/>
                  </a:moveTo>
                  <a:cubicBezTo>
                    <a:pt x="7474" y="7262"/>
                    <a:pt x="9167" y="7865"/>
                    <a:pt x="10897" y="8071"/>
                  </a:cubicBezTo>
                  <a:cubicBezTo>
                    <a:pt x="11957" y="8198"/>
                    <a:pt x="13024" y="8174"/>
                    <a:pt x="14081" y="7999"/>
                  </a:cubicBezTo>
                  <a:cubicBezTo>
                    <a:pt x="14434" y="8440"/>
                    <a:pt x="14750" y="8932"/>
                    <a:pt x="15024" y="9467"/>
                  </a:cubicBezTo>
                  <a:cubicBezTo>
                    <a:pt x="16021" y="11408"/>
                    <a:pt x="16411" y="13761"/>
                    <a:pt x="16764" y="16076"/>
                  </a:cubicBezTo>
                  <a:cubicBezTo>
                    <a:pt x="17037" y="17870"/>
                    <a:pt x="17298" y="19668"/>
                    <a:pt x="17544" y="21469"/>
                  </a:cubicBezTo>
                  <a:cubicBezTo>
                    <a:pt x="17748" y="21245"/>
                    <a:pt x="17909" y="20955"/>
                    <a:pt x="18011" y="20627"/>
                  </a:cubicBezTo>
                  <a:cubicBezTo>
                    <a:pt x="18164" y="20136"/>
                    <a:pt x="18181" y="19587"/>
                    <a:pt x="18060" y="19081"/>
                  </a:cubicBezTo>
                  <a:cubicBezTo>
                    <a:pt x="18168" y="19288"/>
                    <a:pt x="18253" y="19516"/>
                    <a:pt x="18312" y="19758"/>
                  </a:cubicBezTo>
                  <a:cubicBezTo>
                    <a:pt x="18437" y="20271"/>
                    <a:pt x="18442" y="20825"/>
                    <a:pt x="18325" y="21342"/>
                  </a:cubicBezTo>
                  <a:lnTo>
                    <a:pt x="18736" y="21393"/>
                  </a:lnTo>
                  <a:cubicBezTo>
                    <a:pt x="18857" y="21163"/>
                    <a:pt x="18957" y="20915"/>
                    <a:pt x="19034" y="20652"/>
                  </a:cubicBezTo>
                  <a:cubicBezTo>
                    <a:pt x="19197" y="20094"/>
                    <a:pt x="19252" y="19488"/>
                    <a:pt x="19191" y="18893"/>
                  </a:cubicBezTo>
                  <a:cubicBezTo>
                    <a:pt x="19388" y="19314"/>
                    <a:pt x="19492" y="19803"/>
                    <a:pt x="19491" y="20301"/>
                  </a:cubicBezTo>
                  <a:cubicBezTo>
                    <a:pt x="19491" y="20642"/>
                    <a:pt x="19442" y="20979"/>
                    <a:pt x="19347" y="21294"/>
                  </a:cubicBezTo>
                  <a:lnTo>
                    <a:pt x="19932" y="21290"/>
                  </a:lnTo>
                  <a:cubicBezTo>
                    <a:pt x="21380" y="15929"/>
                    <a:pt x="20813" y="9944"/>
                    <a:pt x="18414" y="5258"/>
                  </a:cubicBezTo>
                  <a:cubicBezTo>
                    <a:pt x="17084" y="2660"/>
                    <a:pt x="15213" y="599"/>
                    <a:pt x="12949" y="106"/>
                  </a:cubicBezTo>
                  <a:cubicBezTo>
                    <a:pt x="11857" y="-131"/>
                    <a:pt x="10734" y="30"/>
                    <a:pt x="9696" y="579"/>
                  </a:cubicBezTo>
                  <a:cubicBezTo>
                    <a:pt x="7846" y="-55"/>
                    <a:pt x="5900" y="276"/>
                    <a:pt x="4232" y="1479"/>
                  </a:cubicBezTo>
                  <a:cubicBezTo>
                    <a:pt x="1437" y="3494"/>
                    <a:pt x="-220" y="7577"/>
                    <a:pt x="24" y="11882"/>
                  </a:cubicBezTo>
                  <a:cubicBezTo>
                    <a:pt x="21" y="13618"/>
                    <a:pt x="144" y="15349"/>
                    <a:pt x="390" y="17052"/>
                  </a:cubicBezTo>
                  <a:cubicBezTo>
                    <a:pt x="598" y="18488"/>
                    <a:pt x="893" y="19899"/>
                    <a:pt x="1272" y="21269"/>
                  </a:cubicBezTo>
                  <a:lnTo>
                    <a:pt x="2117" y="21260"/>
                  </a:lnTo>
                  <a:cubicBezTo>
                    <a:pt x="1879" y="20723"/>
                    <a:pt x="1737" y="20119"/>
                    <a:pt x="1702" y="19494"/>
                  </a:cubicBezTo>
                  <a:cubicBezTo>
                    <a:pt x="1682" y="19134"/>
                    <a:pt x="1697" y="18771"/>
                    <a:pt x="1749" y="18416"/>
                  </a:cubicBezTo>
                  <a:cubicBezTo>
                    <a:pt x="1774" y="18812"/>
                    <a:pt x="1831" y="19203"/>
                    <a:pt x="1919" y="19582"/>
                  </a:cubicBezTo>
                  <a:cubicBezTo>
                    <a:pt x="2056" y="20172"/>
                    <a:pt x="2265" y="20724"/>
                    <a:pt x="2539" y="21217"/>
                  </a:cubicBezTo>
                  <a:lnTo>
                    <a:pt x="3223" y="21188"/>
                  </a:lnTo>
                  <a:cubicBezTo>
                    <a:pt x="2668" y="19280"/>
                    <a:pt x="2392" y="17243"/>
                    <a:pt x="2408" y="15191"/>
                  </a:cubicBezTo>
                  <a:cubicBezTo>
                    <a:pt x="2431" y="12141"/>
                    <a:pt x="3129" y="9091"/>
                    <a:pt x="4852" y="7185"/>
                  </a:cubicBezTo>
                  <a:cubicBezTo>
                    <a:pt x="5172" y="6831"/>
                    <a:pt x="5520" y="6530"/>
                    <a:pt x="5891" y="6287"/>
                  </a:cubicBez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100000"/>
                </a:lnSpc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pic>
        <p:nvPicPr>
          <p:cNvPr id="32" name="Picture 5" descr="C:\Users\Tu Tran_2\Desktop\screen\covi 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12614" r="71017" b="13961"/>
          <a:stretch/>
        </p:blipFill>
        <p:spPr bwMode="auto">
          <a:xfrm>
            <a:off x="4584455" y="2588299"/>
            <a:ext cx="1897040" cy="193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4" y="1364775"/>
            <a:ext cx="3746311" cy="43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CB855C-9A85-4234-A666-2CBBF771454B}" type="slidenum">
              <a:rPr lang="en-JM" smtClean="0"/>
              <a:pPr/>
              <a:t>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8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ady4School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04040"/>
        </a:solidFill>
        <a:ln w="38100" cmpd="sng">
          <a:solidFill>
            <a:srgbClr val="9CE053"/>
          </a:solidFill>
        </a:ln>
      </a:spPr>
      <a:bodyPr/>
      <a:lstStyle/>
      <a:style>
        <a:lnRef idx="2">
          <a:scrgbClr r="0" g="0" b="0"/>
        </a:lnRef>
        <a:fillRef idx="1">
          <a:scrgbClr r="0" g="0" b="0"/>
        </a:fillRef>
        <a:effectRef idx="0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Ready4School-green.thmx</Template>
  <TotalTime>74743</TotalTime>
  <Words>1365</Words>
  <Application>Microsoft Macintosh PowerPoint</Application>
  <PresentationFormat>On-screen Show (4:3)</PresentationFormat>
  <Paragraphs>229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Georgia</vt:lpstr>
      <vt:lpstr>Helvetica</vt:lpstr>
      <vt:lpstr>Helvetica Light</vt:lpstr>
      <vt:lpstr>Open Sans</vt:lpstr>
      <vt:lpstr>PT Sans Narrow</vt:lpstr>
      <vt:lpstr>Quattrocento Sans</vt:lpstr>
      <vt:lpstr>Swiss 721 Medium</vt:lpstr>
      <vt:lpstr>Symbol</vt:lpstr>
      <vt:lpstr>Times New Roman</vt:lpstr>
      <vt:lpstr>Ready4School-green</vt:lpstr>
      <vt:lpstr>PowerPoint Presentation</vt:lpstr>
      <vt:lpstr>Objectives of Today’s Presentation</vt:lpstr>
      <vt:lpstr>PowerPoint Presentation</vt:lpstr>
      <vt:lpstr>Social Emotional Learning</vt:lpstr>
      <vt:lpstr>EBIA’s Motivations</vt:lpstr>
      <vt:lpstr>How do schools typically assess social-emotional health?</vt:lpstr>
      <vt:lpstr>Typically……</vt:lpstr>
      <vt:lpstr>CoVitatiliy……</vt:lpstr>
      <vt:lpstr>Alignment with CoVitatiliy</vt:lpstr>
      <vt:lpstr>The CoVitality Model</vt:lpstr>
      <vt:lpstr>Extensive Usage</vt:lpstr>
      <vt:lpstr>A Quick Recap on CoVitality</vt:lpstr>
      <vt:lpstr>PowerPoint Presentation</vt:lpstr>
      <vt:lpstr>3 Step Administration Process</vt:lpstr>
      <vt:lpstr>CoVitality Online Survey</vt:lpstr>
      <vt:lpstr>CoVitality App: Dashboard</vt:lpstr>
      <vt:lpstr>PowerPoint Presentation</vt:lpstr>
      <vt:lpstr>Survey Results General Overview</vt:lpstr>
      <vt:lpstr>Aggregate Item by Item Analysis</vt:lpstr>
      <vt:lpstr>Aggregate Item by Item Analysis</vt:lpstr>
      <vt:lpstr>Aggregate Item by Item Analysis</vt:lpstr>
      <vt:lpstr>Aggregate SEHS Analysis</vt:lpstr>
      <vt:lpstr>CoVitality App: Reports</vt:lpstr>
      <vt:lpstr>How to Use CoVitality Results</vt:lpstr>
      <vt:lpstr>PowerPoint Presentation</vt:lpstr>
      <vt:lpstr>CoVitality App: Reports</vt:lpstr>
      <vt:lpstr>East Bay Innovation Academy Counting  Student Domain Strengths</vt:lpstr>
      <vt:lpstr>PowerPoint Presentation</vt:lpstr>
      <vt:lpstr>“I am happy to be at this school”</vt:lpstr>
      <vt:lpstr>Belong at School “I feel like I am a part of this school.”</vt:lpstr>
      <vt:lpstr>Feel safe at school “I feel safe in my school”</vt:lpstr>
      <vt:lpstr>Students overall level of school connections</vt:lpstr>
      <vt:lpstr>I felt unimportant in the past month…</vt:lpstr>
      <vt:lpstr>Past Month Emotional Distress Average item response</vt:lpstr>
      <vt:lpstr>Percent  of students with strengths for each of the  SEHS-S subscales </vt:lpstr>
      <vt:lpstr>E. Fact Sheets</vt:lpstr>
    </vt:vector>
  </TitlesOfParts>
  <Company>Mosaic Network, Inc.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Bates</dc:creator>
  <cp:lastModifiedBy>Lansiné Touré</cp:lastModifiedBy>
  <cp:revision>639</cp:revision>
  <cp:lastPrinted>2016-08-04T19:42:22Z</cp:lastPrinted>
  <dcterms:created xsi:type="dcterms:W3CDTF">2013-04-25T01:13:22Z</dcterms:created>
  <dcterms:modified xsi:type="dcterms:W3CDTF">2017-01-18T00:15:56Z</dcterms:modified>
</cp:coreProperties>
</file>