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13"/>
  </p:notesMasterIdLst>
  <p:sldIdLst>
    <p:sldId id="262" r:id="rId2"/>
    <p:sldId id="269" r:id="rId3"/>
    <p:sldId id="338" r:id="rId4"/>
    <p:sldId id="346" r:id="rId5"/>
    <p:sldId id="344" r:id="rId6"/>
    <p:sldId id="345" r:id="rId7"/>
    <p:sldId id="283" r:id="rId8"/>
    <p:sldId id="347" r:id="rId9"/>
    <p:sldId id="348" r:id="rId10"/>
    <p:sldId id="310" r:id="rId11"/>
    <p:sldId id="343" r:id="rId1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47"/>
    <p:restoredTop sz="94444" autoAdjust="0"/>
  </p:normalViewPr>
  <p:slideViewPr>
    <p:cSldViewPr snapToGrid="0">
      <p:cViewPr varScale="1">
        <p:scale>
          <a:sx n="105" d="100"/>
          <a:sy n="105" d="100"/>
        </p:scale>
        <p:origin x="104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75704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87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32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61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02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7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93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91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9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02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0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473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705" y="2567369"/>
            <a:ext cx="1796700" cy="376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805236" y="2567369"/>
            <a:ext cx="7350299" cy="37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169150" y="4549550"/>
            <a:ext cx="79869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Academic Excellence</a:t>
            </a:r>
            <a:endParaRPr lang="en" sz="6600" dirty="0">
              <a:solidFill>
                <a:srgbClr val="FFFFFF"/>
              </a:solidFill>
            </a:endParaRPr>
          </a:p>
          <a:p>
            <a:pPr lvl="0" algn="r">
              <a:spcBef>
                <a:spcPts val="0"/>
              </a:spcBef>
              <a:buNone/>
            </a:pPr>
            <a:r>
              <a:rPr lang="en-US" sz="3000" b="0" dirty="0" smtClean="0">
                <a:solidFill>
                  <a:srgbClr val="FFFFFF"/>
                </a:solidFill>
              </a:rPr>
              <a:t>EBIA Team Updates, November 2016</a:t>
            </a:r>
            <a:endParaRPr lang="en" sz="3000" b="0" dirty="0">
              <a:solidFill>
                <a:srgbClr val="FFFFFF"/>
              </a:solidFill>
            </a:endParaRPr>
          </a:p>
        </p:txBody>
      </p:sp>
      <p:pic>
        <p:nvPicPr>
          <p:cNvPr id="26" name="Shape 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900" y="94237"/>
            <a:ext cx="30480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</p:spTree>
    <p:extLst>
      <p:ext uri="{BB962C8B-B14F-4D97-AF65-F5344CB8AC3E}">
        <p14:creationId xmlns:p14="http://schemas.microsoft.com/office/powerpoint/2010/main" val="11357998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705" y="2567369"/>
            <a:ext cx="1796700" cy="376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805236" y="2567369"/>
            <a:ext cx="7350299" cy="37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169150" y="4549550"/>
            <a:ext cx="79869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EBIA 2016 Fall Intersession Report Out</a:t>
            </a:r>
            <a:endParaRPr lang="en" sz="6600" dirty="0">
              <a:solidFill>
                <a:srgbClr val="FFFFFF"/>
              </a:solidFill>
            </a:endParaRPr>
          </a:p>
        </p:txBody>
      </p:sp>
      <p:pic>
        <p:nvPicPr>
          <p:cNvPr id="26" name="Shape 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900" y="94237"/>
            <a:ext cx="30480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</p:spTree>
    <p:extLst>
      <p:ext uri="{BB962C8B-B14F-4D97-AF65-F5344CB8AC3E}">
        <p14:creationId xmlns:p14="http://schemas.microsoft.com/office/powerpoint/2010/main" val="133050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Intersession Report Out</a:t>
            </a:r>
            <a:endParaRPr lang="en" sz="32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9456" y="963168"/>
            <a:ext cx="86713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Overview of Programs</a:t>
            </a:r>
          </a:p>
          <a:p>
            <a:endParaRPr lang="en-US" sz="20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Engagement with over 20 partner organizations and businesses throughout the Bay Area</a:t>
            </a:r>
          </a:p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Over 12,000 hours of community service completed across grades 6-9</a:t>
            </a:r>
          </a:p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High rate of student satisfaction with placement and experience</a:t>
            </a:r>
          </a:p>
          <a:p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High rate of parent volunteer satisfaction with placement and experience</a:t>
            </a:r>
          </a:p>
          <a:p>
            <a:endParaRPr lang="en-US" sz="2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" y="4370940"/>
            <a:ext cx="2911332" cy="2183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4370940"/>
            <a:ext cx="2913888" cy="2185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64" y="4373569"/>
            <a:ext cx="3634782" cy="21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800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705" y="2567369"/>
            <a:ext cx="1796700" cy="376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805236" y="2567369"/>
            <a:ext cx="7350299" cy="37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169150" y="4549550"/>
            <a:ext cx="79869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First </a:t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6600" dirty="0" smtClean="0">
                <a:solidFill>
                  <a:srgbClr val="FFFFFF"/>
                </a:solidFill>
              </a:rPr>
              <a:t>Trimester</a:t>
            </a:r>
            <a:endParaRPr lang="en" sz="6600" dirty="0">
              <a:solidFill>
                <a:srgbClr val="FFFFFF"/>
              </a:solidFill>
            </a:endParaRPr>
          </a:p>
        </p:txBody>
      </p:sp>
      <p:pic>
        <p:nvPicPr>
          <p:cNvPr id="26" name="Shape 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900" y="94237"/>
            <a:ext cx="30480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</p:spTree>
    <p:extLst>
      <p:ext uri="{BB962C8B-B14F-4D97-AF65-F5344CB8AC3E}">
        <p14:creationId xmlns:p14="http://schemas.microsoft.com/office/powerpoint/2010/main" val="32174704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Schoolwide Goals and Priorities</a:t>
            </a:r>
            <a:endParaRPr lang="en" sz="28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14522" y="820722"/>
            <a:ext cx="894101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sz="2800" b="1" dirty="0" smtClean="0"/>
              <a:t>Instruction</a:t>
            </a:r>
          </a:p>
          <a:p>
            <a:pPr lvl="1" fontAlgn="base"/>
            <a:endParaRPr lang="en-US" sz="2400" b="1" dirty="0"/>
          </a:p>
          <a:p>
            <a:pPr marL="457200" lvl="1" indent="-457200" fontAlgn="base">
              <a:buFont typeface="Arial" charset="0"/>
              <a:buChar char="•"/>
            </a:pPr>
            <a:r>
              <a:rPr lang="en-US" sz="2400" dirty="0" smtClean="0"/>
              <a:t>To </a:t>
            </a:r>
            <a:r>
              <a:rPr lang="en-US" sz="2400" dirty="0"/>
              <a:t>create classrooms that model rigorous, in-depth learning experiences and emphasize collaboration and peer </a:t>
            </a:r>
            <a:r>
              <a:rPr lang="en-US" sz="2400" dirty="0" smtClean="0"/>
              <a:t>support.</a:t>
            </a:r>
          </a:p>
          <a:p>
            <a:pPr lvl="1" fontAlgn="base"/>
            <a:endParaRPr lang="en-US" sz="2400" dirty="0"/>
          </a:p>
          <a:p>
            <a:pPr lvl="1" fontAlgn="base"/>
            <a:r>
              <a:rPr lang="en-US" sz="2400" dirty="0" smtClean="0"/>
              <a:t>	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/>
              <a:t>Culture and </a:t>
            </a:r>
            <a:r>
              <a:rPr lang="en-US" sz="2800" b="1" dirty="0" smtClean="0"/>
              <a:t>Climate</a:t>
            </a:r>
          </a:p>
          <a:p>
            <a:pPr fontAlgn="base"/>
            <a:endParaRPr lang="en-US" sz="2800" dirty="0"/>
          </a:p>
          <a:p>
            <a:pPr marL="342900" lvl="1" indent="-342900" fontAlgn="base">
              <a:buFont typeface="Arial" charset="0"/>
              <a:buChar char="•"/>
            </a:pPr>
            <a:r>
              <a:rPr lang="en-US" sz="2400" dirty="0" smtClean="0"/>
              <a:t>To </a:t>
            </a:r>
            <a:r>
              <a:rPr lang="en-US" sz="2400" dirty="0"/>
              <a:t>create a school culture and climate where all students can authentically state that they and their peers live the innovator norms and understand their connection to college and career readiness.  </a:t>
            </a:r>
          </a:p>
        </p:txBody>
      </p:sp>
    </p:spTree>
    <p:extLst>
      <p:ext uri="{BB962C8B-B14F-4D97-AF65-F5344CB8AC3E}">
        <p14:creationId xmlns:p14="http://schemas.microsoft.com/office/powerpoint/2010/main" val="10004193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705" y="2567369"/>
            <a:ext cx="1796700" cy="376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805236" y="2567369"/>
            <a:ext cx="7350299" cy="37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169150" y="4549550"/>
            <a:ext cx="79869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First Trimester Academic Report</a:t>
            </a:r>
            <a:endParaRPr lang="en" sz="6600" dirty="0">
              <a:solidFill>
                <a:srgbClr val="FFFFFF"/>
              </a:solidFill>
            </a:endParaRPr>
          </a:p>
        </p:txBody>
      </p:sp>
      <p:pic>
        <p:nvPicPr>
          <p:cNvPr id="26" name="Shape 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900" y="94237"/>
            <a:ext cx="30480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</p:spTree>
    <p:extLst>
      <p:ext uri="{BB962C8B-B14F-4D97-AF65-F5344CB8AC3E}">
        <p14:creationId xmlns:p14="http://schemas.microsoft.com/office/powerpoint/2010/main" val="9808245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First Trimester Academic Report</a:t>
            </a:r>
            <a:endParaRPr lang="en" sz="32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342" y="864125"/>
            <a:ext cx="86713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Lower School </a:t>
            </a:r>
            <a:r>
              <a:rPr lang="en-US" sz="2800" b="1" dirty="0" smtClean="0"/>
              <a:t>Highlights</a:t>
            </a:r>
            <a:endParaRPr lang="en-US" sz="2300" dirty="0" smtClean="0"/>
          </a:p>
          <a:p>
            <a:pPr lvl="1"/>
            <a:endParaRPr lang="en-US" sz="1000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sz="2300" dirty="0" smtClean="0"/>
              <a:t>Strong </a:t>
            </a:r>
            <a:r>
              <a:rPr lang="en-US" sz="2300" dirty="0" smtClean="0"/>
              <a:t>reading growth across </a:t>
            </a:r>
            <a:r>
              <a:rPr lang="en-US" sz="2300" dirty="0" smtClean="0"/>
              <a:t>7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grade</a:t>
            </a:r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Increased use of Achieve300 program (above paced usage)</a:t>
            </a:r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Average Lexile level increase for students is 20% above projected</a:t>
            </a:r>
          </a:p>
          <a:p>
            <a:pPr lvl="1"/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Roll out of integrated Algebra I in 8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</a:t>
            </a:r>
            <a:r>
              <a:rPr lang="en-US" sz="2300" dirty="0" smtClean="0"/>
              <a:t>grade</a:t>
            </a:r>
            <a:r>
              <a:rPr lang="en-US" sz="1800" dirty="0"/>
              <a:t>	</a:t>
            </a:r>
            <a:endParaRPr lang="en-US" sz="1800" dirty="0" smtClean="0"/>
          </a:p>
          <a:p>
            <a:r>
              <a:rPr lang="en-US" sz="1800" dirty="0"/>
              <a:t>	</a:t>
            </a:r>
            <a:r>
              <a:rPr lang="en-US" sz="1800" dirty="0" smtClean="0"/>
              <a:t>15% of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graders currently participating in Algebra I program</a:t>
            </a:r>
          </a:p>
          <a:p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Authentic presentations of learning </a:t>
            </a:r>
            <a:endParaRPr lang="en-US" sz="2300" dirty="0" smtClean="0"/>
          </a:p>
          <a:p>
            <a:r>
              <a:rPr lang="en-US" sz="1800" dirty="0"/>
              <a:t>	</a:t>
            </a:r>
            <a:r>
              <a:rPr lang="en-US" sz="1800" dirty="0" smtClean="0"/>
              <a:t>First Trimester Presentation of Learning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First Trimester “Projects and Pastries”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Authentic audience present at in-class presentations </a:t>
            </a:r>
            <a:r>
              <a:rPr lang="en-US" sz="2300" dirty="0" smtClean="0"/>
              <a:t> </a:t>
            </a:r>
            <a:endParaRPr lang="en-US" sz="2300" dirty="0" smtClean="0"/>
          </a:p>
          <a:p>
            <a:endParaRPr lang="en-US" sz="2000" b="1" dirty="0" smtClean="0"/>
          </a:p>
          <a:p>
            <a:r>
              <a:rPr lang="en-US" sz="2800" b="1" dirty="0" smtClean="0"/>
              <a:t>Lower </a:t>
            </a:r>
            <a:r>
              <a:rPr lang="en-US" sz="2800" b="1" dirty="0"/>
              <a:t>School </a:t>
            </a:r>
            <a:r>
              <a:rPr lang="en-US" sz="2800" b="1" dirty="0" smtClean="0"/>
              <a:t>Second Trimester </a:t>
            </a:r>
            <a:r>
              <a:rPr lang="en-US" sz="2800" b="1" dirty="0" smtClean="0"/>
              <a:t>Targets</a:t>
            </a:r>
          </a:p>
          <a:p>
            <a:endParaRPr lang="en-US" sz="1000" b="1" dirty="0"/>
          </a:p>
          <a:p>
            <a:pPr marL="342900" lvl="1" indent="-342900">
              <a:buFont typeface="Arial" charset="0"/>
              <a:buChar char="•"/>
            </a:pPr>
            <a:r>
              <a:rPr lang="en-US" sz="2300" dirty="0" smtClean="0"/>
              <a:t>Increased literacy support in history and science </a:t>
            </a:r>
            <a:r>
              <a:rPr lang="en-US" sz="2300" dirty="0" smtClean="0"/>
              <a:t>courses</a:t>
            </a:r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Targeted </a:t>
            </a:r>
            <a:r>
              <a:rPr lang="en-US" sz="2300" dirty="0" smtClean="0"/>
              <a:t>intervention in 6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grade math course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1501883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First Trimester Academic Report</a:t>
            </a:r>
            <a:endParaRPr lang="en" sz="32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342" y="864125"/>
            <a:ext cx="86713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Upper School </a:t>
            </a:r>
            <a:r>
              <a:rPr lang="en-US" sz="2800" b="1" dirty="0" smtClean="0"/>
              <a:t>Highlights</a:t>
            </a:r>
          </a:p>
          <a:p>
            <a:r>
              <a:rPr lang="en-US" sz="1000" b="1" dirty="0" smtClean="0"/>
              <a:t> </a:t>
            </a:r>
            <a:endParaRPr lang="en-US" sz="1000" b="1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sz="2300" dirty="0" smtClean="0"/>
              <a:t>High proficiency rate on AP benchmark </a:t>
            </a:r>
            <a:r>
              <a:rPr lang="en-US" sz="2300" dirty="0" smtClean="0"/>
              <a:t>assessments</a:t>
            </a:r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40% of students with Environmental Science performance at 3 and above</a:t>
            </a:r>
          </a:p>
          <a:p>
            <a:pPr lvl="1"/>
            <a:r>
              <a:rPr lang="en-US" sz="1800" dirty="0"/>
              <a:t>	</a:t>
            </a:r>
            <a:r>
              <a:rPr lang="en-US" sz="2300" dirty="0" smtClean="0"/>
              <a:t> </a:t>
            </a:r>
            <a:endParaRPr lang="en-US" sz="23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Increased math growth in second half of the </a:t>
            </a:r>
            <a:r>
              <a:rPr lang="en-US" sz="2300" dirty="0" smtClean="0"/>
              <a:t>trimester</a:t>
            </a:r>
          </a:p>
          <a:p>
            <a:r>
              <a:rPr lang="en-US" sz="1800" dirty="0"/>
              <a:t>	</a:t>
            </a:r>
            <a:endParaRPr lang="en-US" sz="1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Integration of project-based learning across courses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Student presentation of authentic research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Student presentation of final projects across courses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2800" b="1" dirty="0" smtClean="0"/>
              <a:t>Upper School Second Trimester </a:t>
            </a:r>
            <a:r>
              <a:rPr lang="en-US" sz="2800" b="1" dirty="0" smtClean="0"/>
              <a:t>Targets</a:t>
            </a:r>
          </a:p>
          <a:p>
            <a:endParaRPr lang="en-US" sz="1000" b="1" dirty="0"/>
          </a:p>
          <a:p>
            <a:pPr marL="342900" lvl="1" indent="-342900">
              <a:buFont typeface="Arial" charset="0"/>
              <a:buChar char="•"/>
            </a:pPr>
            <a:r>
              <a:rPr lang="en-US" sz="2300" dirty="0" smtClean="0"/>
              <a:t>Increased personalization of instruction across courses 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Targeted literacy intervention for high needs students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5079863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705" y="2567369"/>
            <a:ext cx="1796700" cy="376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805236" y="2567369"/>
            <a:ext cx="7350299" cy="37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169150" y="4549550"/>
            <a:ext cx="79869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6600" dirty="0" smtClean="0">
                <a:solidFill>
                  <a:srgbClr val="FFFFFF"/>
                </a:solidFill>
              </a:rPr>
              <a:t>First Trimester School Culture </a:t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6600" dirty="0" smtClean="0">
                <a:solidFill>
                  <a:srgbClr val="FFFFFF"/>
                </a:solidFill>
              </a:rPr>
              <a:t>and Climate</a:t>
            </a:r>
            <a:endParaRPr lang="en" sz="6600" dirty="0">
              <a:solidFill>
                <a:srgbClr val="FFFFFF"/>
              </a:solidFill>
            </a:endParaRPr>
          </a:p>
        </p:txBody>
      </p:sp>
      <p:pic>
        <p:nvPicPr>
          <p:cNvPr id="26" name="Shape 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900" y="94237"/>
            <a:ext cx="304800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</p:spTree>
    <p:extLst>
      <p:ext uri="{BB962C8B-B14F-4D97-AF65-F5344CB8AC3E}">
        <p14:creationId xmlns:p14="http://schemas.microsoft.com/office/powerpoint/2010/main" val="42682002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sz="2600" dirty="0" smtClean="0">
                <a:solidFill>
                  <a:srgbClr val="FFFFFF"/>
                </a:solidFill>
              </a:rPr>
              <a:t>First Trimester School Culture and Climate</a:t>
            </a:r>
            <a:endParaRPr lang="en" sz="26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342" y="864125"/>
            <a:ext cx="86713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/>
              <a:t>Lower School Highlights </a:t>
            </a:r>
          </a:p>
          <a:p>
            <a:pPr marL="3429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Integration of collaboration strategies in group projects 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Increased student pride in school community </a:t>
            </a:r>
          </a:p>
          <a:p>
            <a:pPr>
              <a:lnSpc>
                <a:spcPct val="200000"/>
              </a:lnSpc>
            </a:pPr>
            <a:r>
              <a:rPr lang="en-US" sz="2800" b="1" dirty="0" smtClean="0"/>
              <a:t>Lower </a:t>
            </a:r>
            <a:r>
              <a:rPr lang="en-US" sz="2800" b="1" dirty="0"/>
              <a:t>School </a:t>
            </a:r>
            <a:r>
              <a:rPr lang="en-US" sz="2800" b="1" dirty="0" smtClean="0"/>
              <a:t>Second Trimester Targets</a:t>
            </a:r>
            <a:endParaRPr lang="en-US" sz="2800" b="1" dirty="0"/>
          </a:p>
          <a:p>
            <a:pPr marL="3429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Decrease litter throughout building and outdoor area</a:t>
            </a:r>
            <a:endParaRPr lang="en-US" sz="2300" dirty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Support stronger peer intervention and de-escalation skills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607181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05" y="128956"/>
            <a:ext cx="1796700" cy="656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805236" y="128956"/>
            <a:ext cx="7350299" cy="656399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230800" y="364423"/>
            <a:ext cx="7772400" cy="456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/>
            <a:r>
              <a:rPr lang="en-US" sz="2600" dirty="0">
                <a:solidFill>
                  <a:srgbClr val="FFFFFF"/>
                </a:solidFill>
              </a:rPr>
              <a:t>First Trimester School Culture and Climate</a:t>
            </a:r>
            <a:endParaRPr lang="en" sz="2600" dirty="0">
              <a:solidFill>
                <a:srgbClr val="FFFFFF"/>
              </a:solidFill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87900" y="6459611"/>
            <a:ext cx="8968199" cy="39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C2C2C4"/>
                </a:solidFill>
              </a:rPr>
              <a:t>East Bay Innovation Academy  3400 MALCOLM AVE, OAKLAND, CA 94605 www.eastbayia.org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86410" y="6361225"/>
            <a:ext cx="404360" cy="3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342" y="864125"/>
            <a:ext cx="86713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/>
              <a:t>Upper School Highlights </a:t>
            </a:r>
          </a:p>
          <a:p>
            <a:pPr marL="3429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Establishment of student leadership practice 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Student connection to and comfort with staff </a:t>
            </a:r>
          </a:p>
          <a:p>
            <a:pPr>
              <a:lnSpc>
                <a:spcPct val="200000"/>
              </a:lnSpc>
            </a:pPr>
            <a:r>
              <a:rPr lang="en-US" sz="2800" b="1" dirty="0" smtClean="0"/>
              <a:t>Upper School Second Trimester Targets</a:t>
            </a:r>
            <a:endParaRPr lang="en-US" sz="2800" b="1" dirty="0"/>
          </a:p>
          <a:p>
            <a:pPr marL="3429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Personalized response plans for high needs students </a:t>
            </a:r>
            <a:endParaRPr lang="en-US" sz="2300" dirty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300" dirty="0" smtClean="0"/>
              <a:t>Making physical space a reflection of school culture and values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997835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15975</TotalTime>
  <Words>347</Words>
  <Application>Microsoft Macintosh PowerPoint</Application>
  <PresentationFormat>On-screen Show (4:3)</PresentationFormat>
  <Paragraphs>85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Courier New</vt:lpstr>
      <vt:lpstr>Wingdings</vt:lpstr>
      <vt:lpstr>Arial</vt:lpstr>
      <vt:lpstr>Custom Theme</vt:lpstr>
      <vt:lpstr>Academic Excellence EBIA Team Updates, November 2016</vt:lpstr>
      <vt:lpstr>First  Trimester</vt:lpstr>
      <vt:lpstr>Schoolwide Goals and Priorities</vt:lpstr>
      <vt:lpstr>First Trimester Academic Report</vt:lpstr>
      <vt:lpstr>First Trimester Academic Report</vt:lpstr>
      <vt:lpstr>First Trimester Academic Report</vt:lpstr>
      <vt:lpstr>First Trimester School Culture  and Climate</vt:lpstr>
      <vt:lpstr>First Trimester School Culture and Climate</vt:lpstr>
      <vt:lpstr>First Trimester School Culture and Climate</vt:lpstr>
      <vt:lpstr>EBIA 2016 Fall Intersession Report Out</vt:lpstr>
      <vt:lpstr>Intersession Report Out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Bay Innovation Academy September 2014 Board Meeting</dc:title>
  <dc:creator>dkrugman</dc:creator>
  <cp:lastModifiedBy>Devin Krugman</cp:lastModifiedBy>
  <cp:revision>157</cp:revision>
  <cp:lastPrinted>2016-10-18T18:16:46Z</cp:lastPrinted>
  <dcterms:modified xsi:type="dcterms:W3CDTF">2016-11-16T00:31:37Z</dcterms:modified>
</cp:coreProperties>
</file>