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620" r:id="rId1"/>
  </p:sldMasterIdLst>
  <p:notesMasterIdLst>
    <p:notesMasterId r:id="rId8"/>
  </p:notesMasterIdLst>
  <p:handoutMasterIdLst>
    <p:handoutMasterId r:id="rId9"/>
  </p:handoutMasterIdLst>
  <p:sldIdLst>
    <p:sldId id="496" r:id="rId2"/>
    <p:sldId id="497" r:id="rId3"/>
    <p:sldId id="500" r:id="rId4"/>
    <p:sldId id="525" r:id="rId5"/>
    <p:sldId id="518" r:id="rId6"/>
    <p:sldId id="540" r:id="rId7"/>
  </p:sldIdLst>
  <p:sldSz cx="9601200" cy="7315200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3000" kern="1200">
        <a:solidFill>
          <a:srgbClr val="008000"/>
        </a:solidFill>
        <a:latin typeface="Arial" pitchFamily="34" charset="0"/>
        <a:ea typeface="+mn-ea"/>
        <a:cs typeface="+mn-cs"/>
      </a:defRPr>
    </a:lvl1pPr>
    <a:lvl2pPr marL="456346" algn="l" rtl="0" fontAlgn="base">
      <a:spcBef>
        <a:spcPct val="20000"/>
      </a:spcBef>
      <a:spcAft>
        <a:spcPct val="0"/>
      </a:spcAft>
      <a:defRPr sz="3000" kern="1200">
        <a:solidFill>
          <a:srgbClr val="008000"/>
        </a:solidFill>
        <a:latin typeface="Arial" pitchFamily="34" charset="0"/>
        <a:ea typeface="+mn-ea"/>
        <a:cs typeface="+mn-cs"/>
      </a:defRPr>
    </a:lvl2pPr>
    <a:lvl3pPr marL="912691" algn="l" rtl="0" fontAlgn="base">
      <a:spcBef>
        <a:spcPct val="20000"/>
      </a:spcBef>
      <a:spcAft>
        <a:spcPct val="0"/>
      </a:spcAft>
      <a:defRPr sz="3000" kern="1200">
        <a:solidFill>
          <a:srgbClr val="008000"/>
        </a:solidFill>
        <a:latin typeface="Arial" pitchFamily="34" charset="0"/>
        <a:ea typeface="+mn-ea"/>
        <a:cs typeface="+mn-cs"/>
      </a:defRPr>
    </a:lvl3pPr>
    <a:lvl4pPr marL="1369033" algn="l" rtl="0" fontAlgn="base">
      <a:spcBef>
        <a:spcPct val="20000"/>
      </a:spcBef>
      <a:spcAft>
        <a:spcPct val="0"/>
      </a:spcAft>
      <a:defRPr sz="3000" kern="1200">
        <a:solidFill>
          <a:srgbClr val="008000"/>
        </a:solidFill>
        <a:latin typeface="Arial" pitchFamily="34" charset="0"/>
        <a:ea typeface="+mn-ea"/>
        <a:cs typeface="+mn-cs"/>
      </a:defRPr>
    </a:lvl4pPr>
    <a:lvl5pPr marL="1825381" algn="l" rtl="0" fontAlgn="base">
      <a:spcBef>
        <a:spcPct val="20000"/>
      </a:spcBef>
      <a:spcAft>
        <a:spcPct val="0"/>
      </a:spcAft>
      <a:defRPr sz="3000" kern="1200">
        <a:solidFill>
          <a:srgbClr val="008000"/>
        </a:solidFill>
        <a:latin typeface="Arial" pitchFamily="34" charset="0"/>
        <a:ea typeface="+mn-ea"/>
        <a:cs typeface="+mn-cs"/>
      </a:defRPr>
    </a:lvl5pPr>
    <a:lvl6pPr marL="2281728" algn="l" defTabSz="912691" rtl="0" eaLnBrk="1" latinLnBrk="0" hangingPunct="1">
      <a:defRPr sz="3000" kern="1200">
        <a:solidFill>
          <a:srgbClr val="008000"/>
        </a:solidFill>
        <a:latin typeface="Arial" pitchFamily="34" charset="0"/>
        <a:ea typeface="+mn-ea"/>
        <a:cs typeface="+mn-cs"/>
      </a:defRPr>
    </a:lvl6pPr>
    <a:lvl7pPr marL="2738071" algn="l" defTabSz="912691" rtl="0" eaLnBrk="1" latinLnBrk="0" hangingPunct="1">
      <a:defRPr sz="3000" kern="1200">
        <a:solidFill>
          <a:srgbClr val="008000"/>
        </a:solidFill>
        <a:latin typeface="Arial" pitchFamily="34" charset="0"/>
        <a:ea typeface="+mn-ea"/>
        <a:cs typeface="+mn-cs"/>
      </a:defRPr>
    </a:lvl7pPr>
    <a:lvl8pPr marL="3194416" algn="l" defTabSz="912691" rtl="0" eaLnBrk="1" latinLnBrk="0" hangingPunct="1">
      <a:defRPr sz="3000" kern="1200">
        <a:solidFill>
          <a:srgbClr val="008000"/>
        </a:solidFill>
        <a:latin typeface="Arial" pitchFamily="34" charset="0"/>
        <a:ea typeface="+mn-ea"/>
        <a:cs typeface="+mn-cs"/>
      </a:defRPr>
    </a:lvl8pPr>
    <a:lvl9pPr marL="3650761" algn="l" defTabSz="912691" rtl="0" eaLnBrk="1" latinLnBrk="0" hangingPunct="1">
      <a:defRPr sz="3000" kern="1200">
        <a:solidFill>
          <a:srgbClr val="008000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42E"/>
    <a:srgbClr val="990033"/>
    <a:srgbClr val="FFFF66"/>
    <a:srgbClr val="FFFFFF"/>
    <a:srgbClr val="646480"/>
    <a:srgbClr val="00CC00"/>
    <a:srgbClr val="2E2C74"/>
    <a:srgbClr val="0E0481"/>
    <a:srgbClr val="99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7" autoAdjust="0"/>
    <p:restoredTop sz="93419" autoAdjust="0"/>
  </p:normalViewPr>
  <p:slideViewPr>
    <p:cSldViewPr>
      <p:cViewPr varScale="1">
        <p:scale>
          <a:sx n="63" d="100"/>
          <a:sy n="63" d="100"/>
        </p:scale>
        <p:origin x="960" y="78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400051"/>
            <a:ext cx="3170237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2" tIns="48033" rIns="96062" bIns="48033" numCol="1" anchor="t" anchorCtr="0" compatLnSpc="1">
            <a:prstTxWarp prst="textNoShape">
              <a:avLst/>
            </a:prstTxWarp>
          </a:bodyPr>
          <a:lstStyle>
            <a:lvl1pPr algn="r" defTabSz="962144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Bl Avenir Black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7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2" tIns="48033" rIns="96062" bIns="48033" numCol="1" anchor="b" anchorCtr="0" compatLnSpc="1">
            <a:prstTxWarp prst="textNoShape">
              <a:avLst/>
            </a:prstTxWarp>
          </a:bodyPr>
          <a:lstStyle>
            <a:lvl1pPr defTabSz="962144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Bl Avenir Black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7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2" tIns="48033" rIns="96062" bIns="48033" numCol="1" anchor="b" anchorCtr="0" compatLnSpc="1">
            <a:prstTxWarp prst="textNoShape">
              <a:avLst/>
            </a:prstTxWarp>
          </a:bodyPr>
          <a:lstStyle>
            <a:lvl1pPr algn="r" defTabSz="962144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Bl Avenir Black" charset="0"/>
              </a:defRPr>
            </a:lvl1pPr>
          </a:lstStyle>
          <a:p>
            <a:pPr>
              <a:defRPr/>
            </a:pPr>
            <a:fld id="{C40FA88E-DF2E-4D23-9E28-44CD55A482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276475" cy="785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2155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2" tIns="48033" rIns="96062" bIns="48033" numCol="1" anchor="t" anchorCtr="0" compatLnSpc="1">
            <a:prstTxWarp prst="textNoShape">
              <a:avLst/>
            </a:prstTxWarp>
          </a:bodyPr>
          <a:lstStyle>
            <a:lvl1pPr defTabSz="962144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Bl Avenir Black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2" tIns="48033" rIns="96062" bIns="48033" numCol="1" anchor="t" anchorCtr="0" compatLnSpc="1">
            <a:prstTxWarp prst="textNoShape">
              <a:avLst/>
            </a:prstTxWarp>
          </a:bodyPr>
          <a:lstStyle>
            <a:lvl1pPr algn="r" defTabSz="962144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Bl Avenir Black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3813" y="720725"/>
            <a:ext cx="4729162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0788" y="4560890"/>
            <a:ext cx="48768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2" tIns="48033" rIns="96062" bIns="48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7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2" tIns="48033" rIns="96062" bIns="48033" numCol="1" anchor="b" anchorCtr="0" compatLnSpc="1">
            <a:prstTxWarp prst="textNoShape">
              <a:avLst/>
            </a:prstTxWarp>
          </a:bodyPr>
          <a:lstStyle>
            <a:lvl1pPr defTabSz="962144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Bl Avenir Black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7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2" tIns="48033" rIns="96062" bIns="48033" numCol="1" anchor="b" anchorCtr="0" compatLnSpc="1">
            <a:prstTxWarp prst="textNoShape">
              <a:avLst/>
            </a:prstTxWarp>
          </a:bodyPr>
          <a:lstStyle>
            <a:lvl1pPr algn="r" defTabSz="962144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Bl Avenir Black" charset="0"/>
              </a:defRPr>
            </a:lvl1pPr>
          </a:lstStyle>
          <a:p>
            <a:pPr>
              <a:defRPr/>
            </a:pPr>
            <a:fld id="{6672C9F7-7EAC-47DF-BB9F-467187970F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44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Garamond" charset="0"/>
        <a:ea typeface="+mn-ea"/>
        <a:cs typeface="+mn-cs"/>
      </a:defRPr>
    </a:lvl1pPr>
    <a:lvl2pPr marL="456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Garamond" charset="0"/>
        <a:ea typeface="+mn-ea"/>
        <a:cs typeface="+mn-cs"/>
      </a:defRPr>
    </a:lvl2pPr>
    <a:lvl3pPr marL="91269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Garamond" charset="0"/>
        <a:ea typeface="+mn-ea"/>
        <a:cs typeface="+mn-cs"/>
      </a:defRPr>
    </a:lvl3pPr>
    <a:lvl4pPr marL="136903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Garamond" charset="0"/>
        <a:ea typeface="+mn-ea"/>
        <a:cs typeface="+mn-cs"/>
      </a:defRPr>
    </a:lvl4pPr>
    <a:lvl5pPr marL="18253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Garamond" charset="0"/>
        <a:ea typeface="+mn-ea"/>
        <a:cs typeface="+mn-cs"/>
      </a:defRPr>
    </a:lvl5pPr>
    <a:lvl6pPr marL="2281728" algn="l" defTabSz="9126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071" algn="l" defTabSz="9126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4416" algn="l" defTabSz="9126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0761" algn="l" defTabSz="9126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5806-5497-2243-8FA1-7F2A2DFD0C4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5806-5497-2243-8FA1-7F2A2DFD0C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31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5806-5497-2243-8FA1-7F2A2DFD0C4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09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LCFF and one-time: down</a:t>
            </a:r>
          </a:p>
          <a:p>
            <a:r>
              <a:rPr lang="en-US" dirty="0"/>
              <a:t>Removed: enrollment coordinator, science teacher, office</a:t>
            </a:r>
            <a:r>
              <a:rPr lang="en-US" baseline="0" dirty="0"/>
              <a:t> manager 2,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72C9F7-7EAC-47DF-BB9F-467187970F2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07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5806-5497-2243-8FA1-7F2A2DFD0C4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7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6369103"/>
            <a:ext cx="9601200" cy="94609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70" tIns="48235" rIns="96470" bIns="48235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srgbClr val="00008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599" y="6456883"/>
            <a:ext cx="2361895" cy="7607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70" tIns="48235" rIns="96470" bIns="48235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77110" y="6447138"/>
            <a:ext cx="7124090" cy="76078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70" tIns="48235" rIns="96470" bIns="48235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480310" y="4307840"/>
            <a:ext cx="6800850" cy="1950720"/>
          </a:xfrm>
          <a:prstGeom prst="rect">
            <a:avLst/>
          </a:prstGeom>
        </p:spPr>
        <p:txBody>
          <a:bodyPr lIns="96470" tIns="48235" rIns="96470" bIns="48235"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480310" y="6453373"/>
            <a:ext cx="7040880" cy="731520"/>
          </a:xfrm>
          <a:prstGeom prst="rect">
            <a:avLst/>
          </a:prstGeom>
        </p:spPr>
        <p:txBody>
          <a:bodyPr lIns="96470" tIns="48235" rIns="96470" bIns="48235" anchor="ctr">
            <a:normAutofit/>
          </a:bodyPr>
          <a:lstStyle>
            <a:lvl1pPr marL="0" indent="0" algn="l">
              <a:buNone/>
              <a:defRPr sz="2700">
                <a:solidFill>
                  <a:srgbClr val="FFFFFF"/>
                </a:solidFill>
              </a:defRPr>
            </a:lvl1pPr>
            <a:lvl2pPr marL="482358" indent="0" algn="ctr">
              <a:buNone/>
            </a:lvl2pPr>
            <a:lvl3pPr marL="964718" indent="0" algn="ctr">
              <a:buNone/>
            </a:lvl3pPr>
            <a:lvl4pPr marL="1447073" indent="0" algn="ctr">
              <a:buNone/>
            </a:lvl4pPr>
            <a:lvl5pPr marL="1929436" indent="0" algn="ctr">
              <a:buNone/>
            </a:lvl5pPr>
            <a:lvl6pPr marL="2411798" indent="0" algn="ctr">
              <a:buNone/>
            </a:lvl6pPr>
            <a:lvl7pPr marL="2894153" indent="0" algn="ctr">
              <a:buNone/>
            </a:lvl7pPr>
            <a:lvl8pPr marL="3376516" indent="0" algn="ctr">
              <a:buNone/>
            </a:lvl8pPr>
            <a:lvl9pPr marL="3858877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0010" y="6473279"/>
            <a:ext cx="2160270" cy="731520"/>
          </a:xfrm>
          <a:prstGeom prst="rect">
            <a:avLst/>
          </a:prstGeom>
        </p:spPr>
        <p:txBody>
          <a:bodyPr lIns="96470" tIns="48235" rIns="96470" bIns="48235">
            <a:noAutofit/>
          </a:bodyPr>
          <a:lstStyle>
            <a:lvl1pPr algn="ctr" defTabSz="482358" fontAlgn="auto">
              <a:spcBef>
                <a:spcPts val="0"/>
              </a:spcBef>
              <a:spcAft>
                <a:spcPts val="0"/>
              </a:spcAft>
              <a:defRPr sz="2100">
                <a:solidFill>
                  <a:srgbClr val="FFFFFF"/>
                </a:solidFill>
              </a:defRPr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189663" y="252331"/>
            <a:ext cx="6160770" cy="389467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D8E91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401050" y="243840"/>
            <a:ext cx="880110" cy="406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974DF9-AD47-4691-BA21-BBFCE3637A9A}" type="slidenum">
              <a:rPr lang="en-US" smtClean="0">
                <a:solidFill>
                  <a:srgbClr val="8D8E91"/>
                </a:solidFill>
              </a:rPr>
              <a:pPr/>
              <a:t>‹#›</a:t>
            </a:fld>
            <a:endParaRPr lang="en-US" dirty="0">
              <a:solidFill>
                <a:srgbClr val="8D8E9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43840"/>
            <a:ext cx="8561070" cy="1056640"/>
          </a:xfrm>
          <a:prstGeom prst="rect">
            <a:avLst/>
          </a:prstGeom>
        </p:spPr>
        <p:txBody>
          <a:bodyPr lIns="96470" tIns="48235" rIns="96470" bIns="48235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80" y="1706880"/>
            <a:ext cx="8561070" cy="4828032"/>
          </a:xfrm>
          <a:prstGeom prst="rect">
            <a:avLst/>
          </a:prstGeom>
        </p:spPr>
        <p:txBody>
          <a:bodyPr vert="eaVert" lIns="96470" tIns="48235" rIns="96470" bIns="48235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664984"/>
            <a:ext cx="2800350" cy="389467"/>
          </a:xfrm>
          <a:prstGeom prst="rect">
            <a:avLst/>
          </a:prstGeom>
        </p:spPr>
        <p:txBody>
          <a:bodyPr lIns="96470" tIns="48235" rIns="96470" bIns="48235"/>
          <a:lstStyle>
            <a:lvl1pPr defTabSz="482358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en-US" sz="19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D8E9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02725" y="6938240"/>
            <a:ext cx="560070" cy="260774"/>
          </a:xfrm>
          <a:prstGeom prst="rect">
            <a:avLst/>
          </a:prstGeom>
        </p:spPr>
        <p:txBody>
          <a:bodyPr/>
          <a:lstStyle/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860" y="650240"/>
            <a:ext cx="2160270" cy="5884334"/>
          </a:xfrm>
          <a:prstGeom prst="rect">
            <a:avLst/>
          </a:prstGeom>
        </p:spPr>
        <p:txBody>
          <a:bodyPr vert="eaVert" lIns="96470" tIns="48235" rIns="96470" bIns="48235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650241"/>
            <a:ext cx="5840730" cy="5884335"/>
          </a:xfrm>
          <a:prstGeom prst="rect">
            <a:avLst/>
          </a:prstGeom>
        </p:spPr>
        <p:txBody>
          <a:bodyPr vert="eaVert" lIns="96470" tIns="48235" rIns="96470" bIns="48235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80860" y="6664986"/>
            <a:ext cx="2320290" cy="389467"/>
          </a:xfrm>
          <a:prstGeom prst="rect">
            <a:avLst/>
          </a:prstGeom>
        </p:spPr>
        <p:txBody>
          <a:bodyPr lIns="96470" tIns="48235" rIns="96470" bIns="48235"/>
          <a:lstStyle>
            <a:lvl1pPr defTabSz="482358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en-US" sz="19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85" y="6664778"/>
            <a:ext cx="5852157" cy="389467"/>
          </a:xfrm>
        </p:spPr>
        <p:txBody>
          <a:bodyPr/>
          <a:lstStyle/>
          <a:p>
            <a:endParaRPr lang="en-US" dirty="0">
              <a:solidFill>
                <a:srgbClr val="8D8E91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401134" y="0"/>
            <a:ext cx="336042" cy="73152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70" tIns="48235" rIns="96470" bIns="48235" rtlCol="0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9140" y="650240"/>
            <a:ext cx="240030" cy="666496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70" tIns="48235" rIns="96470" bIns="48235" rtlCol="0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49140" y="0"/>
            <a:ext cx="240030" cy="56896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70" tIns="48235" rIns="96470" bIns="48235" rtlCol="0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284675" y="156130"/>
            <a:ext cx="568960" cy="256700"/>
          </a:xfrm>
          <a:prstGeom prst="rect">
            <a:avLst/>
          </a:prstGeom>
        </p:spPr>
        <p:txBody>
          <a:bodyPr/>
          <a:lstStyle/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664984"/>
            <a:ext cx="2800350" cy="389467"/>
          </a:xfrm>
          <a:prstGeom prst="rect">
            <a:avLst/>
          </a:prstGeom>
        </p:spPr>
        <p:txBody>
          <a:bodyPr lIns="96470" tIns="48235" rIns="96470" bIns="48235"/>
          <a:lstStyle>
            <a:lvl1pPr defTabSz="482358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en-US" sz="19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D8E9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02725" y="6938240"/>
            <a:ext cx="560070" cy="2607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1264"/>
                </a:solidFill>
              </a:defRPr>
            </a:lvl1pPr>
          </a:lstStyle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3280" y="1706880"/>
            <a:ext cx="8561070" cy="4795520"/>
          </a:xfrm>
          <a:prstGeom prst="rect">
            <a:avLst/>
          </a:prstGeom>
        </p:spPr>
        <p:txBody>
          <a:bodyPr lIns="96470" tIns="48235" rIns="96470" bIns="48235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203" y="2926104"/>
            <a:ext cx="7479269" cy="1784773"/>
          </a:xfrm>
          <a:prstGeom prst="rect">
            <a:avLst/>
          </a:prstGeom>
        </p:spPr>
        <p:txBody>
          <a:bodyPr lIns="96470" tIns="48235" rIns="96470" bIns="48235" anchor="t"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625600"/>
            <a:ext cx="9601200" cy="121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70" tIns="48235" rIns="96470" bIns="48235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706880"/>
            <a:ext cx="1360170" cy="1056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70" tIns="48235" rIns="96470" bIns="48235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0180" y="1706880"/>
            <a:ext cx="8161020" cy="10566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70" tIns="48235" rIns="96470" bIns="48235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" y="1706880"/>
            <a:ext cx="8001000" cy="1056640"/>
          </a:xfrm>
          <a:prstGeom prst="rect">
            <a:avLst/>
          </a:prstGeom>
        </p:spPr>
        <p:txBody>
          <a:bodyPr lIns="96470" tIns="48235" rIns="96470" bIns="48235"/>
          <a:lstStyle>
            <a:lvl1pPr algn="l">
              <a:buNone/>
              <a:defRPr sz="47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400800" y="6664984"/>
            <a:ext cx="2800350" cy="389467"/>
          </a:xfrm>
          <a:prstGeom prst="rect">
            <a:avLst/>
          </a:prstGeom>
        </p:spPr>
        <p:txBody>
          <a:bodyPr lIns="96470" tIns="48235" rIns="96470" bIns="48235"/>
          <a:lstStyle>
            <a:lvl1pPr defTabSz="482358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en-US" sz="19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869440"/>
            <a:ext cx="1360170" cy="74845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8D8E9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43840"/>
            <a:ext cx="8561070" cy="1056640"/>
          </a:xfrm>
          <a:prstGeom prst="rect">
            <a:avLst/>
          </a:prstGeom>
        </p:spPr>
        <p:txBody>
          <a:bodyPr lIns="96470" tIns="48235" rIns="96470" bIns="48235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40080" y="1695538"/>
            <a:ext cx="4080510" cy="4876800"/>
          </a:xfrm>
          <a:prstGeom prst="rect">
            <a:avLst/>
          </a:prstGeom>
        </p:spPr>
        <p:txBody>
          <a:bodyPr lIns="96470" tIns="48235" rIns="96470" bIns="48235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87146" y="1695538"/>
            <a:ext cx="4080510" cy="4876800"/>
          </a:xfrm>
          <a:prstGeom prst="rect">
            <a:avLst/>
          </a:prstGeom>
        </p:spPr>
        <p:txBody>
          <a:bodyPr lIns="96470" tIns="48235" rIns="96470" bIns="48235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400800" y="6664984"/>
            <a:ext cx="2800350" cy="389467"/>
          </a:xfrm>
          <a:prstGeom prst="rect">
            <a:avLst/>
          </a:prstGeom>
        </p:spPr>
        <p:txBody>
          <a:bodyPr lIns="96470" tIns="48235" rIns="96470" bIns="48235" rtlCol="0"/>
          <a:lstStyle>
            <a:lvl1pPr defTabSz="482358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en-US" sz="19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9002725" y="6938240"/>
            <a:ext cx="560070" cy="260774"/>
          </a:xfrm>
          <a:prstGeom prst="rect">
            <a:avLst/>
          </a:prstGeom>
        </p:spPr>
        <p:txBody>
          <a:bodyPr rtlCol="0"/>
          <a:lstStyle/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8D8E9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70" y="291253"/>
            <a:ext cx="8561070" cy="927947"/>
          </a:xfrm>
          <a:prstGeom prst="rect">
            <a:avLst/>
          </a:prstGeom>
        </p:spPr>
        <p:txBody>
          <a:bodyPr lIns="96470" tIns="48235" rIns="96470" bIns="48235"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0080" y="2600960"/>
            <a:ext cx="4080510" cy="3820160"/>
          </a:xfrm>
          <a:prstGeom prst="rect">
            <a:avLst/>
          </a:prstGeom>
        </p:spPr>
        <p:txBody>
          <a:bodyPr lIns="96470" tIns="48235" rIns="96470" bIns="48235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40630" y="2600960"/>
            <a:ext cx="4080510" cy="3820160"/>
          </a:xfrm>
          <a:prstGeom prst="rect">
            <a:avLst/>
          </a:prstGeom>
        </p:spPr>
        <p:txBody>
          <a:bodyPr lIns="96470" tIns="48235" rIns="96470" bIns="48235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400800" y="6664984"/>
            <a:ext cx="2800350" cy="389467"/>
          </a:xfrm>
          <a:prstGeom prst="rect">
            <a:avLst/>
          </a:prstGeom>
        </p:spPr>
        <p:txBody>
          <a:bodyPr lIns="96470" tIns="48235" rIns="96470" bIns="48235" rtlCol="0"/>
          <a:lstStyle>
            <a:lvl1pPr defTabSz="482358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en-US" sz="19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9002725" y="6938240"/>
            <a:ext cx="560070" cy="260774"/>
          </a:xfrm>
          <a:prstGeom prst="rect">
            <a:avLst/>
          </a:prstGeom>
        </p:spPr>
        <p:txBody>
          <a:bodyPr rtlCol="0"/>
          <a:lstStyle/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8D8E91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40080" y="1869440"/>
            <a:ext cx="4080510" cy="682752"/>
          </a:xfrm>
          <a:prstGeom prst="rect">
            <a:avLst/>
          </a:prstGeom>
          <a:solidFill>
            <a:schemeClr val="accent2"/>
          </a:solidFill>
        </p:spPr>
        <p:txBody>
          <a:bodyPr lIns="96470" tIns="48235" rIns="96470" bIns="48235" rtlCol="0" anchor="ctr"/>
          <a:lstStyle>
            <a:lvl1pPr marL="0" indent="0">
              <a:buFontTx/>
              <a:buNone/>
              <a:defRPr sz="21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040630" y="1869440"/>
            <a:ext cx="4080510" cy="682752"/>
          </a:xfrm>
          <a:prstGeom prst="rect">
            <a:avLst/>
          </a:prstGeom>
          <a:solidFill>
            <a:srgbClr val="184986"/>
          </a:solidFill>
        </p:spPr>
        <p:txBody>
          <a:bodyPr lIns="96470" tIns="48235" rIns="96470" bIns="48235" rtlCol="0" anchor="ctr"/>
          <a:lstStyle>
            <a:lvl1pPr marL="0" indent="0">
              <a:buFontTx/>
              <a:buNone/>
              <a:defRPr sz="21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43840"/>
            <a:ext cx="8561070" cy="1056640"/>
          </a:xfrm>
          <a:prstGeom prst="rect">
            <a:avLst/>
          </a:prstGeom>
        </p:spPr>
        <p:txBody>
          <a:bodyPr lIns="96470" tIns="48235" rIns="96470" bIns="48235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664984"/>
            <a:ext cx="2800350" cy="389467"/>
          </a:xfrm>
          <a:prstGeom prst="rect">
            <a:avLst/>
          </a:prstGeom>
        </p:spPr>
        <p:txBody>
          <a:bodyPr lIns="96470" tIns="48235" rIns="96470" bIns="48235"/>
          <a:lstStyle>
            <a:lvl1pPr defTabSz="482358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en-US" sz="19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D8E9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02725" y="6938240"/>
            <a:ext cx="560070" cy="2607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664984"/>
            <a:ext cx="2800350" cy="389467"/>
          </a:xfrm>
          <a:prstGeom prst="rect">
            <a:avLst/>
          </a:prstGeom>
        </p:spPr>
        <p:txBody>
          <a:bodyPr lIns="96470" tIns="48235" rIns="96470" bIns="48235"/>
          <a:lstStyle>
            <a:lvl1pPr defTabSz="482358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en-US" sz="19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D8E9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664960"/>
            <a:ext cx="560070" cy="406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4BB562-77C6-8E41-AA57-1B4DF463AB12}" type="slidenum">
              <a:rPr lang="en-US" smtClean="0">
                <a:solidFill>
                  <a:srgbClr val="8D8E91"/>
                </a:solidFill>
              </a:rPr>
              <a:pPr/>
              <a:t>‹#›</a:t>
            </a:fld>
            <a:endParaRPr lang="en-US" dirty="0">
              <a:solidFill>
                <a:srgbClr val="8D8E9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91253"/>
            <a:ext cx="8481060" cy="927947"/>
          </a:xfrm>
          <a:prstGeom prst="rect">
            <a:avLst/>
          </a:prstGeom>
        </p:spPr>
        <p:txBody>
          <a:bodyPr lIns="96470" tIns="48235" rIns="96470" bIns="48235" anchor="ctr"/>
          <a:lstStyle>
            <a:lvl1pPr algn="l">
              <a:buNone/>
              <a:defRPr sz="47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664984"/>
            <a:ext cx="2800350" cy="389467"/>
          </a:xfrm>
          <a:prstGeom prst="rect">
            <a:avLst/>
          </a:prstGeom>
        </p:spPr>
        <p:txBody>
          <a:bodyPr lIns="96470" tIns="48235" rIns="96470" bIns="48235"/>
          <a:lstStyle>
            <a:lvl1pPr defTabSz="482358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en-US" sz="19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D8E9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02725" y="6938240"/>
            <a:ext cx="560070" cy="2607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40080" y="1869440"/>
            <a:ext cx="1680210" cy="4632960"/>
          </a:xfrm>
          <a:prstGeom prst="rect">
            <a:avLst/>
          </a:prstGeo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709" tIns="192940" rIns="144709" bIns="96470"/>
          <a:lstStyle>
            <a:lvl1pPr marL="0" indent="0">
              <a:spcAft>
                <a:spcPts val="1057"/>
              </a:spcAft>
              <a:buNone/>
              <a:defRPr sz="19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480310" y="1869440"/>
            <a:ext cx="6720840" cy="4714240"/>
          </a:xfrm>
          <a:prstGeom prst="rect">
            <a:avLst/>
          </a:prstGeom>
        </p:spPr>
        <p:txBody>
          <a:bodyPr lIns="96470" tIns="48235" rIns="96470" bIns="48235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210" y="5852160"/>
            <a:ext cx="7680960" cy="731520"/>
          </a:xfrm>
          <a:prstGeom prst="rect">
            <a:avLst/>
          </a:prstGeom>
        </p:spPr>
        <p:txBody>
          <a:bodyPr lIns="96470" tIns="48235" rIns="96470" bIns="48235"/>
          <a:lstStyle>
            <a:lvl1pPr marL="0" indent="0">
              <a:buFontTx/>
              <a:buNone/>
              <a:defRPr sz="18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601" y="4876800"/>
            <a:ext cx="9601200" cy="94609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70" tIns="48235" rIns="96470" bIns="48235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601" y="4974338"/>
            <a:ext cx="1536192" cy="7607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70" tIns="48235" rIns="96470" bIns="48235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2605" y="4964582"/>
            <a:ext cx="7978597" cy="76078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70" tIns="48235" rIns="96470" bIns="48235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210" y="4958080"/>
            <a:ext cx="7680960" cy="731520"/>
          </a:xfrm>
          <a:prstGeom prst="rect">
            <a:avLst/>
          </a:prstGeom>
        </p:spPr>
        <p:txBody>
          <a:bodyPr lIns="96470" tIns="48235" rIns="96470" bIns="48235" anchor="ctr"/>
          <a:lstStyle>
            <a:lvl1pPr algn="l">
              <a:buNone/>
              <a:defRPr sz="30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520190" y="0"/>
            <a:ext cx="105613" cy="732495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70" tIns="48235" rIns="96470" bIns="48235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560820" y="6664984"/>
            <a:ext cx="2800350" cy="389467"/>
          </a:xfrm>
          <a:prstGeom prst="rect">
            <a:avLst/>
          </a:prstGeom>
        </p:spPr>
        <p:txBody>
          <a:bodyPr lIns="96470" tIns="48235" rIns="96470" bIns="48235" rtlCol="0"/>
          <a:lstStyle>
            <a:lvl1pPr defTabSz="482358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en-US" sz="19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978404"/>
            <a:ext cx="1520190" cy="707817"/>
          </a:xfrm>
          <a:prstGeom prst="rect">
            <a:avLst/>
          </a:prstGeom>
        </p:spPr>
        <p:txBody>
          <a:bodyPr rtlCol="0"/>
          <a:lstStyle>
            <a:lvl1pPr>
              <a:defRPr sz="3000"/>
            </a:lvl1pPr>
          </a:lstStyle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80210" y="6664777"/>
            <a:ext cx="4800600" cy="389467"/>
          </a:xfrm>
        </p:spPr>
        <p:txBody>
          <a:bodyPr rtlCol="0"/>
          <a:lstStyle/>
          <a:p>
            <a:endParaRPr lang="en-US" dirty="0">
              <a:solidFill>
                <a:srgbClr val="8D8E9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8607" y="2"/>
            <a:ext cx="7962595" cy="4873549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 lIns="96470" tIns="48235" rIns="96470" bIns="48235"/>
          <a:lstStyle>
            <a:lvl1pPr marL="0" indent="0">
              <a:buNone/>
              <a:defRPr sz="34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890463" y="501397"/>
            <a:ext cx="622457" cy="83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73374" y="6859334"/>
            <a:ext cx="5692137" cy="389467"/>
          </a:xfrm>
          <a:prstGeom prst="rect">
            <a:avLst/>
          </a:prstGeom>
        </p:spPr>
        <p:txBody>
          <a:bodyPr vert="horz" lIns="96470" tIns="48235" rIns="96470" bIns="48235" anchor="ctr"/>
          <a:lstStyle>
            <a:lvl1pPr algn="r" defTabSz="482358" eaLnBrk="1" fontAlgn="auto" latinLnBrk="0" hangingPunct="1">
              <a:spcBef>
                <a:spcPts val="0"/>
              </a:spcBef>
              <a:spcAft>
                <a:spcPts val="0"/>
              </a:spcAft>
              <a:defRPr kumimoji="0" sz="15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D8E91"/>
              </a:solidFill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316736"/>
            <a:ext cx="9601200" cy="3413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70" tIns="48235" rIns="96470" bIns="48235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65504"/>
            <a:ext cx="560070" cy="2438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70" tIns="48235" rIns="96470" bIns="48235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srgbClr val="00008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0077" y="1365504"/>
            <a:ext cx="8981123" cy="243840"/>
          </a:xfrm>
          <a:prstGeom prst="rect">
            <a:avLst/>
          </a:prstGeom>
          <a:solidFill>
            <a:schemeClr val="accent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70" tIns="48235" rIns="96470" bIns="48235" anchor="ctr"/>
          <a:lstStyle/>
          <a:p>
            <a:pPr algn="ctr" defTabSz="482358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srgbClr val="008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7322515" y="6887792"/>
            <a:ext cx="2240280" cy="389467"/>
          </a:xfrm>
          <a:prstGeom prst="rect">
            <a:avLst/>
          </a:prstGeom>
        </p:spPr>
        <p:txBody>
          <a:bodyPr vert="horz" lIns="96470" tIns="48235" rIns="96470" bIns="48235" rtlCol="0" anchor="ctr"/>
          <a:lstStyle>
            <a:lvl1pPr algn="r" defTabSz="482358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rgbClr val="005A9C"/>
                </a:solidFill>
              </a:defRPr>
            </a:lvl1pPr>
          </a:lstStyle>
          <a:p>
            <a:fld id="{CD4D5C91-C09F-3A4E-8DEA-BEA96505C45D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4098" name="Picture 2" descr="C:\Documents and Settings\mark\My Documents\EdTec Master\Sales &amp; Marketing\Artwork\Logos - All\EdTec\EdTec Logo without tag line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404" y="6780266"/>
            <a:ext cx="1337246" cy="46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21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200" kern="1200">
          <a:solidFill>
            <a:srgbClr val="171264"/>
          </a:solidFill>
          <a:latin typeface="+mj-lt"/>
          <a:ea typeface="+mj-ea"/>
          <a:cs typeface="+mj-cs"/>
        </a:defRPr>
      </a:lvl1pPr>
    </p:titleStyle>
    <p:bodyStyle>
      <a:lvl1pPr marL="337650" indent="-337650" algn="l" rtl="0" eaLnBrk="1" latinLnBrk="0" hangingPunct="1">
        <a:spcBef>
          <a:spcPts val="740"/>
        </a:spcBef>
        <a:buClr>
          <a:schemeClr val="accent2"/>
        </a:buClr>
        <a:buSzPct val="60000"/>
        <a:buFont typeface="Wingdings"/>
        <a:buChar char="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75303" indent="-289416" algn="l" rtl="0" eaLnBrk="1" latinLnBrk="0" hangingPunct="1">
        <a:spcBef>
          <a:spcPts val="581"/>
        </a:spcBef>
        <a:buClr>
          <a:schemeClr val="accent1"/>
        </a:buClr>
        <a:buSzPct val="70000"/>
        <a:buFont typeface="Wingdings 2"/>
        <a:buChar char="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4718" indent="-241182" algn="l" rtl="0" eaLnBrk="1" latinLnBrk="0" hangingPunct="1">
        <a:spcBef>
          <a:spcPts val="529"/>
        </a:spcBef>
        <a:buClr>
          <a:schemeClr val="accent2"/>
        </a:buClr>
        <a:buSzPct val="75000"/>
        <a:buFont typeface="Wingdings"/>
        <a:buChar char="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7073" indent="-241182" algn="l" rtl="0" eaLnBrk="1" latinLnBrk="0" hangingPunct="1">
        <a:spcBef>
          <a:spcPts val="423"/>
        </a:spcBef>
        <a:buClr>
          <a:schemeClr val="accent3"/>
        </a:buClr>
        <a:buSzPct val="75000"/>
        <a:buFontTx/>
        <a:buBlip>
          <a:blip r:embed="rId15"/>
        </a:buBlip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929436" indent="-241182" algn="l" rtl="0" eaLnBrk="1" latinLnBrk="0" hangingPunct="1">
        <a:spcBef>
          <a:spcPts val="423"/>
        </a:spcBef>
        <a:buClr>
          <a:srgbClr val="000080"/>
        </a:buClr>
        <a:buSzPct val="65000"/>
        <a:buFont typeface="Wingdings" pitchFamily="2" charset="2"/>
        <a:buChar char="§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218853" indent="-241182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08273" indent="-241182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797681" indent="-241182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087100" indent="-241182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823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647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470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294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117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94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765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588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6652" y="457122"/>
            <a:ext cx="4831199" cy="59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itle 23"/>
          <p:cNvSpPr>
            <a:spLocks noGrp="1"/>
          </p:cNvSpPr>
          <p:nvPr>
            <p:ph type="ctrTitle"/>
          </p:nvPr>
        </p:nvSpPr>
        <p:spPr>
          <a:xfrm>
            <a:off x="175855" y="2933154"/>
            <a:ext cx="9250777" cy="677108"/>
          </a:xfrm>
          <a:noFill/>
        </p:spPr>
        <p:txBody>
          <a:bodyPr wrap="square" lIns="96470" tIns="0" rIns="96470" bIns="0" anchor="b">
            <a:spAutoFit/>
          </a:bodyPr>
          <a:lstStyle/>
          <a:p>
            <a:pPr algn="ctr"/>
            <a:r>
              <a:rPr lang="en-US" sz="4400" b="1" cap="none" dirty="0">
                <a:solidFill>
                  <a:schemeClr val="accent2"/>
                </a:solidFill>
                <a:latin typeface="Arial"/>
                <a:cs typeface="Arial"/>
              </a:rPr>
              <a:t>East Bay Innovation Academy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06980" y="6409689"/>
            <a:ext cx="7040880" cy="720090"/>
          </a:xfrm>
        </p:spPr>
        <p:txBody>
          <a:bodyPr anchor="ctr">
            <a:normAutofit/>
          </a:bodyPr>
          <a:lstStyle/>
          <a:p>
            <a:pPr algn="ctr"/>
            <a:r>
              <a:rPr lang="en-US" sz="1680" b="1" dirty="0">
                <a:solidFill>
                  <a:schemeClr val="accent2"/>
                </a:solidFill>
              </a:rPr>
              <a:t>Presented by: Renee Cooper</a:t>
            </a:r>
          </a:p>
        </p:txBody>
      </p:sp>
      <p:sp>
        <p:nvSpPr>
          <p:cNvPr id="36" name="Title 23"/>
          <p:cNvSpPr txBox="1">
            <a:spLocks/>
          </p:cNvSpPr>
          <p:nvPr/>
        </p:nvSpPr>
        <p:spPr>
          <a:xfrm>
            <a:off x="326720" y="4062448"/>
            <a:ext cx="9221141" cy="452432"/>
          </a:xfrm>
          <a:prstGeom prst="rect">
            <a:avLst/>
          </a:prstGeom>
          <a:noFill/>
        </p:spPr>
        <p:txBody>
          <a:bodyPr vert="horz" wrap="square" tIns="0" bIns="0" anchor="b">
            <a:spAutoFit/>
          </a:bodyPr>
          <a:lstStyle/>
          <a:p>
            <a:pPr algn="ctr" defTabSz="96012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94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j-ea"/>
                <a:cs typeface="Arial"/>
              </a:rPr>
              <a:t>November Financials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8749" y="6610459"/>
            <a:ext cx="202692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70" b="1" dirty="0">
                <a:solidFill>
                  <a:schemeClr val="bg1"/>
                </a:solidFill>
              </a:rPr>
              <a:t>November  16, 2016</a:t>
            </a:r>
          </a:p>
        </p:txBody>
      </p:sp>
    </p:spTree>
    <p:extLst>
      <p:ext uri="{BB962C8B-B14F-4D97-AF65-F5344CB8AC3E}">
        <p14:creationId xmlns:p14="http://schemas.microsoft.com/office/powerpoint/2010/main" val="425920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B562-77C6-8E41-AA57-1B4DF463AB12}" type="slidenum">
              <a:rPr lang="en-US"/>
              <a:pPr/>
              <a:t>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28600" lvl="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CC00"/>
              </a:buClr>
              <a:buSzTx/>
              <a:buFont typeface="Arial" pitchFamily="34" charset="0"/>
              <a:buChar char="•"/>
              <a:defRPr/>
            </a:pPr>
            <a:r>
              <a:rPr lang="en-US" kern="0" dirty="0"/>
              <a:t>October Financials</a:t>
            </a:r>
          </a:p>
          <a:p>
            <a:pPr marL="228600" lvl="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CC00"/>
              </a:buClr>
              <a:buSzTx/>
              <a:buFont typeface="Arial" pitchFamily="34" charset="0"/>
              <a:buChar char="•"/>
              <a:defRPr/>
            </a:pPr>
            <a:r>
              <a:rPr lang="en-US" kern="0" dirty="0"/>
              <a:t>16-17 Forecast Update</a:t>
            </a:r>
          </a:p>
          <a:p>
            <a:pPr marL="228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CC00"/>
              </a:buClr>
              <a:buSzTx/>
              <a:buFont typeface="Arial" pitchFamily="34" charset="0"/>
              <a:buChar char="•"/>
              <a:defRPr/>
            </a:pPr>
            <a:r>
              <a:rPr lang="en-US" kern="0" dirty="0"/>
              <a:t>Cash Flow Update</a:t>
            </a:r>
          </a:p>
          <a:p>
            <a:pPr marL="228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CC00"/>
              </a:buClr>
              <a:buSzTx/>
              <a:buFont typeface="Arial" pitchFamily="34" charset="0"/>
              <a:buChar char="•"/>
              <a:defRPr/>
            </a:pPr>
            <a:r>
              <a:rPr lang="en-US" kern="0" dirty="0"/>
              <a:t>First Interim Financial Reporting 16-17</a:t>
            </a:r>
          </a:p>
          <a:p>
            <a:pPr marL="0" lvl="0" indent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00CC00"/>
              </a:buClr>
              <a:buSzTx/>
              <a:buNone/>
              <a:defRPr/>
            </a:pPr>
            <a:endParaRPr lang="en-US" kern="0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54908" y="6466262"/>
            <a:ext cx="7887656" cy="69503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72084" lvl="1" indent="-288036" defTabSz="960120" fontAlgn="auto">
              <a:spcBef>
                <a:spcPts val="578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en-US" sz="315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010" y="282179"/>
            <a:ext cx="9441180" cy="6000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150" dirty="0">
                <a:solidFill>
                  <a:srgbClr val="000080"/>
                </a:solidFill>
              </a:rPr>
              <a:t>Financial Presentation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0010" y="807244"/>
            <a:ext cx="944118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92" tIns="47997" rIns="95992" bIns="47997"/>
          <a:lstStyle/>
          <a:p>
            <a:pPr marL="238364" indent="-238364" algn="ctr">
              <a:spcAft>
                <a:spcPct val="20000"/>
              </a:spcAft>
              <a:buClr>
                <a:srgbClr val="00CC00"/>
              </a:buClr>
            </a:pPr>
            <a:r>
              <a:rPr lang="en-US" sz="2730" dirty="0">
                <a:solidFill>
                  <a:srgbClr val="000080"/>
                </a:solidFill>
              </a:rPr>
              <a:t>Agenda</a:t>
            </a:r>
            <a:endParaRPr lang="en-US" sz="2730" b="1" i="1" dirty="0">
              <a:solidFill>
                <a:srgbClr val="00008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24800" y="6813777"/>
            <a:ext cx="1279550" cy="347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2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/>
              <a:t>1. October Financials</a:t>
            </a:r>
          </a:p>
        </p:txBody>
      </p:sp>
    </p:spTree>
    <p:extLst>
      <p:ext uri="{BB962C8B-B14F-4D97-AF65-F5344CB8AC3E}">
        <p14:creationId xmlns:p14="http://schemas.microsoft.com/office/powerpoint/2010/main" val="1878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001000" y="6324600"/>
            <a:ext cx="1295400" cy="93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0009" y="152400"/>
            <a:ext cx="9441180" cy="98886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171264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dirty="0">
                <a:solidFill>
                  <a:srgbClr val="000080"/>
                </a:solidFill>
              </a:rPr>
              <a:t>10/16 outlook has improved.  Expecting approximately $15K operating income at year-end.</a:t>
            </a:r>
            <a:endParaRPr lang="en-US" sz="3600" dirty="0">
              <a:solidFill>
                <a:srgbClr val="00008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20064" y="1731196"/>
            <a:ext cx="8561070" cy="4706314"/>
          </a:xfrm>
        </p:spPr>
        <p:txBody>
          <a:bodyPr/>
          <a:lstStyle/>
          <a:p>
            <a:r>
              <a:rPr lang="en-US" sz="1800" dirty="0"/>
              <a:t>Revenues: ADA-while enrollment dropped to 422, expect to benefit from higher-than expected attendance.  Therefore increase in attendance forecast included which offsets enrollment drop.  One time infusion from SELPA from returning majority of set asides (approximately $6K).</a:t>
            </a:r>
          </a:p>
          <a:p>
            <a:r>
              <a:rPr lang="en-US" sz="1800" dirty="0"/>
              <a:t>Expenses: Salaries/pay are tracking with current forecast.  Bonuses budgeted based on the following:  2% of pay for teachers (reduced with lower enrollment: 4.9% of pay for cert admin; 2% for classified staff.  If board wishes to give more, other budgets will need to be reduced to make room.</a:t>
            </a:r>
          </a:p>
          <a:p>
            <a:r>
              <a:rPr lang="en-US" sz="1800" dirty="0"/>
              <a:t>Books and Supplies:  have some room here; Educational Software: $33K remaining and Computers $21K remaining. </a:t>
            </a:r>
          </a:p>
          <a:p>
            <a:r>
              <a:rPr lang="en-US" sz="1800" dirty="0"/>
              <a:t>Services:  Liability Insurance increased by $6K; Legal Fees increased by $15k; Payroll Fees increased by $510; and Substitutes budget increased by $7.5K, as these budgets were trending high.  In addition to the reallocation from Computers, adjusted facilities cost (Prop 39) down by $36K.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3889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/>
              <a:t>2. Cash Flow and Balance Sheet  </a:t>
            </a:r>
          </a:p>
        </p:txBody>
      </p:sp>
    </p:spTree>
    <p:extLst>
      <p:ext uri="{BB962C8B-B14F-4D97-AF65-F5344CB8AC3E}">
        <p14:creationId xmlns:p14="http://schemas.microsoft.com/office/powerpoint/2010/main" val="358944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B562-77C6-8E41-AA57-1B4DF463AB1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" y="228600"/>
            <a:ext cx="9085702" cy="609600"/>
          </a:xfrm>
          <a:prstGeom prst="rect">
            <a:avLst/>
          </a:prstGeom>
        </p:spPr>
        <p:txBody>
          <a:bodyPr lIns="96644" tIns="48322" rIns="96644" bIns="48322">
            <a:noAutofit/>
          </a:bodyPr>
          <a:lstStyle/>
          <a:p>
            <a:pPr algn="ctr" defTabSz="966440">
              <a:spcBef>
                <a:spcPct val="0"/>
              </a:spcBef>
              <a:defRPr/>
            </a:pPr>
            <a:r>
              <a:rPr lang="en-US" sz="2800" dirty="0">
                <a:solidFill>
                  <a:srgbClr val="000080"/>
                </a:solidFill>
                <a:latin typeface="+mj-lt"/>
                <a:ea typeface="+mj-ea"/>
                <a:cs typeface="+mj-cs"/>
              </a:rPr>
              <a:t>Cash Position projected to be positive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9084689" cy="5046749"/>
          </a:xfrm>
        </p:spPr>
        <p:txBody>
          <a:bodyPr>
            <a:noAutofit/>
          </a:bodyPr>
          <a:lstStyle/>
          <a:p>
            <a:r>
              <a:rPr lang="en-US" sz="2000" dirty="0"/>
              <a:t>Ending Cash in October was $520K.  Project a little dip through the first half of 2017 but should bounce back during Summer.  This is assuming $3000K from SVS in the winter.</a:t>
            </a:r>
          </a:p>
          <a:p>
            <a:r>
              <a:rPr lang="en-US" sz="2000" dirty="0"/>
              <a:t>Balance Sheet:  85% of 15/16 receivables have come in.  Only PCSGP, State Lottery and SPED FED revenues remain.</a:t>
            </a:r>
          </a:p>
          <a:p>
            <a:pPr marL="723536" lvl="2" indent="0" algn="ctr">
              <a:buNone/>
            </a:pPr>
            <a:endParaRPr lang="en-US" b="1" i="1" dirty="0"/>
          </a:p>
          <a:p>
            <a:pPr lvl="1"/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7924800" y="6723149"/>
            <a:ext cx="1219200" cy="447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10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dTec CCSA 1">
      <a:dk1>
        <a:sysClr val="windowText" lastClr="000000"/>
      </a:dk1>
      <a:lt1>
        <a:sysClr val="window" lastClr="FFFFFF"/>
      </a:lt1>
      <a:dk2>
        <a:srgbClr val="8D8E91"/>
      </a:dk2>
      <a:lt2>
        <a:srgbClr val="F3F9F0"/>
      </a:lt2>
      <a:accent1>
        <a:srgbClr val="ACCE82"/>
      </a:accent1>
      <a:accent2>
        <a:srgbClr val="184986"/>
      </a:accent2>
      <a:accent3>
        <a:srgbClr val="008000"/>
      </a:accent3>
      <a:accent4>
        <a:srgbClr val="FFFF00"/>
      </a:accent4>
      <a:accent5>
        <a:srgbClr val="53942A"/>
      </a:accent5>
      <a:accent6>
        <a:srgbClr val="968C8C"/>
      </a:accent6>
      <a:hlink>
        <a:srgbClr val="53942A"/>
      </a:hlink>
      <a:folHlink>
        <a:srgbClr val="0E134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35704</TotalTime>
  <Words>330</Words>
  <Application>Microsoft Office PowerPoint</Application>
  <PresentationFormat>Custom</PresentationFormat>
  <Paragraphs>33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AGaramond</vt:lpstr>
      <vt:lpstr>Arial</vt:lpstr>
      <vt:lpstr>Bl Avenir Black</vt:lpstr>
      <vt:lpstr>Wingdings</vt:lpstr>
      <vt:lpstr>Wingdings 2</vt:lpstr>
      <vt:lpstr>Median</vt:lpstr>
      <vt:lpstr>East Bay Innovation Academy</vt:lpstr>
      <vt:lpstr>Financial Presentation</vt:lpstr>
      <vt:lpstr>1. October Financials</vt:lpstr>
      <vt:lpstr>PowerPoint Presentation</vt:lpstr>
      <vt:lpstr>2. Cash Flow and Balance Sheet  </vt:lpstr>
      <vt:lpstr>PowerPoint Presentation</vt:lpstr>
    </vt:vector>
  </TitlesOfParts>
  <Company>EdTec,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Josh Newman</dc:creator>
  <cp:lastModifiedBy>Renee Cooper</cp:lastModifiedBy>
  <cp:revision>1304</cp:revision>
  <cp:lastPrinted>2015-06-09T17:46:54Z</cp:lastPrinted>
  <dcterms:created xsi:type="dcterms:W3CDTF">2005-01-13T22:49:51Z</dcterms:created>
  <dcterms:modified xsi:type="dcterms:W3CDTF">2016-11-13T20:50:41Z</dcterms:modified>
</cp:coreProperties>
</file>