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95" r:id="rId2"/>
    <p:sldId id="1017" r:id="rId3"/>
    <p:sldId id="1024" r:id="rId4"/>
    <p:sldId id="1014" r:id="rId5"/>
    <p:sldId id="1025" r:id="rId6"/>
    <p:sldId id="65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Book" panose="020B0503020102020204" pitchFamily="34" charset="0"/>
      <p:regular r:id="rId14"/>
      <p:italic r:id="rId15"/>
    </p:embeddedFont>
    <p:embeddedFont>
      <p:font typeface="Franklin Gothic Demi" panose="020B0703020102020204" pitchFamily="34" charset="0"/>
      <p:regular r:id="rId16"/>
      <p:italic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9DB"/>
    <a:srgbClr val="FFB7FF"/>
    <a:srgbClr val="A400A4"/>
    <a:srgbClr val="A004A0"/>
    <a:srgbClr val="C3CBD7"/>
    <a:srgbClr val="666666"/>
    <a:srgbClr val="E7EAEF"/>
    <a:srgbClr val="008BEA"/>
    <a:srgbClr val="F0AB6C"/>
    <a:srgbClr val="B2D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136" autoAdjust="0"/>
  </p:normalViewPr>
  <p:slideViewPr>
    <p:cSldViewPr snapToGrid="0" snapToObjects="1">
      <p:cViewPr>
        <p:scale>
          <a:sx n="100" d="100"/>
          <a:sy n="100" d="100"/>
        </p:scale>
        <p:origin x="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elcome\Downloads\337132bccb0844cf8f50c2bbde98a174.WzEzMzQ0MjQ3MDg2MzM1OTE4MDgsNDk4NjE1NzE5ODUzNDI0NjQwLHRydWUsInVzMy52ZW5hLmlvOjQ0MyJd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JWelcome\Downloads\fe1912eaa5054cdba111958691308673.WzEzMzQ0MjQ3MDg2MzM1OTE4MDgsNDk4NjE1NzE5ODUzNDI0NjQwLHRydWUsInVzMy52ZW5hLmlvOjQ0MyJd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Graphs!$AB$221</c:f>
              <c:strCache>
                <c:ptCount val="1"/>
                <c:pt idx="0">
                  <c:v>Cash Balance -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Graphs!$AD$218:$AO$218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Graphs!$AD$221:$AO$221</c:f>
              <c:numCache>
                <c:formatCode>_(* #,##0_);_(* \(#,##0\);_(* "-"??_);_(@_)</c:formatCode>
                <c:ptCount val="12"/>
                <c:pt idx="0">
                  <c:v>1490011.2400000002</c:v>
                </c:pt>
                <c:pt idx="1">
                  <c:v>1329643.1800000002</c:v>
                </c:pt>
                <c:pt idx="2">
                  <c:v>1154509.6700000002</c:v>
                </c:pt>
                <c:pt idx="3">
                  <c:v>1551780.8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FC-4B29-920C-17663E88CAB2}"/>
            </c:ext>
          </c:extLst>
        </c:ser>
        <c:ser>
          <c:idx val="3"/>
          <c:order val="1"/>
          <c:tx>
            <c:strRef>
              <c:f>Graphs!$AB$222</c:f>
              <c:strCache>
                <c:ptCount val="1"/>
                <c:pt idx="0">
                  <c:v>Cash Balance -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Graphs!$AD$218:$AO$218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Graphs!$AD$222:$AO$222</c:f>
              <c:numCache>
                <c:formatCode>_(* #,##0_);_(* \(#,##0\);_(* "-"??_);_(@_)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1551780.8</c:v>
                </c:pt>
                <c:pt idx="4">
                  <c:v>1458641.3513515969</c:v>
                </c:pt>
                <c:pt idx="5">
                  <c:v>1518669.0800190861</c:v>
                </c:pt>
                <c:pt idx="6">
                  <c:v>1590679.1772907777</c:v>
                </c:pt>
                <c:pt idx="7">
                  <c:v>1701406.1924747112</c:v>
                </c:pt>
                <c:pt idx="8">
                  <c:v>1882477.0486744354</c:v>
                </c:pt>
                <c:pt idx="9">
                  <c:v>1927348.3614629735</c:v>
                </c:pt>
                <c:pt idx="10">
                  <c:v>1965962.4610610129</c:v>
                </c:pt>
                <c:pt idx="11">
                  <c:v>1952934.9025991315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FC-4B29-920C-17663E88CAB2}"/>
            </c:ext>
          </c:extLst>
        </c:ser>
        <c:ser>
          <c:idx val="0"/>
          <c:order val="2"/>
          <c:tx>
            <c:strRef>
              <c:f>Graphs!$AB$223</c:f>
              <c:strCache>
                <c:ptCount val="1"/>
                <c:pt idx="0">
                  <c:v>2 Months Payroll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Graphs!$AD$218:$AO$218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Graphs!$AD$223:$AO$223</c:f>
              <c:numCache>
                <c:formatCode>_(* #,##0_);_(* \(#,##0\);_(* "-"??_);_(@_)</c:formatCode>
                <c:ptCount val="12"/>
                <c:pt idx="0">
                  <c:v>988961.84308128105</c:v>
                </c:pt>
                <c:pt idx="1">
                  <c:v>988961.84308128105</c:v>
                </c:pt>
                <c:pt idx="2">
                  <c:v>988961.84308128105</c:v>
                </c:pt>
                <c:pt idx="3">
                  <c:v>988961.84308128105</c:v>
                </c:pt>
                <c:pt idx="4">
                  <c:v>988961.84308128105</c:v>
                </c:pt>
                <c:pt idx="5">
                  <c:v>988961.84308128105</c:v>
                </c:pt>
                <c:pt idx="6">
                  <c:v>988961.84308128105</c:v>
                </c:pt>
                <c:pt idx="7">
                  <c:v>988961.84308128105</c:v>
                </c:pt>
                <c:pt idx="8">
                  <c:v>988961.84308128105</c:v>
                </c:pt>
                <c:pt idx="9">
                  <c:v>988961.84308128105</c:v>
                </c:pt>
                <c:pt idx="10">
                  <c:v>988961.84308128105</c:v>
                </c:pt>
                <c:pt idx="11">
                  <c:v>988961.84308128105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FC-4B29-920C-17663E88CAB2}"/>
            </c:ext>
          </c:extLst>
        </c:ser>
        <c:ser>
          <c:idx val="1"/>
          <c:order val="3"/>
          <c:tx>
            <c:strRef>
              <c:f>Graphs!$AB$224</c:f>
              <c:strCache>
                <c:ptCount val="1"/>
                <c:pt idx="0">
                  <c:v>2 Months Expense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Graphs!$AD$218:$AO$218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Graphs!$AD$224:$AO$224</c:f>
              <c:numCache>
                <c:formatCode>_(* #,##0_);_(* \(#,##0\);_(* "-"??_);_(@_)</c:formatCode>
                <c:ptCount val="12"/>
                <c:pt idx="0">
                  <c:v>1437863.7058949012</c:v>
                </c:pt>
                <c:pt idx="1">
                  <c:v>1437863.7058949012</c:v>
                </c:pt>
                <c:pt idx="2">
                  <c:v>1437863.7058949012</c:v>
                </c:pt>
                <c:pt idx="3">
                  <c:v>1437863.7058949012</c:v>
                </c:pt>
                <c:pt idx="4">
                  <c:v>1437863.7058949012</c:v>
                </c:pt>
                <c:pt idx="5">
                  <c:v>1437863.7058949012</c:v>
                </c:pt>
                <c:pt idx="6">
                  <c:v>1437863.7058949012</c:v>
                </c:pt>
                <c:pt idx="7">
                  <c:v>1437863.7058949012</c:v>
                </c:pt>
                <c:pt idx="8">
                  <c:v>1437863.7058949012</c:v>
                </c:pt>
                <c:pt idx="9">
                  <c:v>1437863.7058949012</c:v>
                </c:pt>
                <c:pt idx="10">
                  <c:v>1437863.7058949012</c:v>
                </c:pt>
                <c:pt idx="11">
                  <c:v>1437863.7058949012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FC-4B29-920C-17663E88C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971248"/>
        <c:axId val="291319760"/>
        <c:extLst/>
      </c:lineChart>
      <c:catAx>
        <c:axId val="28997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91319760"/>
        <c:crosses val="autoZero"/>
        <c:auto val="1"/>
        <c:lblAlgn val="ctr"/>
        <c:lblOffset val="100"/>
        <c:noMultiLvlLbl val="0"/>
      </c:catAx>
      <c:valAx>
        <c:axId val="29131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_);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8997124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Graphs!$AB$158:$AB$169</cx:f>
        <cx:lvl ptCount="8">
          <cx:pt idx="0">Previous Forecast</cx:pt>
          <cx:pt idx="1">LCFF</cx:pt>
          <cx:pt idx="2">Fundraising</cx:pt>
          <cx:pt idx="3">Comp &amp; Benefits</cx:pt>
          <cx:pt idx="4">Books &amp; Supplies</cx:pt>
          <cx:pt idx="5">Other State Revenue</cx:pt>
          <cx:pt idx="6">Services &amp; Other Ops</cx:pt>
          <cx:pt idx="7">Current Forecast</cx:pt>
        </cx:lvl>
      </cx:strDim>
      <cx:numDim type="val">
        <cx:f>Graphs!$AC$158:$AC$169</cx:f>
        <cx:lvl ptCount="8" formatCode="_(* #,##0_);_(* \(#,##0\);_(* &quot;-&quot;??_);_(@_)">
          <cx:pt idx="0">-214679.25711740833</cx:pt>
          <cx:pt idx="1">89499</cx:pt>
          <cx:pt idx="2">80000</cx:pt>
          <cx:pt idx="3">51390.934465001337</cx:pt>
          <cx:pt idx="4">-1264</cx:pt>
          <cx:pt idx="5">-49600.083925999934</cx:pt>
          <cx:pt idx="6">-74315.890000000596</cx:pt>
          <cx:pt idx="7">-118366.65657840751</cx:pt>
        </cx:lvl>
      </cx:numDim>
    </cx:data>
  </cx:chartData>
  <cx:chart>
    <cx:plotArea>
      <cx:plotAreaRegion>
        <cx:series layoutId="waterfall" uniqueId="{0F284DB3-3A71-466F-8C11-7BFF43CE5EC7}">
          <cx:dataPt idx="0">
            <cx:spPr>
              <a:solidFill>
                <a:srgbClr val="005C9A"/>
              </a:solidFill>
            </cx:spPr>
          </cx:dataPt>
          <cx:dataPt idx="7">
            <cx:spPr>
              <a:solidFill>
                <a:srgbClr val="005C9A"/>
              </a:solidFill>
            </cx:spPr>
          </cx:dataPt>
          <cx:dataLabels pos="outEnd">
            <cx:numFmt formatCode="$#,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Franklin Gothic Book" panose="020B0503020102020204" pitchFamily="34" charset="0"/>
                  </a:defRPr>
                </a:pPr>
                <a:endParaRPr lang="en-US" sz="11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Franklin Gothic Book" panose="020B0503020102020204" pitchFamily="34" charset="0"/>
                </a:endParaRPr>
              </a:p>
            </cx:txPr>
            <cx:visibility seriesName="0" categoryName="0" value="1"/>
            <cx:separator>, </cx:separator>
            <cx:dataLabel idx="0">
              <cx:numFmt formatCode="$#,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en-US" sz="1100" b="1" i="0" u="none" strike="noStrike" baseline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Franklin Gothic Book" panose="020B0503020102020204" pitchFamily="34" charset="0"/>
                    </a:rPr>
                    <a:t>-$215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subtotals>
              <cx:idx val="7"/>
            </cx:subtotals>
          </cx:layoutPr>
        </cx:series>
      </cx:plotAreaRegion>
      <cx:axis id="0">
        <cx:catScaling gapWidth="0.5"/>
        <cx:tickLabels/>
        <cx:numFmt formatCode="General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pPr>
            <a:endParaRPr lang="en-US" sz="1100" b="0" i="0" u="none" strike="noStrike" baseline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cx:txPr>
      </cx:axis>
      <cx:axis id="1">
        <cx:valScaling/>
        <cx:units unit="thousands">
          <cx:unitsLabel>
            <cx:tx>
              <cx:txData>
                <cx:v>Thousands</cx:v>
              </cx:txData>
            </cx:tx>
            <cx:txPr>
              <a:bodyPr vertOverflow="overflow" horzOverflow="overflow" wrap="square" lIns="0" tIns="0" rIns="0" bIns="0"/>
              <a:lstStyle/>
              <a:p>
                <a:pPr algn="ctr" rtl="0">
                  <a:defRPr sz="1100" b="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  <a:ea typeface="Franklin Gothic Book" panose="020B0503020102020204" pitchFamily="34" charset="0"/>
                    <a:cs typeface="Franklin Gothic Book" panose="020B0503020102020204" pitchFamily="34" charset="0"/>
                  </a:defRPr>
                </a:pPr>
                <a:r>
                  <a:rPr lang="en-US" sz="1100">
                    <a:solidFill>
                      <a:schemeClr val="bg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Thousands</a:t>
                </a:r>
              </a:p>
            </cx:txPr>
          </cx:unitsLabel>
        </cx:units>
        <cx:majorGridlines>
          <cx:spPr>
            <a:ln>
              <a:solidFill>
                <a:schemeClr val="bg1">
                  <a:lumMod val="75000"/>
                </a:schemeClr>
              </a:solidFill>
            </a:ln>
          </cx:spPr>
        </cx:majorGridlines>
        <cx:tickLabels/>
        <cx:numFmt formatCode="$#,##0_);($#,##0)" sourceLinked="0"/>
        <cx:spPr>
          <a:ln>
            <a:noFill/>
          </a:ln>
          <a:effectLst/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pPr>
            <a:endParaRPr lang="en-US" sz="1100" b="0" i="0" u="none" strike="noStrike" baseline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F6E64-873B-4CC4-8DA7-EC0ADF4A711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91D5F-FD08-42CA-83E8-012C92DADE8E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Revenue </a:t>
          </a:r>
        </a:p>
        <a:p>
          <a:endParaRPr lang="en-US" sz="2000" dirty="0"/>
        </a:p>
      </dgm:t>
    </dgm:pt>
    <dgm:pt modelId="{3B0C9E4A-E3F2-4FFC-8DD7-0B76F21A2101}" type="parTrans" cxnId="{207AEA4C-BBA5-4A1C-8B5E-4CD1A1BD9431}">
      <dgm:prSet/>
      <dgm:spPr/>
      <dgm:t>
        <a:bodyPr/>
        <a:lstStyle/>
        <a:p>
          <a:endParaRPr lang="en-US" sz="2000"/>
        </a:p>
      </dgm:t>
    </dgm:pt>
    <dgm:pt modelId="{337EB0A1-88F6-4C81-A798-AA4CB334A2F3}" type="sibTrans" cxnId="{207AEA4C-BBA5-4A1C-8B5E-4CD1A1BD9431}">
      <dgm:prSet/>
      <dgm:spPr/>
      <dgm:t>
        <a:bodyPr/>
        <a:lstStyle/>
        <a:p>
          <a:endParaRPr lang="en-US" sz="2000"/>
        </a:p>
      </dgm:t>
    </dgm:pt>
    <dgm:pt modelId="{00B5C545-C1BF-4537-9F17-68ABAE02EC64}">
      <dgm:prSet phldrT="[Text]" custT="1"/>
      <dgm:spPr/>
      <dgm:t>
        <a:bodyPr/>
        <a:lstStyle/>
        <a:p>
          <a:r>
            <a:rPr lang="en-US" sz="2000" dirty="0"/>
            <a:t>Expenses</a:t>
          </a:r>
        </a:p>
      </dgm:t>
    </dgm:pt>
    <dgm:pt modelId="{F34AFF06-C653-48A9-8611-4184B2DA67B4}" type="parTrans" cxnId="{0041F460-B32A-4E8A-B9D0-BD0054125CDB}">
      <dgm:prSet/>
      <dgm:spPr/>
      <dgm:t>
        <a:bodyPr/>
        <a:lstStyle/>
        <a:p>
          <a:endParaRPr lang="en-US" sz="2000"/>
        </a:p>
      </dgm:t>
    </dgm:pt>
    <dgm:pt modelId="{AB9C453C-6201-44CA-8B8E-5EA77392686E}" type="sibTrans" cxnId="{0041F460-B32A-4E8A-B9D0-BD0054125CDB}">
      <dgm:prSet/>
      <dgm:spPr/>
      <dgm:t>
        <a:bodyPr/>
        <a:lstStyle/>
        <a:p>
          <a:endParaRPr lang="en-US" sz="2000"/>
        </a:p>
      </dgm:t>
    </dgm:pt>
    <dgm:pt modelId="{3D8DCA74-EF6F-4EDB-B1F2-9566BDC37184}">
      <dgm:prSet phldrT="[Text]" custT="1"/>
      <dgm:spPr/>
      <dgm:t>
        <a:bodyPr/>
        <a:lstStyle/>
        <a:p>
          <a:r>
            <a:rPr lang="en-US" sz="1700" dirty="0"/>
            <a:t>Expenses increased by $24k</a:t>
          </a:r>
        </a:p>
      </dgm:t>
    </dgm:pt>
    <dgm:pt modelId="{A50E8F0F-D887-4196-AA6F-FF27A62D7FBF}" type="parTrans" cxnId="{2F33AB2C-1902-4F82-B069-6E26502B55D4}">
      <dgm:prSet/>
      <dgm:spPr/>
      <dgm:t>
        <a:bodyPr/>
        <a:lstStyle/>
        <a:p>
          <a:endParaRPr lang="en-US" sz="2000"/>
        </a:p>
      </dgm:t>
    </dgm:pt>
    <dgm:pt modelId="{BD05C81E-8120-4AE7-B62B-06FA124738E1}" type="sibTrans" cxnId="{2F33AB2C-1902-4F82-B069-6E26502B55D4}">
      <dgm:prSet/>
      <dgm:spPr/>
      <dgm:t>
        <a:bodyPr/>
        <a:lstStyle/>
        <a:p>
          <a:endParaRPr lang="en-US" sz="2000"/>
        </a:p>
      </dgm:t>
    </dgm:pt>
    <dgm:pt modelId="{6D971979-C6E4-40D3-8046-C25E8123F93B}">
      <dgm:prSet phldrT="[Text]" custT="1"/>
      <dgm:spPr/>
      <dgm:t>
        <a:bodyPr/>
        <a:lstStyle/>
        <a:p>
          <a:r>
            <a:rPr lang="en-US" sz="1700" dirty="0"/>
            <a:t>Fund balance projected to end at $1.89M (22% of exp.)</a:t>
          </a:r>
        </a:p>
      </dgm:t>
    </dgm:pt>
    <dgm:pt modelId="{CF103564-8640-497B-A50A-0C62C410C2C0}" type="sibTrans" cxnId="{FE471F0D-5EF5-4096-8BC8-1E5FDDBD06E2}">
      <dgm:prSet/>
      <dgm:spPr/>
      <dgm:t>
        <a:bodyPr/>
        <a:lstStyle/>
        <a:p>
          <a:endParaRPr lang="en-US" sz="2000"/>
        </a:p>
      </dgm:t>
    </dgm:pt>
    <dgm:pt modelId="{5F199618-0690-401C-9A55-A0986457C4BE}" type="parTrans" cxnId="{FE471F0D-5EF5-4096-8BC8-1E5FDDBD06E2}">
      <dgm:prSet/>
      <dgm:spPr/>
      <dgm:t>
        <a:bodyPr/>
        <a:lstStyle/>
        <a:p>
          <a:endParaRPr lang="en-US" sz="2000"/>
        </a:p>
      </dgm:t>
    </dgm:pt>
    <dgm:pt modelId="{1B2D4E41-2B55-454F-927F-327E5078BF26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Financial Health</a:t>
          </a:r>
        </a:p>
      </dgm:t>
    </dgm:pt>
    <dgm:pt modelId="{D8725BD1-7C91-4671-B141-FE1912CE0D1E}" type="sibTrans" cxnId="{46FDC3FB-C763-4CDB-A599-F3EA2AAFBF1E}">
      <dgm:prSet/>
      <dgm:spPr/>
      <dgm:t>
        <a:bodyPr/>
        <a:lstStyle/>
        <a:p>
          <a:endParaRPr lang="en-US" sz="2000"/>
        </a:p>
      </dgm:t>
    </dgm:pt>
    <dgm:pt modelId="{23820B51-6059-4ED4-B210-145F0289C643}" type="parTrans" cxnId="{46FDC3FB-C763-4CDB-A599-F3EA2AAFBF1E}">
      <dgm:prSet/>
      <dgm:spPr/>
      <dgm:t>
        <a:bodyPr/>
        <a:lstStyle/>
        <a:p>
          <a:endParaRPr lang="en-US" sz="2000"/>
        </a:p>
      </dgm:t>
    </dgm:pt>
    <dgm:pt modelId="{56BDD238-01BE-49D6-BFD8-DE5BEE401A16}">
      <dgm:prSet phldrT="[Text]" custT="1"/>
      <dgm:spPr/>
      <dgm:t>
        <a:bodyPr/>
        <a:lstStyle/>
        <a:p>
          <a:r>
            <a:rPr lang="en-US" sz="1650" dirty="0"/>
            <a:t>Cash balance increased to $1.55M (66 DCOH)</a:t>
          </a:r>
        </a:p>
      </dgm:t>
    </dgm:pt>
    <dgm:pt modelId="{8E76C709-5359-4148-B377-3A37772977C3}" type="parTrans" cxnId="{3630EAE1-7AF3-46B9-AAF1-DF3B0B3C1A33}">
      <dgm:prSet/>
      <dgm:spPr/>
      <dgm:t>
        <a:bodyPr/>
        <a:lstStyle/>
        <a:p>
          <a:endParaRPr lang="en-US"/>
        </a:p>
      </dgm:t>
    </dgm:pt>
    <dgm:pt modelId="{0F3E7962-FC95-4A19-9AF3-7878C1BD1C69}" type="sibTrans" cxnId="{3630EAE1-7AF3-46B9-AAF1-DF3B0B3C1A33}">
      <dgm:prSet/>
      <dgm:spPr/>
      <dgm:t>
        <a:bodyPr/>
        <a:lstStyle/>
        <a:p>
          <a:endParaRPr lang="en-US"/>
        </a:p>
      </dgm:t>
    </dgm:pt>
    <dgm:pt modelId="{39871128-98EF-41E4-8D30-C0B0B1619119}">
      <dgm:prSet phldrT="[Text]" custT="1"/>
      <dgm:spPr/>
      <dgm:t>
        <a:bodyPr/>
        <a:lstStyle/>
        <a:p>
          <a:r>
            <a:rPr lang="en-US" sz="1700" dirty="0"/>
            <a:t>Increase in enrollment and unduplicated count increased LCFF revenue by $89k</a:t>
          </a:r>
        </a:p>
      </dgm:t>
    </dgm:pt>
    <dgm:pt modelId="{7DD508C8-05A7-419E-B4DB-F84B8E8F2B4E}" type="parTrans" cxnId="{16C6B943-C122-4A39-ADF7-5433795EECF7}">
      <dgm:prSet/>
      <dgm:spPr/>
      <dgm:t>
        <a:bodyPr/>
        <a:lstStyle/>
        <a:p>
          <a:endParaRPr lang="en-US"/>
        </a:p>
      </dgm:t>
    </dgm:pt>
    <dgm:pt modelId="{3FF6D368-0902-45F9-AC4F-5DFCF2679518}" type="sibTrans" cxnId="{16C6B943-C122-4A39-ADF7-5433795EECF7}">
      <dgm:prSet/>
      <dgm:spPr/>
      <dgm:t>
        <a:bodyPr/>
        <a:lstStyle/>
        <a:p>
          <a:endParaRPr lang="en-US"/>
        </a:p>
      </dgm:t>
    </dgm:pt>
    <dgm:pt modelId="{57EC6F6A-4FDC-4C45-8F81-2B8818BC578F}">
      <dgm:prSet phldrT="[Text]" custT="1"/>
      <dgm:spPr/>
      <dgm:t>
        <a:bodyPr/>
        <a:lstStyle/>
        <a:p>
          <a:r>
            <a:rPr lang="en-US" sz="1700" dirty="0"/>
            <a:t>Other state revenue decreased by $50k from adjustments to one-time funding</a:t>
          </a:r>
        </a:p>
      </dgm:t>
    </dgm:pt>
    <dgm:pt modelId="{7C8D5640-D821-4E49-A101-1F70D23BEEAB}" type="parTrans" cxnId="{AB32B674-8E67-461E-A108-747572163453}">
      <dgm:prSet/>
      <dgm:spPr/>
      <dgm:t>
        <a:bodyPr/>
        <a:lstStyle/>
        <a:p>
          <a:endParaRPr lang="en-US"/>
        </a:p>
      </dgm:t>
    </dgm:pt>
    <dgm:pt modelId="{43C61C69-8770-46B8-8F5F-9065F0A061F8}" type="sibTrans" cxnId="{AB32B674-8E67-461E-A108-747572163453}">
      <dgm:prSet/>
      <dgm:spPr/>
      <dgm:t>
        <a:bodyPr/>
        <a:lstStyle/>
        <a:p>
          <a:endParaRPr lang="en-US"/>
        </a:p>
      </dgm:t>
    </dgm:pt>
    <dgm:pt modelId="{6B8AD3A4-66EE-4ED6-B89D-70F67168749B}">
      <dgm:prSet phldrT="[Text]" custT="1"/>
      <dgm:spPr/>
      <dgm:t>
        <a:bodyPr/>
        <a:lstStyle/>
        <a:p>
          <a:r>
            <a:rPr lang="en-US" sz="1700" dirty="0"/>
            <a:t>Increase in substitutes of $82k partially offset by $51k decrease in comp and benefits</a:t>
          </a:r>
        </a:p>
      </dgm:t>
    </dgm:pt>
    <dgm:pt modelId="{BB9B73FF-C915-427D-BF39-7D5F7373A27E}" type="parTrans" cxnId="{016FAA2C-9491-47C3-979B-9C3B1A4A80E9}">
      <dgm:prSet/>
      <dgm:spPr/>
      <dgm:t>
        <a:bodyPr/>
        <a:lstStyle/>
        <a:p>
          <a:endParaRPr lang="en-US"/>
        </a:p>
      </dgm:t>
    </dgm:pt>
    <dgm:pt modelId="{009CA61A-0797-4E4A-8B7F-A0E91F54D95A}" type="sibTrans" cxnId="{016FAA2C-9491-47C3-979B-9C3B1A4A80E9}">
      <dgm:prSet/>
      <dgm:spPr/>
      <dgm:t>
        <a:bodyPr/>
        <a:lstStyle/>
        <a:p>
          <a:endParaRPr lang="en-US"/>
        </a:p>
      </dgm:t>
    </dgm:pt>
    <dgm:pt modelId="{C341EE20-0364-4AF2-B7D7-F3912200E553}">
      <dgm:prSet phldrT="[Text]" custT="1"/>
      <dgm:spPr/>
      <dgm:t>
        <a:bodyPr/>
        <a:lstStyle/>
        <a:p>
          <a:r>
            <a:rPr lang="en-US" sz="1700" dirty="0"/>
            <a:t>Other budget changes netted a $6k savings</a:t>
          </a:r>
        </a:p>
      </dgm:t>
    </dgm:pt>
    <dgm:pt modelId="{24473934-1476-4F18-AFDA-3473694C6374}" type="parTrans" cxnId="{B5474025-32CC-486A-8D97-5F59591440CA}">
      <dgm:prSet/>
      <dgm:spPr/>
      <dgm:t>
        <a:bodyPr/>
        <a:lstStyle/>
        <a:p>
          <a:endParaRPr lang="en-US"/>
        </a:p>
      </dgm:t>
    </dgm:pt>
    <dgm:pt modelId="{5E20E4F3-5423-4EA3-9058-FDC6B92C77AD}" type="sibTrans" cxnId="{B5474025-32CC-486A-8D97-5F59591440CA}">
      <dgm:prSet/>
      <dgm:spPr/>
      <dgm:t>
        <a:bodyPr/>
        <a:lstStyle/>
        <a:p>
          <a:endParaRPr lang="en-US"/>
        </a:p>
      </dgm:t>
    </dgm:pt>
    <dgm:pt modelId="{599B397C-5C97-426A-80BB-85FF92A8FFAF}">
      <dgm:prSet phldrT="[Text]" custT="1"/>
      <dgm:spPr/>
      <dgm:t>
        <a:bodyPr/>
        <a:lstStyle/>
        <a:p>
          <a:endParaRPr lang="en-US" sz="1700" dirty="0"/>
        </a:p>
      </dgm:t>
    </dgm:pt>
    <dgm:pt modelId="{CCBBA37E-6506-4A71-BC89-E16379E2D0E6}" type="parTrans" cxnId="{A1397EAC-B15C-4DD6-A8EE-5C626F0FE45B}">
      <dgm:prSet/>
      <dgm:spPr/>
      <dgm:t>
        <a:bodyPr/>
        <a:lstStyle/>
        <a:p>
          <a:endParaRPr lang="en-US"/>
        </a:p>
      </dgm:t>
    </dgm:pt>
    <dgm:pt modelId="{68CFBCDE-DB51-488F-A05B-DD1D80696F92}" type="sibTrans" cxnId="{A1397EAC-B15C-4DD6-A8EE-5C626F0FE45B}">
      <dgm:prSet/>
      <dgm:spPr/>
      <dgm:t>
        <a:bodyPr/>
        <a:lstStyle/>
        <a:p>
          <a:endParaRPr lang="en-US"/>
        </a:p>
      </dgm:t>
    </dgm:pt>
    <dgm:pt modelId="{9ED63A96-72AE-4DC2-B5F5-B4AAA7A45042}">
      <dgm:prSet phldrT="[Text]" custT="1"/>
      <dgm:spPr/>
      <dgm:t>
        <a:bodyPr/>
        <a:lstStyle/>
        <a:p>
          <a:r>
            <a:rPr lang="en-US" sz="1700" dirty="0"/>
            <a:t>Fundraising increased by $80k from private donation</a:t>
          </a:r>
        </a:p>
      </dgm:t>
    </dgm:pt>
    <dgm:pt modelId="{CAE45453-5B53-4CEF-98EF-990F7AEE0C8B}" type="parTrans" cxnId="{133FB472-C8B3-402D-935A-1BF9689184EC}">
      <dgm:prSet/>
      <dgm:spPr/>
      <dgm:t>
        <a:bodyPr/>
        <a:lstStyle/>
        <a:p>
          <a:endParaRPr lang="en-US"/>
        </a:p>
      </dgm:t>
    </dgm:pt>
    <dgm:pt modelId="{F4766944-5E3F-4FDA-BA61-0A35F4C9771C}" type="sibTrans" cxnId="{133FB472-C8B3-402D-935A-1BF9689184EC}">
      <dgm:prSet/>
      <dgm:spPr/>
      <dgm:t>
        <a:bodyPr/>
        <a:lstStyle/>
        <a:p>
          <a:endParaRPr lang="en-US"/>
        </a:p>
      </dgm:t>
    </dgm:pt>
    <dgm:pt modelId="{A1130497-156E-4834-9E91-083331CB3BDB}">
      <dgm:prSet phldrT="[Text]" custT="1"/>
      <dgm:spPr/>
      <dgm:t>
        <a:bodyPr/>
        <a:lstStyle/>
        <a:p>
          <a:endParaRPr lang="en-US" sz="1700" dirty="0"/>
        </a:p>
      </dgm:t>
    </dgm:pt>
    <dgm:pt modelId="{D20DABEA-AAF4-4699-9055-7ACE83266EE4}" type="parTrans" cxnId="{0F46D16D-F0CD-44FB-AAC6-69D2F6C41DFB}">
      <dgm:prSet/>
      <dgm:spPr/>
      <dgm:t>
        <a:bodyPr/>
        <a:lstStyle/>
        <a:p>
          <a:endParaRPr lang="en-US"/>
        </a:p>
      </dgm:t>
    </dgm:pt>
    <dgm:pt modelId="{F238C077-4649-48B2-A699-8DCE01A76452}" type="sibTrans" cxnId="{0F46D16D-F0CD-44FB-AAC6-69D2F6C41DFB}">
      <dgm:prSet/>
      <dgm:spPr/>
      <dgm:t>
        <a:bodyPr/>
        <a:lstStyle/>
        <a:p>
          <a:endParaRPr lang="en-US"/>
        </a:p>
      </dgm:t>
    </dgm:pt>
    <dgm:pt modelId="{40303354-2620-4BA8-982A-4BC080E1B58D}" type="pres">
      <dgm:prSet presAssocID="{6A1F6E64-873B-4CC4-8DA7-EC0ADF4A7113}" presName="Name0" presStyleCnt="0">
        <dgm:presLayoutVars>
          <dgm:dir/>
          <dgm:animLvl val="lvl"/>
          <dgm:resizeHandles val="exact"/>
        </dgm:presLayoutVars>
      </dgm:prSet>
      <dgm:spPr/>
    </dgm:pt>
    <dgm:pt modelId="{5D6E5361-EC46-4EA7-B108-63849FB88359}" type="pres">
      <dgm:prSet presAssocID="{05091D5F-FD08-42CA-83E8-012C92DADE8E}" presName="linNode" presStyleCnt="0"/>
      <dgm:spPr/>
    </dgm:pt>
    <dgm:pt modelId="{F63BAF99-C817-4189-AF63-51589D12EC27}" type="pres">
      <dgm:prSet presAssocID="{05091D5F-FD08-42CA-83E8-012C92DADE8E}" presName="parentText" presStyleLbl="node1" presStyleIdx="0" presStyleCnt="3" custScaleX="65095">
        <dgm:presLayoutVars>
          <dgm:chMax val="1"/>
          <dgm:bulletEnabled val="1"/>
        </dgm:presLayoutVars>
      </dgm:prSet>
      <dgm:spPr/>
    </dgm:pt>
    <dgm:pt modelId="{7EC376C8-DFE3-4DF1-B880-3A468314CBC3}" type="pres">
      <dgm:prSet presAssocID="{05091D5F-FD08-42CA-83E8-012C92DADE8E}" presName="descendantText" presStyleLbl="alignAccFollowNode1" presStyleIdx="0" presStyleCnt="3" custScaleX="116407" custScaleY="113223">
        <dgm:presLayoutVars>
          <dgm:bulletEnabled val="1"/>
        </dgm:presLayoutVars>
      </dgm:prSet>
      <dgm:spPr/>
    </dgm:pt>
    <dgm:pt modelId="{CA16DE4E-1B47-4D7A-973B-E1C8710A16B0}" type="pres">
      <dgm:prSet presAssocID="{337EB0A1-88F6-4C81-A798-AA4CB334A2F3}" presName="sp" presStyleCnt="0"/>
      <dgm:spPr/>
    </dgm:pt>
    <dgm:pt modelId="{4F969494-5B82-4A93-9AB9-CC0DFD8438FF}" type="pres">
      <dgm:prSet presAssocID="{00B5C545-C1BF-4537-9F17-68ABAE02EC64}" presName="linNode" presStyleCnt="0"/>
      <dgm:spPr/>
    </dgm:pt>
    <dgm:pt modelId="{1561F5C8-6311-4DF7-994B-80A0E6DF37EF}" type="pres">
      <dgm:prSet presAssocID="{00B5C545-C1BF-4537-9F17-68ABAE02EC64}" presName="parentText" presStyleLbl="node1" presStyleIdx="1" presStyleCnt="3" custScaleX="65095">
        <dgm:presLayoutVars>
          <dgm:chMax val="1"/>
          <dgm:bulletEnabled val="1"/>
        </dgm:presLayoutVars>
      </dgm:prSet>
      <dgm:spPr/>
    </dgm:pt>
    <dgm:pt modelId="{957314E3-AF4F-4179-AC17-46C85593FB54}" type="pres">
      <dgm:prSet presAssocID="{00B5C545-C1BF-4537-9F17-68ABAE02EC64}" presName="descendantText" presStyleLbl="alignAccFollowNode1" presStyleIdx="1" presStyleCnt="3" custScaleX="117861" custScaleY="129100" custLinFactNeighborX="719" custLinFactNeighborY="-156">
        <dgm:presLayoutVars>
          <dgm:bulletEnabled val="1"/>
        </dgm:presLayoutVars>
      </dgm:prSet>
      <dgm:spPr/>
    </dgm:pt>
    <dgm:pt modelId="{E166EA4F-093D-4A2B-9886-89673DCA260C}" type="pres">
      <dgm:prSet presAssocID="{AB9C453C-6201-44CA-8B8E-5EA77392686E}" presName="sp" presStyleCnt="0"/>
      <dgm:spPr/>
    </dgm:pt>
    <dgm:pt modelId="{CD6110AC-BE07-439E-9513-A51325A2147A}" type="pres">
      <dgm:prSet presAssocID="{1B2D4E41-2B55-454F-927F-327E5078BF26}" presName="linNode" presStyleCnt="0"/>
      <dgm:spPr/>
    </dgm:pt>
    <dgm:pt modelId="{4F0B009D-3CB3-4617-8F97-95036319255F}" type="pres">
      <dgm:prSet presAssocID="{1B2D4E41-2B55-454F-927F-327E5078BF26}" presName="parentText" presStyleLbl="node1" presStyleIdx="2" presStyleCnt="3" custScaleX="65095">
        <dgm:presLayoutVars>
          <dgm:chMax val="1"/>
          <dgm:bulletEnabled val="1"/>
        </dgm:presLayoutVars>
      </dgm:prSet>
      <dgm:spPr/>
    </dgm:pt>
    <dgm:pt modelId="{16BBE579-1AFB-4924-8BAA-15462FA26881}" type="pres">
      <dgm:prSet presAssocID="{1B2D4E41-2B55-454F-927F-327E5078BF26}" presName="descendantText" presStyleLbl="alignAccFollowNode1" presStyleIdx="2" presStyleCnt="3" custScaleX="116782" custScaleY="127686">
        <dgm:presLayoutVars>
          <dgm:bulletEnabled val="1"/>
        </dgm:presLayoutVars>
      </dgm:prSet>
      <dgm:spPr/>
    </dgm:pt>
  </dgm:ptLst>
  <dgm:cxnLst>
    <dgm:cxn modelId="{FE471F0D-5EF5-4096-8BC8-1E5FDDBD06E2}" srcId="{1B2D4E41-2B55-454F-927F-327E5078BF26}" destId="{6D971979-C6E4-40D3-8046-C25E8123F93B}" srcOrd="0" destOrd="0" parTransId="{5F199618-0690-401C-9A55-A0986457C4BE}" sibTransId="{CF103564-8640-497B-A50A-0C62C410C2C0}"/>
    <dgm:cxn modelId="{B5474025-32CC-486A-8D97-5F59591440CA}" srcId="{3D8DCA74-EF6F-4EDB-B1F2-9566BDC37184}" destId="{C341EE20-0364-4AF2-B7D7-F3912200E553}" srcOrd="1" destOrd="0" parTransId="{24473934-1476-4F18-AFDA-3473694C6374}" sibTransId="{5E20E4F3-5423-4EA3-9058-FDC6B92C77AD}"/>
    <dgm:cxn modelId="{016FAA2C-9491-47C3-979B-9C3B1A4A80E9}" srcId="{3D8DCA74-EF6F-4EDB-B1F2-9566BDC37184}" destId="{6B8AD3A4-66EE-4ED6-B89D-70F67168749B}" srcOrd="0" destOrd="0" parTransId="{BB9B73FF-C915-427D-BF39-7D5F7373A27E}" sibTransId="{009CA61A-0797-4E4A-8B7F-A0E91F54D95A}"/>
    <dgm:cxn modelId="{2F33AB2C-1902-4F82-B069-6E26502B55D4}" srcId="{00B5C545-C1BF-4537-9F17-68ABAE02EC64}" destId="{3D8DCA74-EF6F-4EDB-B1F2-9566BDC37184}" srcOrd="0" destOrd="0" parTransId="{A50E8F0F-D887-4196-AA6F-FF27A62D7FBF}" sibTransId="{BD05C81E-8120-4AE7-B62B-06FA124738E1}"/>
    <dgm:cxn modelId="{DE70092E-83B9-4D9A-96A2-53D644CCE043}" type="presOf" srcId="{3D8DCA74-EF6F-4EDB-B1F2-9566BDC37184}" destId="{957314E3-AF4F-4179-AC17-46C85593FB54}" srcOrd="0" destOrd="0" presId="urn:microsoft.com/office/officeart/2005/8/layout/vList5"/>
    <dgm:cxn modelId="{0041F460-B32A-4E8A-B9D0-BD0054125CDB}" srcId="{6A1F6E64-873B-4CC4-8DA7-EC0ADF4A7113}" destId="{00B5C545-C1BF-4537-9F17-68ABAE02EC64}" srcOrd="1" destOrd="0" parTransId="{F34AFF06-C653-48A9-8611-4184B2DA67B4}" sibTransId="{AB9C453C-6201-44CA-8B8E-5EA77392686E}"/>
    <dgm:cxn modelId="{16C6B943-C122-4A39-ADF7-5433795EECF7}" srcId="{05091D5F-FD08-42CA-83E8-012C92DADE8E}" destId="{39871128-98EF-41E4-8D30-C0B0B1619119}" srcOrd="1" destOrd="0" parTransId="{7DD508C8-05A7-419E-B4DB-F84B8E8F2B4E}" sibTransId="{3FF6D368-0902-45F9-AC4F-5DFCF2679518}"/>
    <dgm:cxn modelId="{3A9FAB68-55CF-44C0-8CC1-3613940D76BC}" type="presOf" srcId="{C341EE20-0364-4AF2-B7D7-F3912200E553}" destId="{957314E3-AF4F-4179-AC17-46C85593FB54}" srcOrd="0" destOrd="2" presId="urn:microsoft.com/office/officeart/2005/8/layout/vList5"/>
    <dgm:cxn modelId="{528E946A-CCA0-4259-9383-CB4EFF96ABEA}" type="presOf" srcId="{56BDD238-01BE-49D6-BFD8-DE5BEE401A16}" destId="{16BBE579-1AFB-4924-8BAA-15462FA26881}" srcOrd="0" destOrd="1" presId="urn:microsoft.com/office/officeart/2005/8/layout/vList5"/>
    <dgm:cxn modelId="{207AEA4C-BBA5-4A1C-8B5E-4CD1A1BD9431}" srcId="{6A1F6E64-873B-4CC4-8DA7-EC0ADF4A7113}" destId="{05091D5F-FD08-42CA-83E8-012C92DADE8E}" srcOrd="0" destOrd="0" parTransId="{3B0C9E4A-E3F2-4FFC-8DD7-0B76F21A2101}" sibTransId="{337EB0A1-88F6-4C81-A798-AA4CB334A2F3}"/>
    <dgm:cxn modelId="{0F46D16D-F0CD-44FB-AAC6-69D2F6C41DFB}" srcId="{05091D5F-FD08-42CA-83E8-012C92DADE8E}" destId="{A1130497-156E-4834-9E91-083331CB3BDB}" srcOrd="0" destOrd="0" parTransId="{D20DABEA-AAF4-4699-9055-7ACE83266EE4}" sibTransId="{F238C077-4649-48B2-A699-8DCE01A76452}"/>
    <dgm:cxn modelId="{133FB472-C8B3-402D-935A-1BF9689184EC}" srcId="{05091D5F-FD08-42CA-83E8-012C92DADE8E}" destId="{9ED63A96-72AE-4DC2-B5F5-B4AAA7A45042}" srcOrd="3" destOrd="0" parTransId="{CAE45453-5B53-4CEF-98EF-990F7AEE0C8B}" sibTransId="{F4766944-5E3F-4FDA-BA61-0A35F4C9771C}"/>
    <dgm:cxn modelId="{AB32B674-8E67-461E-A108-747572163453}" srcId="{05091D5F-FD08-42CA-83E8-012C92DADE8E}" destId="{57EC6F6A-4FDC-4C45-8F81-2B8818BC578F}" srcOrd="2" destOrd="0" parTransId="{7C8D5640-D821-4E49-A101-1F70D23BEEAB}" sibTransId="{43C61C69-8770-46B8-8F5F-9065F0A061F8}"/>
    <dgm:cxn modelId="{9EEED67D-116A-4582-A1BB-D5581FA01442}" type="presOf" srcId="{6D971979-C6E4-40D3-8046-C25E8123F93B}" destId="{16BBE579-1AFB-4924-8BAA-15462FA26881}" srcOrd="0" destOrd="0" presId="urn:microsoft.com/office/officeart/2005/8/layout/vList5"/>
    <dgm:cxn modelId="{4D1F6186-071C-4053-90C6-C69242ADCC48}" type="presOf" srcId="{39871128-98EF-41E4-8D30-C0B0B1619119}" destId="{7EC376C8-DFE3-4DF1-B880-3A468314CBC3}" srcOrd="0" destOrd="1" presId="urn:microsoft.com/office/officeart/2005/8/layout/vList5"/>
    <dgm:cxn modelId="{596C358B-6CDF-42B7-89FF-D7EA1607F3F1}" type="presOf" srcId="{57EC6F6A-4FDC-4C45-8F81-2B8818BC578F}" destId="{7EC376C8-DFE3-4DF1-B880-3A468314CBC3}" srcOrd="0" destOrd="2" presId="urn:microsoft.com/office/officeart/2005/8/layout/vList5"/>
    <dgm:cxn modelId="{01C3BD8E-1DDD-4B28-A292-67365EB264FB}" type="presOf" srcId="{599B397C-5C97-426A-80BB-85FF92A8FFAF}" destId="{7EC376C8-DFE3-4DF1-B880-3A468314CBC3}" srcOrd="0" destOrd="4" presId="urn:microsoft.com/office/officeart/2005/8/layout/vList5"/>
    <dgm:cxn modelId="{5D4E4992-2724-4B8A-9E53-BABE0ACB4ED5}" type="presOf" srcId="{1B2D4E41-2B55-454F-927F-327E5078BF26}" destId="{4F0B009D-3CB3-4617-8F97-95036319255F}" srcOrd="0" destOrd="0" presId="urn:microsoft.com/office/officeart/2005/8/layout/vList5"/>
    <dgm:cxn modelId="{A7F4F4A9-1207-46C6-9594-76874F76253E}" type="presOf" srcId="{6A1F6E64-873B-4CC4-8DA7-EC0ADF4A7113}" destId="{40303354-2620-4BA8-982A-4BC080E1B58D}" srcOrd="0" destOrd="0" presId="urn:microsoft.com/office/officeart/2005/8/layout/vList5"/>
    <dgm:cxn modelId="{A1397EAC-B15C-4DD6-A8EE-5C626F0FE45B}" srcId="{05091D5F-FD08-42CA-83E8-012C92DADE8E}" destId="{599B397C-5C97-426A-80BB-85FF92A8FFAF}" srcOrd="4" destOrd="0" parTransId="{CCBBA37E-6506-4A71-BC89-E16379E2D0E6}" sibTransId="{68CFBCDE-DB51-488F-A05B-DD1D80696F92}"/>
    <dgm:cxn modelId="{B3481BB3-5E25-4D13-A9C8-3853CC036A29}" type="presOf" srcId="{A1130497-156E-4834-9E91-083331CB3BDB}" destId="{7EC376C8-DFE3-4DF1-B880-3A468314CBC3}" srcOrd="0" destOrd="0" presId="urn:microsoft.com/office/officeart/2005/8/layout/vList5"/>
    <dgm:cxn modelId="{6A09DCBF-77C7-48A6-B23C-D14F1654C250}" type="presOf" srcId="{9ED63A96-72AE-4DC2-B5F5-B4AAA7A45042}" destId="{7EC376C8-DFE3-4DF1-B880-3A468314CBC3}" srcOrd="0" destOrd="3" presId="urn:microsoft.com/office/officeart/2005/8/layout/vList5"/>
    <dgm:cxn modelId="{3EA01DC6-3416-490E-85E1-9EDAF034CABF}" type="presOf" srcId="{6B8AD3A4-66EE-4ED6-B89D-70F67168749B}" destId="{957314E3-AF4F-4179-AC17-46C85593FB54}" srcOrd="0" destOrd="1" presId="urn:microsoft.com/office/officeart/2005/8/layout/vList5"/>
    <dgm:cxn modelId="{9E1FE3D6-150A-47FA-8242-807B6B30BB2D}" type="presOf" srcId="{05091D5F-FD08-42CA-83E8-012C92DADE8E}" destId="{F63BAF99-C817-4189-AF63-51589D12EC27}" srcOrd="0" destOrd="0" presId="urn:microsoft.com/office/officeart/2005/8/layout/vList5"/>
    <dgm:cxn modelId="{FA2BC3E0-9416-4BCB-8830-862B75B0911F}" type="presOf" srcId="{00B5C545-C1BF-4537-9F17-68ABAE02EC64}" destId="{1561F5C8-6311-4DF7-994B-80A0E6DF37EF}" srcOrd="0" destOrd="0" presId="urn:microsoft.com/office/officeart/2005/8/layout/vList5"/>
    <dgm:cxn modelId="{3630EAE1-7AF3-46B9-AAF1-DF3B0B3C1A33}" srcId="{1B2D4E41-2B55-454F-927F-327E5078BF26}" destId="{56BDD238-01BE-49D6-BFD8-DE5BEE401A16}" srcOrd="1" destOrd="0" parTransId="{8E76C709-5359-4148-B377-3A37772977C3}" sibTransId="{0F3E7962-FC95-4A19-9AF3-7878C1BD1C69}"/>
    <dgm:cxn modelId="{46FDC3FB-C763-4CDB-A599-F3EA2AAFBF1E}" srcId="{6A1F6E64-873B-4CC4-8DA7-EC0ADF4A7113}" destId="{1B2D4E41-2B55-454F-927F-327E5078BF26}" srcOrd="2" destOrd="0" parTransId="{23820B51-6059-4ED4-B210-145F0289C643}" sibTransId="{D8725BD1-7C91-4671-B141-FE1912CE0D1E}"/>
    <dgm:cxn modelId="{E1594850-889B-432F-A68D-1692403CA86F}" type="presParOf" srcId="{40303354-2620-4BA8-982A-4BC080E1B58D}" destId="{5D6E5361-EC46-4EA7-B108-63849FB88359}" srcOrd="0" destOrd="0" presId="urn:microsoft.com/office/officeart/2005/8/layout/vList5"/>
    <dgm:cxn modelId="{78952FDB-8A02-458A-BA58-41D9682A9540}" type="presParOf" srcId="{5D6E5361-EC46-4EA7-B108-63849FB88359}" destId="{F63BAF99-C817-4189-AF63-51589D12EC27}" srcOrd="0" destOrd="0" presId="urn:microsoft.com/office/officeart/2005/8/layout/vList5"/>
    <dgm:cxn modelId="{EB35DDC8-9CA0-4EA1-9227-DE5FFEE6F0E6}" type="presParOf" srcId="{5D6E5361-EC46-4EA7-B108-63849FB88359}" destId="{7EC376C8-DFE3-4DF1-B880-3A468314CBC3}" srcOrd="1" destOrd="0" presId="urn:microsoft.com/office/officeart/2005/8/layout/vList5"/>
    <dgm:cxn modelId="{6B3328BF-4FBC-4C77-90FD-71C118204CD2}" type="presParOf" srcId="{40303354-2620-4BA8-982A-4BC080E1B58D}" destId="{CA16DE4E-1B47-4D7A-973B-E1C8710A16B0}" srcOrd="1" destOrd="0" presId="urn:microsoft.com/office/officeart/2005/8/layout/vList5"/>
    <dgm:cxn modelId="{0711B364-EE8A-491B-8155-3550005EE242}" type="presParOf" srcId="{40303354-2620-4BA8-982A-4BC080E1B58D}" destId="{4F969494-5B82-4A93-9AB9-CC0DFD8438FF}" srcOrd="2" destOrd="0" presId="urn:microsoft.com/office/officeart/2005/8/layout/vList5"/>
    <dgm:cxn modelId="{4CDCFB7E-F3FF-4019-9922-59282C1CE92E}" type="presParOf" srcId="{4F969494-5B82-4A93-9AB9-CC0DFD8438FF}" destId="{1561F5C8-6311-4DF7-994B-80A0E6DF37EF}" srcOrd="0" destOrd="0" presId="urn:microsoft.com/office/officeart/2005/8/layout/vList5"/>
    <dgm:cxn modelId="{8E1405D0-B9CA-4BFA-A0BF-44C8A81959C7}" type="presParOf" srcId="{4F969494-5B82-4A93-9AB9-CC0DFD8438FF}" destId="{957314E3-AF4F-4179-AC17-46C85593FB54}" srcOrd="1" destOrd="0" presId="urn:microsoft.com/office/officeart/2005/8/layout/vList5"/>
    <dgm:cxn modelId="{9B0B96BF-8648-4954-ACD4-4668575F7512}" type="presParOf" srcId="{40303354-2620-4BA8-982A-4BC080E1B58D}" destId="{E166EA4F-093D-4A2B-9886-89673DCA260C}" srcOrd="3" destOrd="0" presId="urn:microsoft.com/office/officeart/2005/8/layout/vList5"/>
    <dgm:cxn modelId="{6EC838B1-D805-407F-AC49-5A94248A57DD}" type="presParOf" srcId="{40303354-2620-4BA8-982A-4BC080E1B58D}" destId="{CD6110AC-BE07-439E-9513-A51325A2147A}" srcOrd="4" destOrd="0" presId="urn:microsoft.com/office/officeart/2005/8/layout/vList5"/>
    <dgm:cxn modelId="{9189D7AB-C532-4346-A2E4-8CD6C2446691}" type="presParOf" srcId="{CD6110AC-BE07-439E-9513-A51325A2147A}" destId="{4F0B009D-3CB3-4617-8F97-95036319255F}" srcOrd="0" destOrd="0" presId="urn:microsoft.com/office/officeart/2005/8/layout/vList5"/>
    <dgm:cxn modelId="{F5592EE5-8ABF-4234-B44D-0880C3210759}" type="presParOf" srcId="{CD6110AC-BE07-439E-9513-A51325A2147A}" destId="{16BBE579-1AFB-4924-8BAA-15462FA268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376C8-DFE3-4DF1-B880-3A468314CBC3}">
      <dsp:nvSpPr>
        <dsp:cNvPr id="0" name=""/>
        <dsp:cNvSpPr/>
      </dsp:nvSpPr>
      <dsp:spPr>
        <a:xfrm rot="5400000">
          <a:off x="4358061" y="-2305929"/>
          <a:ext cx="1375329" cy="61322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Increase in enrollment and unduplicated count increased LCFF revenue by $89k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Other state revenue decreased by $50k from adjustments to one-time funding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Fundraising increased by $80k from private donation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1979589" y="139681"/>
        <a:ext cx="6065136" cy="1241053"/>
      </dsp:txXfrm>
    </dsp:sp>
    <dsp:sp modelId="{F63BAF99-C817-4189-AF63-51589D12EC27}">
      <dsp:nvSpPr>
        <dsp:cNvPr id="0" name=""/>
        <dsp:cNvSpPr/>
      </dsp:nvSpPr>
      <dsp:spPr>
        <a:xfrm>
          <a:off x="50675" y="1014"/>
          <a:ext cx="1928913" cy="15183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24796" y="75135"/>
        <a:ext cx="1780671" cy="1370144"/>
      </dsp:txXfrm>
    </dsp:sp>
    <dsp:sp modelId="{957314E3-AF4F-4179-AC17-46C85593FB54}">
      <dsp:nvSpPr>
        <dsp:cNvPr id="0" name=""/>
        <dsp:cNvSpPr/>
      </dsp:nvSpPr>
      <dsp:spPr>
        <a:xfrm rot="5400000">
          <a:off x="4316298" y="-723884"/>
          <a:ext cx="1568189" cy="62028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Expenses increased by $24k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Increase in substitutes of $82k partially offset by $51k decrease in comp and benefits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Other budget changes netted a $6k savings</a:t>
          </a:r>
        </a:p>
      </dsp:txBody>
      <dsp:txXfrm rot="-5400000">
        <a:off x="1998990" y="1669977"/>
        <a:ext cx="6126254" cy="1415083"/>
      </dsp:txXfrm>
    </dsp:sp>
    <dsp:sp modelId="{1561F5C8-6311-4DF7-994B-80A0E6DF37EF}">
      <dsp:nvSpPr>
        <dsp:cNvPr id="0" name=""/>
        <dsp:cNvSpPr/>
      </dsp:nvSpPr>
      <dsp:spPr>
        <a:xfrm>
          <a:off x="50675" y="1620221"/>
          <a:ext cx="1927029" cy="15183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Expenses</a:t>
          </a:r>
        </a:p>
      </dsp:txBody>
      <dsp:txXfrm>
        <a:off x="124796" y="1694342"/>
        <a:ext cx="1778787" cy="1370144"/>
      </dsp:txXfrm>
    </dsp:sp>
    <dsp:sp modelId="{16BBE579-1AFB-4924-8BAA-15462FA26881}">
      <dsp:nvSpPr>
        <dsp:cNvPr id="0" name=""/>
        <dsp:cNvSpPr/>
      </dsp:nvSpPr>
      <dsp:spPr>
        <a:xfrm rot="5400000">
          <a:off x="4275209" y="941924"/>
          <a:ext cx="1551013" cy="614602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Fund balance projected to end at $1.89M (22% of exp.)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50" kern="1200" dirty="0"/>
            <a:t>Cash balance increased to $1.55M (66 DCOH)</a:t>
          </a:r>
        </a:p>
      </dsp:txBody>
      <dsp:txXfrm rot="-5400000">
        <a:off x="1977705" y="3315142"/>
        <a:ext cx="6070307" cy="1399585"/>
      </dsp:txXfrm>
    </dsp:sp>
    <dsp:sp modelId="{4F0B009D-3CB3-4617-8F97-95036319255F}">
      <dsp:nvSpPr>
        <dsp:cNvPr id="0" name=""/>
        <dsp:cNvSpPr/>
      </dsp:nvSpPr>
      <dsp:spPr>
        <a:xfrm>
          <a:off x="50675" y="3255741"/>
          <a:ext cx="1927029" cy="15183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Franklin Gothic Book"/>
              <a:ea typeface="+mn-ea"/>
              <a:cs typeface="+mn-cs"/>
            </a:rPr>
            <a:t>Financial Health</a:t>
          </a:r>
        </a:p>
      </dsp:txBody>
      <dsp:txXfrm>
        <a:off x="124796" y="3329862"/>
        <a:ext cx="1778787" cy="1370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6E777-70DA-4AF0-9630-1F223BB51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1B961-8E32-47A8-AE45-74E208389E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D9D5-8830-4508-86ED-0119E7C2D49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FB9DA-B39A-4B7F-954A-5469DEBA6B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73C99-E2DA-48CB-8F14-1760A4695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DC515-1286-479E-812D-EE57B868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F106-B202-4350-8BDA-320633B6B5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4FA9-E60A-46EA-BB30-BC6D13C0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3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 ADE is 260, budget 339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Revenue Decrease: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State revenue decrease because ADE was lower than previously estimated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Federal revenue increase: CSP Carry over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Expenses Increase: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Professional and Tech Services: Projecting to have more long-term substitute teachers due to lack of current full-time teachers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CSP Funded – Infinite Campus, Data Insight Partners, </a:t>
            </a:r>
            <a:r>
              <a:rPr lang="en-US" baseline="0" dirty="0" err="1"/>
              <a:t>etc</a:t>
            </a:r>
            <a:endParaRPr lang="en-US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Property Services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Repairs and Maintenance – CSP carryover – likely to shift elsewhere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Debt Services and </a:t>
            </a:r>
            <a:r>
              <a:rPr lang="en-US" baseline="0" dirty="0" err="1"/>
              <a:t>Misc</a:t>
            </a:r>
            <a:endParaRPr lang="en-US" baseline="0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Estimated CAM fees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Property taxes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 ADE is 260, budget 339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Revenue Decrease: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State revenue decrease because ADE was lower than previously estimated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Federal revenue increase: CSP Carry over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Expenses Increase: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Professional and Tech Services: Projecting to have more long-term substitute teachers due to lack of current full-time teachers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CSP Funded – Infinite Campus, Data Insight Partners, </a:t>
            </a:r>
            <a:r>
              <a:rPr lang="en-US" baseline="0" dirty="0" err="1"/>
              <a:t>etc</a:t>
            </a:r>
            <a:endParaRPr lang="en-US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Property Services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Repairs and Maintenance – CSP carryover – likely to shift elsewhere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Debt Services and </a:t>
            </a:r>
            <a:r>
              <a:rPr lang="en-US" baseline="0" dirty="0" err="1"/>
              <a:t>Misc</a:t>
            </a:r>
            <a:endParaRPr lang="en-US" baseline="0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Estimated CAM fees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Property taxes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688" y="3203777"/>
            <a:ext cx="5187718" cy="1500187"/>
          </a:xfrm>
        </p:spPr>
        <p:txBody>
          <a:bodyPr numCol="1" anchor="t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  <a:p>
            <a:pPr lvl="0"/>
            <a:r>
              <a:rPr lang="en-US" dirty="0"/>
              <a:t>CITY, STATE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165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FBA994-EA70-4D73-B265-DDF8AFE8C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102" y="5705854"/>
            <a:ext cx="5029210" cy="11521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32A877-28E3-43EF-AD91-D1542E642890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AE3D380-E192-460F-81F0-EFA7A54ABB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6688" y="5705854"/>
            <a:ext cx="1511116" cy="831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2FCF00-D50D-4B35-BB23-7B1585B26E80}"/>
              </a:ext>
            </a:extLst>
          </p:cNvPr>
          <p:cNvSpPr/>
          <p:nvPr userDrawn="1"/>
        </p:nvSpPr>
        <p:spPr>
          <a:xfrm>
            <a:off x="7852144" y="6663688"/>
            <a:ext cx="1291856" cy="194312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3261137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065075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2212742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8229600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7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4662439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54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1099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5574796"/>
            <a:ext cx="8229600" cy="91309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071141"/>
            <a:ext cx="8229600" cy="540585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80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071141"/>
            <a:ext cx="8229600" cy="435138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37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071141"/>
            <a:ext cx="4021693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20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3963779"/>
            <a:ext cx="4021693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57199" y="3963779"/>
            <a:ext cx="4023027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7"/>
          </p:nvPr>
        </p:nvSpPr>
        <p:spPr>
          <a:xfrm>
            <a:off x="466243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9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9082" y="3798588"/>
            <a:ext cx="5187718" cy="970960"/>
          </a:xfrm>
        </p:spPr>
        <p:txBody>
          <a:bodyPr numCol="1" anchor="t"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028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E2425E-40C8-4DE1-A462-2AB51D799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590" y="5705854"/>
            <a:ext cx="5029210" cy="11521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70F48E-E303-4748-9D87-137BA69E6D67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20086BF9-A8C3-4246-A513-AA6A8FFAF1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29" y="5705854"/>
            <a:ext cx="1511116" cy="831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412BC9-C32F-4DDB-AA47-E40EB7765E47}"/>
              </a:ext>
            </a:extLst>
          </p:cNvPr>
          <p:cNvSpPr/>
          <p:nvPr userDrawn="1"/>
        </p:nvSpPr>
        <p:spPr>
          <a:xfrm>
            <a:off x="8133906" y="6663690"/>
            <a:ext cx="1010094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23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491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2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92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3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59999"/>
          </a:xfrm>
        </p:spPr>
        <p:txBody>
          <a:bodyPr numCol="1"/>
          <a:lstStyle>
            <a:lvl1pPr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1pPr>
            <a:lvl2pPr marL="457200" indent="-457200">
              <a:buFont typeface="+mj-lt"/>
              <a:buAutoNum type="arabicPeriod"/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2pPr>
            <a:lvl3pPr marL="684213" indent="-223838">
              <a:buFont typeface="+mj-lt"/>
              <a:buAutoNum type="alphaU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3pPr>
            <a:lvl4pPr marL="914400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4pPr>
            <a:lvl5pPr marL="1144588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0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38782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4023027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706115"/>
            <a:ext cx="4021693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8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15127"/>
            <a:ext cx="417023" cy="54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86885"/>
            <a:ext cx="417023" cy="5406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4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7013" algn="l" defTabSz="457200" rtl="0" eaLnBrk="1" latinLnBrk="0" hangingPunct="1">
        <a:spcBef>
          <a:spcPct val="20000"/>
        </a:spcBef>
        <a:buSzPct val="70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27" y="1363707"/>
            <a:ext cx="8447312" cy="1362075"/>
          </a:xfrm>
        </p:spPr>
        <p:txBody>
          <a:bodyPr/>
          <a:lstStyle/>
          <a:p>
            <a:r>
              <a:rPr lang="en-US" sz="4000" dirty="0">
                <a:ea typeface="Tahoma"/>
                <a:cs typeface="Tahoma"/>
              </a:rPr>
              <a:t>East Bay Innovation Academy</a:t>
            </a:r>
            <a:br>
              <a:rPr lang="en-US" sz="4000" dirty="0">
                <a:ea typeface="Tahoma"/>
                <a:cs typeface="Tahoma"/>
              </a:rPr>
            </a:br>
            <a:r>
              <a:rPr lang="en-US" sz="4000" dirty="0">
                <a:ea typeface="Tahoma"/>
                <a:cs typeface="Tahoma"/>
              </a:rPr>
              <a:t>2023-24 1st Interim Update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76" y="4214410"/>
            <a:ext cx="5187718" cy="1500187"/>
          </a:xfrm>
        </p:spPr>
        <p:txBody>
          <a:bodyPr/>
          <a:lstStyle/>
          <a:p>
            <a:r>
              <a:rPr lang="en-US" dirty="0"/>
              <a:t>Bryce Fleming &amp; Jessika Welcome</a:t>
            </a:r>
          </a:p>
          <a:p>
            <a:r>
              <a:rPr lang="en-US" dirty="0"/>
              <a:t>December 6, 2023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71DD-D805-4291-A538-98A77B20AA5C}"/>
              </a:ext>
            </a:extLst>
          </p:cNvPr>
          <p:cNvSpPr/>
          <p:nvPr/>
        </p:nvSpPr>
        <p:spPr>
          <a:xfrm>
            <a:off x="-2233620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/>
            <a:r>
              <a:rPr lang="en-US" sz="1400" dirty="0">
                <a:solidFill>
                  <a:schemeClr val="tx1"/>
                </a:solidFill>
              </a:rPr>
              <a:t>Only add “City, State” if appropriate – may not make sense for regular monthly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2821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3645A-A035-442C-ADA6-AD219C3E2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950" dirty="0"/>
              <a:t>Operating loss reduced to $118K, fund balance and cash remain strong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92168-1DCE-4FAB-8ADB-12C7B109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1FFF1B-49CF-4836-AAC7-7FFE68EB317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36171223"/>
              </p:ext>
            </p:extLst>
          </p:nvPr>
        </p:nvGraphicFramePr>
        <p:xfrm>
          <a:off x="457200" y="1706562"/>
          <a:ext cx="8231188" cy="47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44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forecast reflects an improvement of $97k from prior month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Forecast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D4812-06C0-4DCA-8197-4173059A2515}"/>
              </a:ext>
            </a:extLst>
          </p:cNvPr>
          <p:cNvSpPr/>
          <p:nvPr/>
        </p:nvSpPr>
        <p:spPr>
          <a:xfrm>
            <a:off x="-2197768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/>
            <a:r>
              <a:rPr lang="en-US" sz="1600" b="1" dirty="0">
                <a:solidFill>
                  <a:schemeClr val="tx1"/>
                </a:solidFill>
              </a:rPr>
              <a:t>Excel Workbook:</a:t>
            </a:r>
          </a:p>
          <a:p>
            <a:pPr marL="0" algn="ctr"/>
            <a:r>
              <a:rPr lang="en-US" sz="1600" dirty="0">
                <a:solidFill>
                  <a:schemeClr val="tx1"/>
                </a:solidFill>
              </a:rPr>
              <a:t>Waterfall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00000000-0008-0000-0500-000006000000}"/>
                  </a:ext>
                </a:extLst>
              </p:cNvPr>
              <p:cNvGraphicFramePr>
                <a:graphicFrameLocks noGrp="1"/>
              </p:cNvGraphicFramePr>
              <p:nvPr>
                <p:ph sz="quarter" idx="14"/>
              </p:nvPr>
            </p:nvGraphicFramePr>
            <p:xfrm>
              <a:off x="457200" y="1706563"/>
              <a:ext cx="8231188" cy="47926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ontent Placeholder 4">
                <a:extLst>
                  <a:ext uri="{FF2B5EF4-FFF2-40B4-BE49-F238E27FC236}">
                    <a16:creationId xmlns:a16="http://schemas.microsoft.com/office/drawing/2014/main" id="{00000000-0008-0000-05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706563"/>
                <a:ext cx="8231188" cy="4792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30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954544"/>
            <a:ext cx="8228266" cy="478232"/>
          </a:xfrm>
        </p:spPr>
        <p:txBody>
          <a:bodyPr/>
          <a:lstStyle/>
          <a:p>
            <a:r>
              <a:rPr lang="en-US" dirty="0"/>
              <a:t>Projected decrease of $195K from approved budget in June 2023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2023-24 First Interim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F176A-B641-C88E-88A7-DFB0C19C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556601"/>
            <a:ext cx="75057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954544"/>
            <a:ext cx="8228266" cy="478232"/>
          </a:xfrm>
        </p:spPr>
        <p:txBody>
          <a:bodyPr/>
          <a:lstStyle/>
          <a:p>
            <a:r>
              <a:rPr lang="en-US" sz="1950" dirty="0"/>
              <a:t>Operating income in out years, revisions likely before 2</a:t>
            </a:r>
            <a:r>
              <a:rPr lang="en-US" sz="1950" baseline="30000" dirty="0"/>
              <a:t>nd</a:t>
            </a:r>
            <a:r>
              <a:rPr lang="en-US" sz="1950" dirty="0"/>
              <a:t> interim (March)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2023-24 First Interim MYP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1BFA7-6E62-C9AD-323C-475C492E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74964"/>
            <a:ext cx="7543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DFB19-18DE-4132-81C4-0C61FF86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2023-24 Cash Flow by Month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3F4FA-A966-41E5-A114-6E9D8A7B2CF0}"/>
              </a:ext>
            </a:extLst>
          </p:cNvPr>
          <p:cNvSpPr/>
          <p:nvPr/>
        </p:nvSpPr>
        <p:spPr>
          <a:xfrm>
            <a:off x="278399" y="1093231"/>
            <a:ext cx="8497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5C9A"/>
                </a:solidFill>
                <a:latin typeface="Franklin Gothic Demi"/>
              </a:rPr>
              <a:t>Cash balance of $1.55M in October, continuing to increase in the spring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05525"/>
              </p:ext>
            </p:extLst>
          </p:nvPr>
        </p:nvGraphicFramePr>
        <p:xfrm>
          <a:off x="299180" y="1672172"/>
          <a:ext cx="8626611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1484641"/>
      </p:ext>
    </p:extLst>
  </p:cSld>
  <p:clrMapOvr>
    <a:masterClrMapping/>
  </p:clrMapOvr>
</p:sld>
</file>

<file path=ppt/theme/theme1.xml><?xml version="1.0" encoding="utf-8"?>
<a:theme xmlns:a="http://schemas.openxmlformats.org/drawingml/2006/main" name="EdTec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Frankli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  <a:effectLst/>
      </a:spPr>
      <a:bodyPr rtlCol="0" anchor="ctr"/>
      <a:lstStyle>
        <a:defPPr marL="0" algn="ctr">
          <a:defRPr sz="1600" b="1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ec Master Template 02.23.2017" id="{1ECD6DC5-BC78-4A2E-BBBD-49DD5C95E836}" vid="{82DC40EB-2FD1-4B7C-8A75-920557CA1D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45666</TotalTime>
  <Words>386</Words>
  <Application>Microsoft Office PowerPoint</Application>
  <PresentationFormat>On-screen Show (4:3)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Franklin Gothic Demi</vt:lpstr>
      <vt:lpstr>Garamond</vt:lpstr>
      <vt:lpstr>Franklin Gothic Book</vt:lpstr>
      <vt:lpstr>EdTec</vt:lpstr>
      <vt:lpstr>East Bay Innovation Academy 2023-24 1st Interim Update   </vt:lpstr>
      <vt:lpstr>Financial Summary</vt:lpstr>
      <vt:lpstr>2023-24 Forecast Update</vt:lpstr>
      <vt:lpstr>2023-24 First Interim Budget</vt:lpstr>
      <vt:lpstr>2023-24 First Interim MYP</vt:lpstr>
      <vt:lpstr>2023-24 Cash Flow by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Collegiate Monthly Financial Update</dc:title>
  <dc:creator>Kristin Dietz</dc:creator>
  <cp:lastModifiedBy>Jessika Welcome</cp:lastModifiedBy>
  <cp:revision>376</cp:revision>
  <cp:lastPrinted>2023-09-12T15:18:54Z</cp:lastPrinted>
  <dcterms:created xsi:type="dcterms:W3CDTF">2020-03-31T17:19:24Z</dcterms:created>
  <dcterms:modified xsi:type="dcterms:W3CDTF">2023-12-01T20:35:56Z</dcterms:modified>
</cp:coreProperties>
</file>