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  <p:sldMasterId id="2147483727" r:id="rId2"/>
  </p:sldMasterIdLst>
  <p:notesMasterIdLst>
    <p:notesMasterId r:id="rId8"/>
  </p:notesMasterIdLst>
  <p:handoutMasterIdLst>
    <p:handoutMasterId r:id="rId9"/>
  </p:handoutMasterIdLst>
  <p:sldIdLst>
    <p:sldId id="792" r:id="rId3"/>
    <p:sldId id="294" r:id="rId4"/>
    <p:sldId id="1022" r:id="rId5"/>
    <p:sldId id="1023" r:id="rId6"/>
    <p:sldId id="49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 Book" panose="020B0503020102020204" pitchFamily="34" charset="0"/>
      <p:regular r:id="rId14"/>
      <p:italic r:id="rId15"/>
    </p:embeddedFont>
    <p:embeddedFont>
      <p:font typeface="Franklin Gothic Demi" panose="020B0703020102020204" pitchFamily="34" charset="0"/>
      <p:regular r:id="rId16"/>
      <p:italic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99B5B14E-C49D-4EF8-90B9-19DD7A79524D}">
          <p14:sldIdLst>
            <p14:sldId id="792"/>
            <p14:sldId id="294"/>
          </p14:sldIdLst>
        </p14:section>
        <p14:section name="Core" id="{91D8B315-B9B2-4F4B-9130-DB0695AEE85A}">
          <p14:sldIdLst>
            <p14:sldId id="1022"/>
            <p14:sldId id="1023"/>
            <p14:sldId id="496"/>
          </p14:sldIdLst>
        </p14:section>
        <p14:section name="Multi-Site Variations" id="{151AAB21-EA3E-4581-BDEF-FE7584BC2D46}">
          <p14:sldIdLst/>
        </p14:section>
        <p14:section name="Optional Monthly Slides" id="{0581F01B-7BE9-48DB-90C2-DEEB696FAD73}">
          <p14:sldIdLst/>
        </p14:section>
        <p14:section name="Enrollment &amp; Attendance" id="{1AF87D74-F2FF-40A5-8449-70AD22FC63CC}">
          <p14:sldIdLst/>
        </p14:section>
        <p14:section name="Budgeting" id="{88164E60-B308-4117-A7ED-61F2A8DD908D}">
          <p14:sldIdLst/>
        </p14:section>
        <p14:section name="Unaudited Actuals" id="{97813254-1D2C-4FE7-B868-49D17A017D6E}">
          <p14:sldIdLst/>
        </p14:section>
        <p14:section name="Audit Summary" id="{BB1B6711-93E7-4A65-B19E-14B7823F99A6}">
          <p14:sldIdLst/>
        </p14:section>
        <p14:section name="COVID - COVID Funding" id="{9A91D8FE-83A1-4DE3-94AB-B3FAF7A2243D}">
          <p14:sldIdLst/>
        </p14:section>
        <p14:section name="State Budget Updates" id="{2CAC141D-7095-4951-A552-C1B990694D4F}">
          <p14:sldIdLst/>
        </p14:section>
        <p14:section name="SB-740" id="{91312F26-3867-415D-B413-17D6C0C9F514}">
          <p14:sldIdLst/>
        </p14:section>
        <p14:section name="Overview of Key Metrics &amp; Financial Statements" id="{CF9DB81D-9700-408F-9992-DE49B5C16ACA}">
          <p14:sldIdLst/>
        </p14:section>
        <p14:section name="Dashboards" id="{5FA13511-C700-4D92-A3A4-F08A6D5D4216}">
          <p14:sldIdLst/>
        </p14:section>
        <p14:section name="Intro Slides" id="{565211F7-538A-4BD4-8D59-0109AD94EC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CFB"/>
    <a:srgbClr val="C1F9F8"/>
    <a:srgbClr val="666666"/>
    <a:srgbClr val="C3CBD7"/>
    <a:srgbClr val="E7EAEF"/>
    <a:srgbClr val="008BEA"/>
    <a:srgbClr val="F0AB6C"/>
    <a:srgbClr val="B2D993"/>
    <a:srgbClr val="396B5F"/>
    <a:srgbClr val="D7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89189" autoAdjust="0"/>
  </p:normalViewPr>
  <p:slideViewPr>
    <p:cSldViewPr snapToGrid="0" snapToObjects="1">
      <p:cViewPr varScale="1">
        <p:scale>
          <a:sx n="102" d="100"/>
          <a:sy n="102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766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E6E777-70DA-4AF0-9630-1F223BB51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1B961-8E32-47A8-AE45-74E208389E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BD9D5-8830-4508-86ED-0119E7C2D49A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FB9DA-B39A-4B7F-954A-5469DEBA6B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73C99-E2DA-48CB-8F14-1760A4695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DC515-1286-479E-812D-EE57B8685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6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F106-B202-4350-8BDA-320633B6B574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4FA9-E60A-46EA-BB30-BC6D13C06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5806-5497-2243-8FA1-7F2A2DFD0C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D4FA9-E60A-46EA-BB30-BC6D13C0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7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49824"/>
          <a:stretch/>
        </p:blipFill>
        <p:spPr>
          <a:xfrm>
            <a:off x="2585071" y="3416968"/>
            <a:ext cx="6558928" cy="344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688" y="3203777"/>
            <a:ext cx="5187718" cy="1500187"/>
          </a:xfrm>
        </p:spPr>
        <p:txBody>
          <a:bodyPr numCol="1" anchor="t"/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  <a:p>
            <a:pPr lvl="0"/>
            <a:r>
              <a:rPr lang="en-US" dirty="0"/>
              <a:t>CITY, STATE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719396"/>
            <a:ext cx="2213760" cy="750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49824"/>
          <a:stretch/>
        </p:blipFill>
        <p:spPr>
          <a:xfrm>
            <a:off x="2585071" y="3416968"/>
            <a:ext cx="6558928" cy="3441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719396"/>
            <a:ext cx="2213760" cy="75083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7165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26738-7915-4B7E-9D4B-F9E41C9D12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57672" y="3346704"/>
            <a:ext cx="3386328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3261137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6065075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7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2212742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8229600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71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4662439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54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1099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5574796"/>
            <a:ext cx="8229600" cy="91309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071141"/>
            <a:ext cx="8229600" cy="540585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80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071141"/>
            <a:ext cx="8229600" cy="435138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37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071141"/>
            <a:ext cx="4021693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20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3963779"/>
            <a:ext cx="4021693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57199" y="3963779"/>
            <a:ext cx="4023027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7"/>
          </p:nvPr>
        </p:nvSpPr>
        <p:spPr>
          <a:xfrm>
            <a:off x="466243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9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8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688" y="3203777"/>
            <a:ext cx="5187718" cy="1500187"/>
          </a:xfrm>
        </p:spPr>
        <p:txBody>
          <a:bodyPr numCol="1" anchor="t"/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  <a:p>
            <a:pPr lvl="0"/>
            <a:r>
              <a:rPr lang="en-US" dirty="0"/>
              <a:t>CITY,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7027A-BBE0-40B9-80E2-B2661F9E9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8102" y="5705854"/>
            <a:ext cx="5029210" cy="1152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F474AF-E74A-47E5-AEC5-BA9E4A767A6F}"/>
              </a:ext>
            </a:extLst>
          </p:cNvPr>
          <p:cNvSpPr/>
          <p:nvPr userDrawn="1"/>
        </p:nvSpPr>
        <p:spPr>
          <a:xfrm>
            <a:off x="0" y="6663690"/>
            <a:ext cx="414457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A826B6E-37F3-4477-9E01-64CFFE9D5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8" y="5705854"/>
            <a:ext cx="1511116" cy="83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28FB92-2C18-45C3-819E-46BC665CC136}"/>
              </a:ext>
            </a:extLst>
          </p:cNvPr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020AED-E99E-414C-BEF6-081393A7F43D}"/>
              </a:ext>
            </a:extLst>
          </p:cNvPr>
          <p:cNvSpPr/>
          <p:nvPr userDrawn="1"/>
        </p:nvSpPr>
        <p:spPr>
          <a:xfrm>
            <a:off x="7852144" y="6663689"/>
            <a:ext cx="101151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A7829-8BCA-435D-9510-8CED210BED8D}"/>
              </a:ext>
            </a:extLst>
          </p:cNvPr>
          <p:cNvSpPr/>
          <p:nvPr userDrawn="1"/>
        </p:nvSpPr>
        <p:spPr>
          <a:xfrm>
            <a:off x="7852144" y="6663688"/>
            <a:ext cx="1291856" cy="194312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68571"/>
          <a:stretch/>
        </p:blipFill>
        <p:spPr>
          <a:xfrm>
            <a:off x="2234436" y="4702628"/>
            <a:ext cx="6909563" cy="21553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9082" y="3798588"/>
            <a:ext cx="5187718" cy="970960"/>
          </a:xfrm>
        </p:spPr>
        <p:txBody>
          <a:bodyPr numCol="1" anchor="t"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857940"/>
            <a:ext cx="1805277" cy="61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68571"/>
          <a:stretch/>
        </p:blipFill>
        <p:spPr>
          <a:xfrm>
            <a:off x="2234436" y="4702628"/>
            <a:ext cx="6909563" cy="2155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857940"/>
            <a:ext cx="1805277" cy="61228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7028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8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9082" y="3798588"/>
            <a:ext cx="5187718" cy="970960"/>
          </a:xfrm>
        </p:spPr>
        <p:txBody>
          <a:bodyPr numCol="1" anchor="t"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FD1D6-2D98-4703-8E06-D2F93B918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90" y="5705854"/>
            <a:ext cx="5029210" cy="11521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9BED1C-B802-43CE-80BB-56AC1244B216}"/>
              </a:ext>
            </a:extLst>
          </p:cNvPr>
          <p:cNvSpPr/>
          <p:nvPr userDrawn="1"/>
        </p:nvSpPr>
        <p:spPr>
          <a:xfrm>
            <a:off x="0" y="6663690"/>
            <a:ext cx="414457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D3EB6-F8E4-476E-9F8B-60B8060C8245}"/>
              </a:ext>
            </a:extLst>
          </p:cNvPr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rgbClr val="7CC24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8A93FEC-8C51-4D17-B836-3120AEAB7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29" y="5705854"/>
            <a:ext cx="1511116" cy="83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0EFC14-865B-443D-86D6-1B3BB78CB97D}"/>
              </a:ext>
            </a:extLst>
          </p:cNvPr>
          <p:cNvSpPr/>
          <p:nvPr userDrawn="1"/>
        </p:nvSpPr>
        <p:spPr>
          <a:xfrm>
            <a:off x="8133906" y="6663690"/>
            <a:ext cx="1010094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8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72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46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491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27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92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9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59999"/>
          </a:xfrm>
        </p:spPr>
        <p:txBody>
          <a:bodyPr numCol="1"/>
          <a:lstStyle>
            <a:lvl1pPr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1pPr>
            <a:lvl2pPr marL="457200" indent="-457200">
              <a:buFont typeface="+mj-lt"/>
              <a:buAutoNum type="arabicPeriod"/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2pPr>
            <a:lvl3pPr marL="684213" indent="-223838">
              <a:buFont typeface="+mj-lt"/>
              <a:buAutoNum type="alphaU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3pPr>
            <a:lvl4pPr marL="914400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4pPr>
            <a:lvl5pPr marL="1144588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64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38782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57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4023027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706115"/>
            <a:ext cx="4021693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62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3261137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6065075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119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2212742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8229600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08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234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4662439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7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1099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5574796"/>
            <a:ext cx="8229600" cy="91309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113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071141"/>
            <a:ext cx="8229600" cy="540585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57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071141"/>
            <a:ext cx="8229600" cy="435138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619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071141"/>
            <a:ext cx="4021693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94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3963779"/>
            <a:ext cx="4021693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57199" y="3963779"/>
            <a:ext cx="4023027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7"/>
          </p:nvPr>
        </p:nvSpPr>
        <p:spPr>
          <a:xfrm>
            <a:off x="466243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970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0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1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491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2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92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39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59999"/>
          </a:xfrm>
        </p:spPr>
        <p:txBody>
          <a:bodyPr numCol="1"/>
          <a:lstStyle>
            <a:lvl1pPr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1pPr>
            <a:lvl2pPr marL="457200" indent="-457200">
              <a:buFont typeface="+mj-lt"/>
              <a:buAutoNum type="arabicPeriod"/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2pPr>
            <a:lvl3pPr marL="684213" indent="-223838">
              <a:buFont typeface="+mj-lt"/>
              <a:buAutoNum type="alphaU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3pPr>
            <a:lvl4pPr marL="914400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4pPr>
            <a:lvl5pPr marL="1144588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03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38782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4023027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706115"/>
            <a:ext cx="4021693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8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15127"/>
            <a:ext cx="417023" cy="54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86885"/>
            <a:ext cx="417023" cy="5406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4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7013" algn="l" defTabSz="457200" rtl="0" eaLnBrk="1" latinLnBrk="0" hangingPunct="1">
        <a:spcBef>
          <a:spcPct val="20000"/>
        </a:spcBef>
        <a:buSzPct val="70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15127"/>
            <a:ext cx="417023" cy="54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86885"/>
            <a:ext cx="417023" cy="5406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2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7013" algn="l" defTabSz="457200" rtl="0" eaLnBrk="1" latinLnBrk="0" hangingPunct="1">
        <a:spcBef>
          <a:spcPct val="20000"/>
        </a:spcBef>
        <a:buSzPct val="70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13" y="1707025"/>
            <a:ext cx="8117374" cy="1362075"/>
          </a:xfrm>
        </p:spPr>
        <p:txBody>
          <a:bodyPr/>
          <a:lstStyle/>
          <a:p>
            <a:r>
              <a:rPr lang="en-US" dirty="0"/>
              <a:t>East Bay Innovation Academy</a:t>
            </a:r>
            <a:br>
              <a:rPr lang="en-US" dirty="0"/>
            </a:br>
            <a:r>
              <a:rPr lang="en-US" dirty="0"/>
              <a:t>2023-24 Forecast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pocrnich</a:t>
            </a:r>
          </a:p>
          <a:p>
            <a:r>
              <a:rPr lang="en-US" dirty="0"/>
              <a:t>August 21,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71DD-D805-4291-A538-98A77B20AA5C}"/>
              </a:ext>
            </a:extLst>
          </p:cNvPr>
          <p:cNvSpPr/>
          <p:nvPr/>
        </p:nvSpPr>
        <p:spPr>
          <a:xfrm>
            <a:off x="-2233620" y="914400"/>
            <a:ext cx="1876926" cy="139934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Only add “City, State” if appropriate – may not make sense for regular monthly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44888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" y="1069848"/>
            <a:ext cx="8230934" cy="4759999"/>
          </a:xfrm>
        </p:spPr>
        <p:txBody>
          <a:bodyPr/>
          <a:lstStyle/>
          <a:p>
            <a:pPr lvl="1"/>
            <a:r>
              <a:rPr lang="en-US" sz="2800" dirty="0"/>
              <a:t>FY24 Forecast Update</a:t>
            </a:r>
          </a:p>
          <a:p>
            <a:pPr lvl="1"/>
            <a:endParaRPr lang="en-US" dirty="0"/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6169" cy="914399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217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B7DC-7BF5-476B-8D9F-FA47229D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Forecast Update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4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9874" y="1095907"/>
            <a:ext cx="8564252" cy="478232"/>
          </a:xfrm>
        </p:spPr>
        <p:txBody>
          <a:bodyPr/>
          <a:lstStyle/>
          <a:p>
            <a:r>
              <a:rPr lang="en-US" dirty="0"/>
              <a:t>July forecast update reflects similar operating income as approved budget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Forecast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D4812-06C0-4DCA-8197-4173059A2515}"/>
              </a:ext>
            </a:extLst>
          </p:cNvPr>
          <p:cNvSpPr/>
          <p:nvPr/>
        </p:nvSpPr>
        <p:spPr>
          <a:xfrm>
            <a:off x="-2197768" y="914400"/>
            <a:ext cx="1876926" cy="139934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/>
            <a:r>
              <a:rPr lang="en-US" sz="1600" b="1" dirty="0">
                <a:solidFill>
                  <a:schemeClr val="tx1"/>
                </a:solidFill>
              </a:rPr>
              <a:t>Excel Workbook:</a:t>
            </a:r>
          </a:p>
          <a:p>
            <a:pPr marL="0" algn="ctr"/>
            <a:r>
              <a:rPr lang="en-US" sz="1600" dirty="0">
                <a:solidFill>
                  <a:schemeClr val="tx1"/>
                </a:solidFill>
              </a:rPr>
              <a:t>Waterfall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558BBE-3D2B-FFFB-7D6E-09AAE36320B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978297" y="1706563"/>
            <a:ext cx="7188993" cy="47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012661" y="1618276"/>
            <a:ext cx="4922509" cy="1763954"/>
          </a:xfrm>
        </p:spPr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Enrollment: 540 – reduced from 557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ADA: 513 – reduced from 529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Material forecast assumption changes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Forecast Update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58450" y="1618276"/>
            <a:ext cx="1534639" cy="1763953"/>
            <a:chOff x="3740930" y="441"/>
            <a:chExt cx="1534639" cy="1763953"/>
          </a:xfrm>
          <a:solidFill>
            <a:schemeClr val="accent2"/>
          </a:solidFill>
        </p:grpSpPr>
        <p:sp>
          <p:nvSpPr>
            <p:cNvPr id="8" name="Hexagon 7"/>
            <p:cNvSpPr/>
            <p:nvPr/>
          </p:nvSpPr>
          <p:spPr>
            <a:xfrm rot="5400000">
              <a:off x="3626273" y="115098"/>
              <a:ext cx="1763953" cy="15346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3980078" y="275324"/>
              <a:ext cx="1056343" cy="12141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Revenue</a:t>
              </a:r>
            </a:p>
          </p:txBody>
        </p:sp>
      </p:grpSp>
      <p:sp>
        <p:nvSpPr>
          <p:cNvPr id="21" name="Content Placeholder 12"/>
          <p:cNvSpPr txBox="1">
            <a:spLocks/>
          </p:cNvSpPr>
          <p:nvPr/>
        </p:nvSpPr>
        <p:spPr>
          <a:xfrm>
            <a:off x="3012661" y="3194662"/>
            <a:ext cx="4922509" cy="176395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8002588" algn="r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tabLst>
                <a:tab pos="8002588" algn="r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3838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tabLst>
                <a:tab pos="8002588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tabLst>
                <a:tab pos="8002588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ct val="20000"/>
              </a:spcBef>
              <a:buSzPct val="70000"/>
              <a:buFont typeface="+mj-lt"/>
              <a:buAutoNum type="arabicPeriod"/>
              <a:tabLst>
                <a:tab pos="8002588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8002588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Shift between salary/benefits to contracted teachers – overall reduction in benefit cost</a:t>
            </a:r>
          </a:p>
        </p:txBody>
      </p:sp>
      <p:sp>
        <p:nvSpPr>
          <p:cNvPr id="28" name="Content Placeholder 12"/>
          <p:cNvSpPr txBox="1">
            <a:spLocks/>
          </p:cNvSpPr>
          <p:nvPr/>
        </p:nvSpPr>
        <p:spPr>
          <a:xfrm>
            <a:off x="3005483" y="4803465"/>
            <a:ext cx="5224117" cy="176395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8002588" algn="r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tabLst>
                <a:tab pos="8002588" algn="r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3838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tabLst>
                <a:tab pos="8002588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tabLst>
                <a:tab pos="8002588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ct val="20000"/>
              </a:spcBef>
              <a:buSzPct val="70000"/>
              <a:buFont typeface="+mj-lt"/>
              <a:buAutoNum type="arabicPeriod"/>
              <a:tabLst>
                <a:tab pos="8002588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8002588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Similar to adopted budget - $79k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351272" y="4803465"/>
            <a:ext cx="1534639" cy="1763953"/>
            <a:chOff x="3740930" y="441"/>
            <a:chExt cx="1534639" cy="1763953"/>
          </a:xfrm>
          <a:solidFill>
            <a:schemeClr val="accent6"/>
          </a:solidFill>
        </p:grpSpPr>
        <p:sp>
          <p:nvSpPr>
            <p:cNvPr id="30" name="Hexagon 29"/>
            <p:cNvSpPr/>
            <p:nvPr/>
          </p:nvSpPr>
          <p:spPr>
            <a:xfrm rot="5400000">
              <a:off x="3626273" y="115098"/>
              <a:ext cx="1763953" cy="15346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/>
            <p:cNvSpPr/>
            <p:nvPr/>
          </p:nvSpPr>
          <p:spPr>
            <a:xfrm>
              <a:off x="3980078" y="275324"/>
              <a:ext cx="1056343" cy="12141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Operating Income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" y="3194661"/>
            <a:ext cx="1534639" cy="1763953"/>
            <a:chOff x="3740930" y="441"/>
            <a:chExt cx="1534639" cy="1763953"/>
          </a:xfrm>
          <a:solidFill>
            <a:schemeClr val="accent4"/>
          </a:solidFill>
        </p:grpSpPr>
        <p:sp>
          <p:nvSpPr>
            <p:cNvPr id="36" name="Hexagon 35"/>
            <p:cNvSpPr/>
            <p:nvPr/>
          </p:nvSpPr>
          <p:spPr>
            <a:xfrm rot="5400000">
              <a:off x="3626273" y="115098"/>
              <a:ext cx="1763953" cy="15346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/>
            <p:cNvSpPr/>
            <p:nvPr/>
          </p:nvSpPr>
          <p:spPr>
            <a:xfrm>
              <a:off x="3785028" y="462892"/>
              <a:ext cx="1415063" cy="8539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Expenses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5B585-B5C0-4FF5-9851-159F9CB3CE4D}"/>
              </a:ext>
            </a:extLst>
          </p:cNvPr>
          <p:cNvSpPr/>
          <p:nvPr/>
        </p:nvSpPr>
        <p:spPr>
          <a:xfrm>
            <a:off x="-2233620" y="2924175"/>
            <a:ext cx="1876926" cy="13993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 Only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59522"/>
      </p:ext>
    </p:extLst>
  </p:cSld>
  <p:clrMapOvr>
    <a:masterClrMapping/>
  </p:clrMapOvr>
</p:sld>
</file>

<file path=ppt/theme/theme1.xml><?xml version="1.0" encoding="utf-8"?>
<a:theme xmlns:a="http://schemas.openxmlformats.org/drawingml/2006/main" name="EdTec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Frankli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accent2"/>
          </a:solidFill>
        </a:ln>
        <a:effectLst/>
      </a:spPr>
      <a:bodyPr rtlCol="0" anchor="ctr"/>
      <a:lstStyle>
        <a:defPPr marL="0" algn="ctr">
          <a:defRPr sz="1600" b="1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ec Master Template 02.23.2017" id="{1ECD6DC5-BC78-4A2E-BBBD-49DD5C95E836}" vid="{82DC40EB-2FD1-4B7C-8A75-920557CA1DF0}"/>
    </a:ext>
  </a:extLst>
</a:theme>
</file>

<file path=ppt/theme/theme2.xml><?xml version="1.0" encoding="utf-8"?>
<a:theme xmlns:a="http://schemas.openxmlformats.org/drawingml/2006/main" name="1_EdTec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Frankli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accent2"/>
          </a:solidFill>
        </a:ln>
        <a:effectLst/>
      </a:spPr>
      <a:bodyPr rtlCol="0" anchor="ctr"/>
      <a:lstStyle>
        <a:defPPr marL="0" algn="ctr">
          <a:defRPr sz="1600" b="1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ec Master Template 02.23.2017" id="{1ECD6DC5-BC78-4A2E-BBBD-49DD5C95E836}" vid="{82DC40EB-2FD1-4B7C-8A75-920557CA1D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EdTec Master Template 02.23.2017</Template>
  <TotalTime>35503</TotalTime>
  <Words>108</Words>
  <Application>Microsoft Office PowerPoint</Application>
  <PresentationFormat>On-screen Show (4:3)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Franklin Gothic Book</vt:lpstr>
      <vt:lpstr>Calibri</vt:lpstr>
      <vt:lpstr>Wingdings</vt:lpstr>
      <vt:lpstr>Garamond</vt:lpstr>
      <vt:lpstr>Franklin Gothic Demi</vt:lpstr>
      <vt:lpstr>Arial</vt:lpstr>
      <vt:lpstr>EdTec</vt:lpstr>
      <vt:lpstr>1_EdTec</vt:lpstr>
      <vt:lpstr>East Bay Innovation Academy 2023-24 Forecast Update</vt:lpstr>
      <vt:lpstr>Contents</vt:lpstr>
      <vt:lpstr>2023-24 Forecast Update </vt:lpstr>
      <vt:lpstr>2023-24 Forecast Update</vt:lpstr>
      <vt:lpstr>2023-24 Forecast Update</vt:lpstr>
    </vt:vector>
  </TitlesOfParts>
  <Company>Performance Trust Capital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Dorothy Lee</dc:creator>
  <cp:lastModifiedBy>Michael Pocrnich</cp:lastModifiedBy>
  <cp:revision>579</cp:revision>
  <cp:lastPrinted>2023-05-24T21:17:25Z</cp:lastPrinted>
  <dcterms:created xsi:type="dcterms:W3CDTF">2017-02-23T17:29:44Z</dcterms:created>
  <dcterms:modified xsi:type="dcterms:W3CDTF">2023-08-11T20:16:35Z</dcterms:modified>
</cp:coreProperties>
</file>