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7"/>
  </p:notesMasterIdLst>
  <p:sldIdLst>
    <p:sldId id="262" r:id="rId2"/>
    <p:sldId id="260" r:id="rId3"/>
    <p:sldId id="259" r:id="rId4"/>
    <p:sldId id="264" r:id="rId5"/>
    <p:sldId id="265" r:id="rId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34" autoAdjust="0"/>
  </p:normalViewPr>
  <p:slideViewPr>
    <p:cSldViewPr snapToGrid="0">
      <p:cViewPr>
        <p:scale>
          <a:sx n="150" d="100"/>
          <a:sy n="150" d="100"/>
        </p:scale>
        <p:origin x="-1896" y="-3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8075704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6787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83228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18855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6787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18855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2705" y="2567369"/>
            <a:ext cx="1796700" cy="3763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1805236" y="2567369"/>
            <a:ext cx="7350299" cy="376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1169150" y="4549550"/>
            <a:ext cx="79869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US" sz="6600" dirty="0" smtClean="0">
                <a:solidFill>
                  <a:srgbClr val="FFFFFF"/>
                </a:solidFill>
              </a:rPr>
              <a:t>Academic Update</a:t>
            </a:r>
            <a:endParaRPr lang="en" sz="6600" dirty="0">
              <a:solidFill>
                <a:srgbClr val="FFFFFF"/>
              </a:solidFill>
            </a:endParaRPr>
          </a:p>
          <a:p>
            <a:pPr lvl="0" algn="r">
              <a:spcBef>
                <a:spcPts val="0"/>
              </a:spcBef>
              <a:buNone/>
            </a:pPr>
            <a:r>
              <a:rPr lang="en-US" sz="3000" b="0" dirty="0" smtClean="0">
                <a:solidFill>
                  <a:srgbClr val="FFFFFF"/>
                </a:solidFill>
              </a:rPr>
              <a:t>February 2015 </a:t>
            </a:r>
            <a:r>
              <a:rPr lang="en" sz="3000" b="0" dirty="0" smtClean="0">
                <a:solidFill>
                  <a:srgbClr val="FFFFFF"/>
                </a:solidFill>
              </a:rPr>
              <a:t>Board Meeting</a:t>
            </a:r>
            <a:r>
              <a:rPr lang="en-US" sz="3000" b="0" dirty="0" smtClean="0">
                <a:solidFill>
                  <a:srgbClr val="FFFFFF"/>
                </a:solidFill>
              </a:rPr>
              <a:t/>
            </a:r>
            <a:br>
              <a:rPr lang="en-US" sz="3000" b="0" dirty="0" smtClean="0">
                <a:solidFill>
                  <a:srgbClr val="FFFFFF"/>
                </a:solidFill>
              </a:rPr>
            </a:br>
            <a:r>
              <a:rPr lang="en-US" sz="3000" b="0" dirty="0" smtClean="0">
                <a:solidFill>
                  <a:srgbClr val="FFFFFF"/>
                </a:solidFill>
              </a:rPr>
              <a:t>Devin </a:t>
            </a:r>
            <a:r>
              <a:rPr lang="en-US" sz="3000" b="0" dirty="0" err="1" smtClean="0">
                <a:solidFill>
                  <a:srgbClr val="FFFFFF"/>
                </a:solidFill>
              </a:rPr>
              <a:t>Krugman</a:t>
            </a:r>
            <a:endParaRPr lang="en" sz="3000" b="0" dirty="0">
              <a:solidFill>
                <a:srgbClr val="FFFFFF"/>
              </a:solidFill>
            </a:endParaRPr>
          </a:p>
        </p:txBody>
      </p:sp>
      <p:pic>
        <p:nvPicPr>
          <p:cNvPr id="26" name="Shape 2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7900" y="94237"/>
            <a:ext cx="3048000" cy="10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900" dirty="0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</p:spTree>
    <p:extLst>
      <p:ext uri="{BB962C8B-B14F-4D97-AF65-F5344CB8AC3E}">
        <p14:creationId xmlns:p14="http://schemas.microsoft.com/office/powerpoint/2010/main" val="1135799856"/>
      </p:ext>
    </p:extLst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FFFFFF"/>
                </a:solidFill>
              </a:rPr>
              <a:t>First Half MAP Growth</a:t>
            </a:r>
            <a:endParaRPr lang="en" sz="3200" dirty="0">
              <a:solidFill>
                <a:srgbClr val="FFFFFF"/>
              </a:solidFill>
            </a:endParaRP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27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900" dirty="0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  <p:pic>
        <p:nvPicPr>
          <p:cNvPr id="4" name="Picture 3" descr="Screen Shot 2015-02-22 at 2.06.24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69" y="1073411"/>
            <a:ext cx="6665240" cy="2119490"/>
          </a:xfrm>
          <a:prstGeom prst="rect">
            <a:avLst/>
          </a:prstGeom>
        </p:spPr>
      </p:pic>
      <p:pic>
        <p:nvPicPr>
          <p:cNvPr id="5" name="Picture 4" descr="Screen Shot 2015-02-22 at 2.08.21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3484" y="1143815"/>
            <a:ext cx="1290618" cy="741912"/>
          </a:xfrm>
          <a:prstGeom prst="rect">
            <a:avLst/>
          </a:prstGeom>
        </p:spPr>
      </p:pic>
      <p:pic>
        <p:nvPicPr>
          <p:cNvPr id="6" name="Picture 5" descr="Screen Shot 2015-02-22 at 2.08.50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9244" y="2152939"/>
            <a:ext cx="1329512" cy="9644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1421" y="3746762"/>
            <a:ext cx="854255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Statistical Overview</a:t>
            </a:r>
          </a:p>
          <a:p>
            <a:pPr marL="285750" lvl="3" indent="-285750">
              <a:buFont typeface="Arial"/>
              <a:buChar char="•"/>
            </a:pPr>
            <a:r>
              <a:rPr lang="en-US" dirty="0" smtClean="0"/>
              <a:t>Average 6 month growth score is 2-3 RIT points (Statistical error range is an average +/- 2 to 3 points)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Number represent mean RIT score for given population on given assessment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AVG represents average growth score for given population across all assessments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r>
              <a:rPr lang="en-US" b="1" dirty="0" smtClean="0"/>
              <a:t>General Trends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Large gains across 6</a:t>
            </a:r>
            <a:r>
              <a:rPr lang="en-US" baseline="30000" dirty="0" smtClean="0"/>
              <a:t>th</a:t>
            </a:r>
            <a:r>
              <a:rPr lang="en-US" dirty="0" smtClean="0"/>
              <a:t> grade (with one year of growth in math)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fall mean scores overall in higher percentiles, with less growth demonstrated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Gender discrepancies in math/science and reading/language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r>
              <a:rPr lang="en-US" b="1" dirty="0" smtClean="0"/>
              <a:t>Next Steps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Comparative analysis by race, IEP/504, EL and FRL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541867" y="3556007"/>
            <a:ext cx="7239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3132429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FFFFFF"/>
                </a:solidFill>
              </a:rPr>
              <a:t>First Half Grade Progress</a:t>
            </a:r>
            <a:endParaRPr lang="en" sz="3200" dirty="0">
              <a:solidFill>
                <a:srgbClr val="FFFFFF"/>
              </a:solidFill>
            </a:endParaRPr>
          </a:p>
        </p:txBody>
      </p:sp>
      <p:pic>
        <p:nvPicPr>
          <p:cNvPr id="6" name="Picture 5" descr="Screen Shot 2015-02-22 at 2.15.4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08" y="1406851"/>
            <a:ext cx="3579196" cy="2218442"/>
          </a:xfrm>
          <a:prstGeom prst="rect">
            <a:avLst/>
          </a:prstGeom>
        </p:spPr>
      </p:pic>
      <p:pic>
        <p:nvPicPr>
          <p:cNvPr id="7" name="Picture 6" descr="Screen Shot 2015-02-22 at 2.17.24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08" y="4297091"/>
            <a:ext cx="3584007" cy="223279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0963" y="1128038"/>
            <a:ext cx="36126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Breakdown by Grade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31379" y="3978279"/>
            <a:ext cx="36126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Breakdown by Gender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766733" y="2244118"/>
            <a:ext cx="4264865" cy="3077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Initial Observations</a:t>
            </a:r>
          </a:p>
          <a:p>
            <a:endParaRPr lang="en-US" b="1" dirty="0" smtClean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6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grade pass rate outliers in math and science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7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grade pass rate outlier in history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Somewhat consistent pass rates by gender 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Spring academic updates – Wednesday schedule, revision policy, accelerated math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Comparative analysis </a:t>
            </a:r>
            <a:r>
              <a:rPr lang="en-US" sz="1600" dirty="0" smtClean="0"/>
              <a:t>in March by </a:t>
            </a:r>
            <a:r>
              <a:rPr lang="en-US" sz="1600" dirty="0"/>
              <a:t>race, IEP/504, EL and FRL</a:t>
            </a:r>
          </a:p>
        </p:txBody>
      </p:sp>
      <p:sp>
        <p:nvSpPr>
          <p:cNvPr id="3" name="Rectangle 2"/>
          <p:cNvSpPr/>
          <p:nvPr/>
        </p:nvSpPr>
        <p:spPr>
          <a:xfrm>
            <a:off x="220134" y="948267"/>
            <a:ext cx="4487334" cy="57658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304641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2705" y="2567369"/>
            <a:ext cx="1796700" cy="3763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1805236" y="2567369"/>
            <a:ext cx="7350299" cy="376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1169150" y="4549550"/>
            <a:ext cx="79869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US" sz="6600" dirty="0" smtClean="0">
                <a:solidFill>
                  <a:srgbClr val="FFFFFF"/>
                </a:solidFill>
              </a:rPr>
              <a:t>Closer Look: History Department</a:t>
            </a:r>
            <a:endParaRPr lang="en" sz="6600" dirty="0">
              <a:solidFill>
                <a:srgbClr val="FFFFFF"/>
              </a:solidFill>
            </a:endParaRPr>
          </a:p>
          <a:p>
            <a:pPr lvl="0" algn="r">
              <a:spcBef>
                <a:spcPts val="0"/>
              </a:spcBef>
              <a:buNone/>
            </a:pPr>
            <a:r>
              <a:rPr lang="en-US" sz="3000" b="0" dirty="0" smtClean="0">
                <a:solidFill>
                  <a:srgbClr val="FFFFFF"/>
                </a:solidFill>
              </a:rPr>
              <a:t>February 2015 </a:t>
            </a:r>
            <a:r>
              <a:rPr lang="en" sz="3000" b="0" dirty="0" smtClean="0">
                <a:solidFill>
                  <a:srgbClr val="FFFFFF"/>
                </a:solidFill>
              </a:rPr>
              <a:t>Board Meeting</a:t>
            </a:r>
            <a:r>
              <a:rPr lang="en-US" sz="3000" b="0" dirty="0" smtClean="0">
                <a:solidFill>
                  <a:srgbClr val="FFFFFF"/>
                </a:solidFill>
              </a:rPr>
              <a:t/>
            </a:r>
            <a:br>
              <a:rPr lang="en-US" sz="3000" b="0" dirty="0" smtClean="0">
                <a:solidFill>
                  <a:srgbClr val="FFFFFF"/>
                </a:solidFill>
              </a:rPr>
            </a:br>
            <a:r>
              <a:rPr lang="en-US" sz="3000" b="0" dirty="0" smtClean="0">
                <a:solidFill>
                  <a:srgbClr val="FFFFFF"/>
                </a:solidFill>
              </a:rPr>
              <a:t>Paul Meyer and Glenn </a:t>
            </a:r>
            <a:r>
              <a:rPr lang="en-US" sz="3000" b="0" dirty="0" err="1" smtClean="0">
                <a:solidFill>
                  <a:srgbClr val="FFFFFF"/>
                </a:solidFill>
              </a:rPr>
              <a:t>Katzman</a:t>
            </a:r>
            <a:endParaRPr lang="en" sz="3000" b="0" dirty="0">
              <a:solidFill>
                <a:srgbClr val="FFFFFF"/>
              </a:solidFill>
            </a:endParaRPr>
          </a:p>
        </p:txBody>
      </p:sp>
      <p:pic>
        <p:nvPicPr>
          <p:cNvPr id="26" name="Shape 2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7900" y="94237"/>
            <a:ext cx="3048000" cy="10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900" dirty="0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</p:spTree>
    <p:extLst>
      <p:ext uri="{BB962C8B-B14F-4D97-AF65-F5344CB8AC3E}">
        <p14:creationId xmlns:p14="http://schemas.microsoft.com/office/powerpoint/2010/main" val="4281531980"/>
      </p:ext>
    </p:extLst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FFFFFF"/>
                </a:solidFill>
              </a:rPr>
              <a:t>Grade 6 Overview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992564"/>
            <a:ext cx="9143999" cy="5447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700" b="1" dirty="0"/>
              <a:t>Course Question: </a:t>
            </a:r>
            <a:r>
              <a:rPr lang="en-US" sz="1700" dirty="0"/>
              <a:t>How do communities survive and thrive?</a:t>
            </a:r>
          </a:p>
          <a:p>
            <a:endParaRPr lang="en-US" sz="1700" dirty="0" smtClean="0"/>
          </a:p>
          <a:p>
            <a:pPr marL="285750" indent="-285750">
              <a:buFont typeface="Arial"/>
              <a:buChar char="•"/>
            </a:pPr>
            <a:r>
              <a:rPr lang="en-US" sz="1700" b="1" dirty="0" smtClean="0"/>
              <a:t>Capstone</a:t>
            </a:r>
            <a:r>
              <a:rPr lang="en-US" sz="1700" b="1" dirty="0"/>
              <a:t>: </a:t>
            </a:r>
            <a:r>
              <a:rPr lang="en-US" sz="1700" dirty="0"/>
              <a:t>Trace how E.B.I.A. has survived and thrived this past year → </a:t>
            </a:r>
            <a:r>
              <a:rPr lang="en-US" sz="1700" dirty="0" smtClean="0"/>
              <a:t>what should </a:t>
            </a:r>
            <a:r>
              <a:rPr lang="en-US" sz="1700" dirty="0"/>
              <a:t>we do differently moving forward?</a:t>
            </a:r>
          </a:p>
          <a:p>
            <a:endParaRPr lang="en-US" sz="1700" b="1" dirty="0" smtClean="0"/>
          </a:p>
          <a:p>
            <a:pPr marL="285750" indent="-285750">
              <a:buFont typeface="Arial"/>
              <a:buChar char="•"/>
            </a:pPr>
            <a:r>
              <a:rPr lang="en-US" sz="1700" b="1" dirty="0" smtClean="0"/>
              <a:t>Core </a:t>
            </a:r>
            <a:r>
              <a:rPr lang="en-US" sz="1700" b="1" dirty="0"/>
              <a:t>Skills: </a:t>
            </a:r>
            <a:r>
              <a:rPr lang="en-US" sz="1700" dirty="0"/>
              <a:t>Reading, Writing, Summarizing, Image Analysis, Metacognition, </a:t>
            </a:r>
          </a:p>
          <a:p>
            <a:endParaRPr lang="en-US" sz="1700" dirty="0" smtClean="0"/>
          </a:p>
          <a:p>
            <a:pPr marL="285750" indent="-285750">
              <a:buFont typeface="Arial"/>
              <a:buChar char="•"/>
            </a:pPr>
            <a:r>
              <a:rPr lang="en-US" sz="1700" b="1" dirty="0" smtClean="0"/>
              <a:t>Pedagogy</a:t>
            </a:r>
            <a:r>
              <a:rPr lang="en-US" sz="1700" b="1" dirty="0"/>
              <a:t>: </a:t>
            </a:r>
            <a:r>
              <a:rPr lang="en-US" sz="1700" dirty="0"/>
              <a:t>Less teacher-focused and more student-directed; brief lecture followed by teacher support; group projects with some student choice</a:t>
            </a:r>
          </a:p>
          <a:p>
            <a:endParaRPr lang="en-US" sz="1700" dirty="0" smtClean="0"/>
          </a:p>
          <a:p>
            <a:pPr marL="285750" indent="-285750">
              <a:buFont typeface="Arial"/>
              <a:buChar char="•"/>
            </a:pPr>
            <a:r>
              <a:rPr lang="en-US" sz="1700" b="1" dirty="0" smtClean="0"/>
              <a:t>MAP Data Focus: </a:t>
            </a:r>
            <a:r>
              <a:rPr lang="en-US" sz="1700" dirty="0" smtClean="0"/>
              <a:t>Informational Text, Writing</a:t>
            </a:r>
            <a:r>
              <a:rPr lang="en-US" sz="1700" dirty="0"/>
              <a:t>: Plan, Organize, Develop, Revise, </a:t>
            </a:r>
            <a:r>
              <a:rPr lang="en-US" sz="1700" dirty="0" smtClean="0"/>
              <a:t>Research</a:t>
            </a:r>
          </a:p>
          <a:p>
            <a:pPr marL="285750" indent="-285750">
              <a:buFont typeface="Arial"/>
              <a:buChar char="•"/>
            </a:pPr>
            <a:endParaRPr lang="en-US" sz="1700" dirty="0"/>
          </a:p>
          <a:p>
            <a:pPr marL="285750" indent="-285750">
              <a:buFont typeface="Arial"/>
              <a:buChar char="•"/>
            </a:pPr>
            <a:r>
              <a:rPr lang="en-US" sz="1700" b="1" dirty="0" smtClean="0"/>
              <a:t>Instructional Resources:</a:t>
            </a:r>
          </a:p>
          <a:p>
            <a:r>
              <a:rPr lang="en-US" sz="1700" b="1" dirty="0" smtClean="0"/>
              <a:t>	</a:t>
            </a:r>
            <a:r>
              <a:rPr lang="en-US" sz="1700" dirty="0" smtClean="0"/>
              <a:t>T.C.I</a:t>
            </a:r>
            <a:r>
              <a:rPr lang="en-US" sz="1700" dirty="0"/>
              <a:t>. History Alive</a:t>
            </a:r>
            <a:r>
              <a:rPr lang="en-US" sz="1700" dirty="0" smtClean="0"/>
              <a:t>!: Lesson samples and documents</a:t>
            </a:r>
          </a:p>
          <a:p>
            <a:r>
              <a:rPr lang="en-US" sz="1700" dirty="0"/>
              <a:t>	</a:t>
            </a:r>
            <a:r>
              <a:rPr lang="en-US" sz="1700" dirty="0" smtClean="0"/>
              <a:t>1997 </a:t>
            </a:r>
            <a:r>
              <a:rPr lang="en-US" sz="1700" dirty="0"/>
              <a:t>Standards and Common </a:t>
            </a:r>
            <a:r>
              <a:rPr lang="en-US" sz="1700" dirty="0" smtClean="0"/>
              <a:t>Core Standards: </a:t>
            </a:r>
            <a:r>
              <a:rPr lang="en-US" sz="1700" dirty="0"/>
              <a:t>Justification and Reasoning</a:t>
            </a:r>
          </a:p>
          <a:p>
            <a:r>
              <a:rPr lang="en-US" sz="1700" dirty="0" smtClean="0"/>
              <a:t>	S.H.E.G</a:t>
            </a:r>
            <a:r>
              <a:rPr lang="en-US" sz="1700" dirty="0"/>
              <a:t>.: Developed by Stanford; graduate students, RAs, teachers, etc.</a:t>
            </a:r>
          </a:p>
          <a:p>
            <a:r>
              <a:rPr lang="en-US" sz="1700" dirty="0" smtClean="0"/>
              <a:t>	ELA</a:t>
            </a:r>
            <a:r>
              <a:rPr lang="en-US" sz="1700" dirty="0"/>
              <a:t>: Close collaboration with ELA in terms of planning, MAP data, etc.</a:t>
            </a:r>
          </a:p>
          <a:p>
            <a:r>
              <a:rPr lang="en-US" sz="1700" dirty="0" smtClean="0"/>
              <a:t>	Devin </a:t>
            </a:r>
            <a:r>
              <a:rPr lang="en-US" sz="1700" dirty="0"/>
              <a:t>Krugman: Frequent check-ins </a:t>
            </a:r>
            <a:r>
              <a:rPr lang="en-US" sz="1700" dirty="0" smtClean="0"/>
              <a:t>on scope </a:t>
            </a:r>
            <a:r>
              <a:rPr lang="en-US" sz="1700" dirty="0"/>
              <a:t>and sequence with a veteran teacher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452465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317</Words>
  <Application>Microsoft Macintosh PowerPoint</Application>
  <PresentationFormat>On-screen Show (4:3)</PresentationFormat>
  <Paragraphs>48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Custom Theme</vt:lpstr>
      <vt:lpstr>Academic Update February 2015 Board Meeting Devin Krugman</vt:lpstr>
      <vt:lpstr>First Half MAP Growth</vt:lpstr>
      <vt:lpstr>First Half Grade Progress</vt:lpstr>
      <vt:lpstr>Closer Look: History Department February 2015 Board Meeting Paul Meyer and Glenn Katzman</vt:lpstr>
      <vt:lpstr>Grade 6 Overview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 Bay Innovation Academy September 2014 Board Meeting</dc:title>
  <dc:creator>dkrugman</dc:creator>
  <cp:lastModifiedBy>... ...</cp:lastModifiedBy>
  <cp:revision>41</cp:revision>
  <dcterms:modified xsi:type="dcterms:W3CDTF">2015-02-23T05:34:05Z</dcterms:modified>
</cp:coreProperties>
</file>