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95" r:id="rId1"/>
  </p:sldMasterIdLst>
  <p:notesMasterIdLst>
    <p:notesMasterId r:id="rId4"/>
  </p:notesMasterIdLst>
  <p:handoutMasterIdLst>
    <p:handoutMasterId r:id="rId5"/>
  </p:handoutMasterIdLst>
  <p:sldIdLst>
    <p:sldId id="475" r:id="rId2"/>
    <p:sldId id="474" r:id="rId3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sper Martinez" initials="G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80"/>
    <a:srgbClr val="171264"/>
    <a:srgbClr val="849EB3"/>
    <a:srgbClr val="BABBDE"/>
    <a:srgbClr val="F9E8E3"/>
    <a:srgbClr val="005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46" autoAdjust="0"/>
    <p:restoredTop sz="88424" autoAdjust="0"/>
  </p:normalViewPr>
  <p:slideViewPr>
    <p:cSldViewPr snapToGrid="0" snapToObjects="1">
      <p:cViewPr varScale="1">
        <p:scale>
          <a:sx n="134" d="100"/>
          <a:sy n="134" d="100"/>
        </p:scale>
        <p:origin x="-11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86"/>
    </p:cViewPr>
  </p:sorterViewPr>
  <p:notesViewPr>
    <p:cSldViewPr snapToGrid="0" snapToObjects="1">
      <p:cViewPr varScale="1">
        <p:scale>
          <a:sx n="64" d="100"/>
          <a:sy n="64" d="100"/>
        </p:scale>
        <p:origin x="3101" y="10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6.jpe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dirty="0" smtClean="0"/>
              <a:t>CCSA Conference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dirty="0" smtClean="0"/>
              <a:t>March 8,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C91B72D-3ED4-A145-919E-F378B7F377B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EdTec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72" y="9019704"/>
            <a:ext cx="1853184" cy="53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12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8DC4F20-A6A9-334F-BAE9-43E885DD5E25}" type="datetimeFigureOut">
              <a:rPr lang="en-US" smtClean="0"/>
              <a:pPr/>
              <a:t>12/9/14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C595806-5497-2243-8FA1-7F2A2DFD0C4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9465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rgbClr val="00008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  <a:prstGeom prst="rect">
            <a:avLst/>
          </a:prstGeo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4024" y="6504600"/>
            <a:ext cx="533400" cy="244476"/>
          </a:xfrm>
          <a:prstGeom prst="rect">
            <a:avLst/>
          </a:prstGeom>
        </p:spPr>
        <p:txBody>
          <a:bodyPr/>
          <a:lstStyle/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  <a:prstGeom prst="rect">
            <a:avLst/>
          </a:prstGeom>
        </p:spPr>
        <p:txBody>
          <a:bodyPr/>
          <a:lstStyle/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4024" y="6504600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71264"/>
                </a:solidFill>
              </a:defRPr>
            </a:lvl1pPr>
          </a:lstStyle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  <a:prstGeom prst="rect">
            <a:avLst/>
          </a:prstGeo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8574024" y="6504600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>
          <a:xfrm>
            <a:off x="8574024" y="6504600"/>
            <a:ext cx="533400" cy="244476"/>
          </a:xfrm>
          <a:prstGeom prst="rect">
            <a:avLst/>
          </a:prstGeom>
        </p:spPr>
        <p:txBody>
          <a:bodyPr rtlCol="0"/>
          <a:lstStyle/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rgbClr val="184986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4024" y="6504600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74024" y="6504600"/>
            <a:ext cx="5334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prstGeom prst="rect">
            <a:avLst/>
          </a:prstGeo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</a:lstStyle>
          <a:p>
            <a:fld id="{884BB562-77C6-8E41-AA57-1B4DF463AB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4" Type="http://schemas.openxmlformats.org/officeDocument/2006/relationships/image" Target="../media/image4.jpeg"/><Relationship Id="rId15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9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467108" y="470037"/>
            <a:ext cx="592816" cy="78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5100" y="6430603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rgbClr val="00008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3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rgbClr val="008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973824" y="645728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5A9C"/>
                </a:solidFill>
              </a:defRPr>
            </a:lvl1pPr>
          </a:lstStyle>
          <a:p>
            <a:fld id="{CD4D5C91-C09F-3A4E-8DEA-BEA96505C45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098" name="Picture 2" descr="C:\Documents and Settings\mark\My Documents\EdTec Master\Sales &amp; Marketing\Artwork\Logos - All\EdTec\EdTec Logo without tag line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956" y="6356492"/>
            <a:ext cx="1273568" cy="431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000" kern="1200">
          <a:solidFill>
            <a:srgbClr val="171264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Tx/>
        <a:buBlip>
          <a:blip r:embed="rId15"/>
        </a:buBlip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rgbClr val="000080"/>
        </a:buClr>
        <a:buSzPct val="65000"/>
        <a:buFont typeface="Wingdings" pitchFamily="2" charset="2"/>
        <a:buChar char="§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000" dirty="0"/>
              <a:t>2014-15 </a:t>
            </a:r>
            <a:r>
              <a:rPr lang="en-US" sz="4000" dirty="0" smtClean="0"/>
              <a:t>EPA Spending Plan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26571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BB562-77C6-8E41-AA57-1B4DF463AB1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2939" y="129728"/>
            <a:ext cx="80910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0080"/>
                </a:solidFill>
              </a:rPr>
              <a:t>EPA Spending Plan:</a:t>
            </a:r>
          </a:p>
          <a:p>
            <a:pPr lvl="0" algn="ctr" defTabSz="914400">
              <a:spcBef>
                <a:spcPct val="0"/>
              </a:spcBef>
              <a:defRPr/>
            </a:pPr>
            <a:r>
              <a:rPr lang="en-US" sz="2800" dirty="0" smtClean="0">
                <a:solidFill>
                  <a:srgbClr val="000080"/>
                </a:solidFill>
              </a:rPr>
              <a:t>Request for Board Approval</a:t>
            </a:r>
            <a:endParaRPr lang="en-US" sz="2800" dirty="0">
              <a:solidFill>
                <a:srgbClr val="000080"/>
              </a:solidFill>
            </a:endParaRPr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37140" y="1762125"/>
            <a:ext cx="8269721" cy="4742474"/>
          </a:xfrm>
        </p:spPr>
        <p:txBody>
          <a:bodyPr>
            <a:normAutofit/>
          </a:bodyPr>
          <a:lstStyle/>
          <a:p>
            <a:pPr lvl="1"/>
            <a:r>
              <a:rPr lang="en-US" sz="1500" dirty="0" smtClean="0"/>
              <a:t>Proposition 30 Education </a:t>
            </a:r>
            <a:r>
              <a:rPr lang="en-US" sz="1500" dirty="0"/>
              <a:t>Protection Account (EPA) </a:t>
            </a:r>
            <a:r>
              <a:rPr lang="en-US" sz="1500" dirty="0" smtClean="0"/>
              <a:t>was approved by voters in 2012 and temporarily </a:t>
            </a:r>
            <a:r>
              <a:rPr lang="en-US" sz="1500" dirty="0"/>
              <a:t>increases </a:t>
            </a:r>
            <a:r>
              <a:rPr lang="en-US" sz="1500" dirty="0" smtClean="0"/>
              <a:t>state </a:t>
            </a:r>
            <a:r>
              <a:rPr lang="en-US" sz="1500" dirty="0"/>
              <a:t>sales tax </a:t>
            </a:r>
            <a:r>
              <a:rPr lang="en-US" sz="1500" dirty="0" smtClean="0"/>
              <a:t>for all taxpayers and personal </a:t>
            </a:r>
            <a:r>
              <a:rPr lang="en-US" sz="1500" dirty="0"/>
              <a:t>income tax rates for upper-income </a:t>
            </a:r>
            <a:r>
              <a:rPr lang="en-US" sz="1500" dirty="0" smtClean="0"/>
              <a:t>taxpayers to enable state to fund schools’ general </a:t>
            </a:r>
            <a:r>
              <a:rPr lang="en-US" sz="1500" dirty="0"/>
              <a:t>purpose </a:t>
            </a:r>
            <a:r>
              <a:rPr lang="en-US" sz="1500" dirty="0" smtClean="0"/>
              <a:t>entitlements</a:t>
            </a:r>
          </a:p>
          <a:p>
            <a:pPr lvl="1"/>
            <a:r>
              <a:rPr lang="en-US" sz="1500" dirty="0" smtClean="0"/>
              <a:t>School boards must vote on a spending plan and post to school’s website</a:t>
            </a:r>
          </a:p>
          <a:p>
            <a:pPr lvl="1"/>
            <a:r>
              <a:rPr lang="en-US" sz="1500" dirty="0" smtClean="0"/>
              <a:t>May </a:t>
            </a:r>
            <a:r>
              <a:rPr lang="en-US" sz="1500" dirty="0"/>
              <a:t>not be used for </a:t>
            </a:r>
            <a:r>
              <a:rPr lang="en-US" sz="1500" dirty="0" smtClean="0"/>
              <a:t>salaries/ </a:t>
            </a:r>
            <a:r>
              <a:rPr lang="en-US" sz="1500" dirty="0"/>
              <a:t>benefits </a:t>
            </a:r>
            <a:r>
              <a:rPr lang="en-US" sz="1500" dirty="0" smtClean="0"/>
              <a:t>of </a:t>
            </a:r>
            <a:r>
              <a:rPr lang="en-US" sz="1500" dirty="0"/>
              <a:t>administrators or any other administrative </a:t>
            </a:r>
            <a:r>
              <a:rPr lang="en-US" sz="1500" dirty="0" smtClean="0"/>
              <a:t>costs</a:t>
            </a:r>
          </a:p>
          <a:p>
            <a:pPr lvl="1"/>
            <a:r>
              <a:rPr lang="en-US" sz="1500" dirty="0"/>
              <a:t>Estimated EPA </a:t>
            </a:r>
            <a:r>
              <a:rPr lang="en-US" sz="1500" dirty="0" smtClean="0"/>
              <a:t>spending </a:t>
            </a:r>
            <a:r>
              <a:rPr lang="en-US" sz="1500" dirty="0"/>
              <a:t>based on </a:t>
            </a:r>
            <a:r>
              <a:rPr lang="en-US" sz="1500" dirty="0" smtClean="0"/>
              <a:t>entitlement calculated </a:t>
            </a:r>
            <a:r>
              <a:rPr lang="en-US" sz="1500" dirty="0"/>
              <a:t>by CDE; </a:t>
            </a:r>
            <a:r>
              <a:rPr lang="en-US" sz="1500" dirty="0" smtClean="0"/>
              <a:t>actual </a:t>
            </a:r>
            <a:r>
              <a:rPr lang="en-US" sz="1500" dirty="0"/>
              <a:t>amount and expenses may be different than stated </a:t>
            </a:r>
            <a:endParaRPr lang="en-US" sz="1500" dirty="0" smtClean="0"/>
          </a:p>
          <a:p>
            <a:pPr marL="365760" lvl="1" indent="0" algn="ctr">
              <a:buNone/>
            </a:pPr>
            <a:r>
              <a:rPr lang="en-US" sz="1800" b="1" dirty="0" smtClean="0"/>
              <a:t>Recommended Spending Plan</a:t>
            </a:r>
            <a:endParaRPr lang="en-US" sz="1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550" y="4146974"/>
            <a:ext cx="6618901" cy="212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612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EdTec CCSA 1">
      <a:dk1>
        <a:sysClr val="windowText" lastClr="000000"/>
      </a:dk1>
      <a:lt1>
        <a:sysClr val="window" lastClr="FFFFFF"/>
      </a:lt1>
      <a:dk2>
        <a:srgbClr val="8D8E91"/>
      </a:dk2>
      <a:lt2>
        <a:srgbClr val="F3F9F0"/>
      </a:lt2>
      <a:accent1>
        <a:srgbClr val="ACCE82"/>
      </a:accent1>
      <a:accent2>
        <a:srgbClr val="184986"/>
      </a:accent2>
      <a:accent3>
        <a:srgbClr val="008000"/>
      </a:accent3>
      <a:accent4>
        <a:srgbClr val="FFFF00"/>
      </a:accent4>
      <a:accent5>
        <a:srgbClr val="53942A"/>
      </a:accent5>
      <a:accent6>
        <a:srgbClr val="968C8C"/>
      </a:accent6>
      <a:hlink>
        <a:srgbClr val="53942A"/>
      </a:hlink>
      <a:folHlink>
        <a:srgbClr val="0E134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27228</TotalTime>
  <Words>108</Words>
  <Application>Microsoft Macintosh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Median</vt:lpstr>
      <vt:lpstr>2014-15 EPA Spending Plan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Kelly Heintz</dc:creator>
  <cp:lastModifiedBy>... ...</cp:lastModifiedBy>
  <cp:revision>666</cp:revision>
  <dcterms:created xsi:type="dcterms:W3CDTF">2011-02-21T20:33:20Z</dcterms:created>
  <dcterms:modified xsi:type="dcterms:W3CDTF">2014-12-10T04:16:06Z</dcterms:modified>
</cp:coreProperties>
</file>