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9"/>
  </p:notesMasterIdLst>
  <p:sldIdLst>
    <p:sldId id="256" r:id="rId2"/>
    <p:sldId id="258" r:id="rId3"/>
    <p:sldId id="260" r:id="rId4"/>
    <p:sldId id="264" r:id="rId5"/>
    <p:sldId id="265" r:id="rId6"/>
    <p:sldId id="266" r:id="rId7"/>
    <p:sldId id="267" r:id="rId8"/>
  </p:sldIdLst>
  <p:sldSz cx="9144000" cy="5143500" type="screen16x9"/>
  <p:notesSz cx="7315200" cy="9601200"/>
  <p:embeddedFontLst>
    <p:embeddedFont>
      <p:font typeface="Roboto" panose="020B0604020202020204" charset="0"/>
      <p:regular r:id="rId10"/>
      <p:bold r:id="rId11"/>
      <p:italic r:id="rId12"/>
      <p:boldItalic r:id="rId13"/>
    </p:embeddedFont>
    <p:embeddedFont>
      <p:font typeface="Roboto Slab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A426EBB-E0A8-47CE-8077-2527CB0EDC5A}">
  <a:tblStyle styleId="{3A426EBB-E0A8-47CE-8077-2527CB0EDC5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818" y="-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96645" rIns="96645" bIns="9664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71395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09ae32110_0_2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09ae32110_0_22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09ae3211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09ae32110_0_66:notes"/>
          <p:cNvSpPr txBox="1"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spcFirstLastPara="1" wrap="square" lIns="96645" tIns="96645" rIns="96645" bIns="96645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noFill/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  <a:defRPr sz="4000">
                <a:solidFill>
                  <a:srgbClr val="0000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073301" y="3058075"/>
            <a:ext cx="3402300" cy="118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71199" y="4182800"/>
            <a:ext cx="2210275" cy="7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FFFFFF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62405" y="4216525"/>
            <a:ext cx="1782175" cy="6221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" name="Google Shape;27;p4"/>
          <p:cNvCxnSpPr/>
          <p:nvPr/>
        </p:nvCxnSpPr>
        <p:spPr>
          <a:xfrm flipH="1">
            <a:off x="433625" y="4782325"/>
            <a:ext cx="6530400" cy="960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" name="Google Shape;28;p4"/>
          <p:cNvCxnSpPr/>
          <p:nvPr/>
        </p:nvCxnSpPr>
        <p:spPr>
          <a:xfrm rot="10800000" flipH="1">
            <a:off x="490550" y="1141500"/>
            <a:ext cx="414900" cy="390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Google Shape;29;p4"/>
          <p:cNvCxnSpPr/>
          <p:nvPr/>
        </p:nvCxnSpPr>
        <p:spPr>
          <a:xfrm rot="10800000">
            <a:off x="433525" y="4944325"/>
            <a:ext cx="83991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" name="Google Shape;33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62405" y="4216525"/>
            <a:ext cx="1782175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6" name="Google Shape;36;p6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1" name="Google Shape;41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83717" y="3873325"/>
            <a:ext cx="1782175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_TITLE_AND_DESCRIPTION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7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83717" y="3873325"/>
            <a:ext cx="1782175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5" name="Google Shape;55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62405" y="4216525"/>
            <a:ext cx="1782175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" name="Google Shape;58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062405" y="4216525"/>
            <a:ext cx="1782175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/>
          <p:nvPr/>
        </p:nvSpPr>
        <p:spPr>
          <a:xfrm>
            <a:off x="0" y="0"/>
            <a:ext cx="9144000" cy="351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10"/>
          <p:cNvCxnSpPr/>
          <p:nvPr/>
        </p:nvCxnSpPr>
        <p:spPr>
          <a:xfrm>
            <a:off x="0" y="349660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10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ubTitle" idx="1"/>
          </p:nvPr>
        </p:nvSpPr>
        <p:spPr>
          <a:xfrm>
            <a:off x="685800" y="3627027"/>
            <a:ext cx="7772400" cy="77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schooldashboard.org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LCAP </a:t>
            </a:r>
            <a:r>
              <a:rPr lang="en" dirty="0"/>
              <a:t>Update</a:t>
            </a:r>
            <a:br>
              <a:rPr lang="en" dirty="0"/>
            </a:br>
            <a:r>
              <a:rPr lang="en-US" sz="2800" dirty="0"/>
              <a:t>May 2019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Background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Review of CA Dashboard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EBIA Goals Annual Update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/>
              <a:t>Looking ahead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82" name="Google Shape;8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2405" y="4216525"/>
            <a:ext cx="1782175" cy="62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387900" y="379003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Local Control and Accountability Plan (LCAP)</a:t>
            </a:r>
            <a:endParaRPr sz="2800" dirty="0"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387900" y="1349650"/>
            <a:ext cx="8368200" cy="3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sym typeface="Arial"/>
              </a:rPr>
              <a:t>LCAP</a:t>
            </a:r>
            <a:r>
              <a:rPr lang="en-US" dirty="0">
                <a:sym typeface="Arial"/>
              </a:rPr>
              <a:t> is a strategic planning tool to achieve local/state priorities in education</a:t>
            </a:r>
          </a:p>
          <a:p>
            <a:pPr>
              <a:spcBef>
                <a:spcPts val="600"/>
              </a:spcBef>
            </a:pPr>
            <a:r>
              <a:rPr lang="en-US" dirty="0">
                <a:sym typeface="Arial"/>
              </a:rPr>
              <a:t>To be aligned with budget for </a:t>
            </a:r>
            <a:r>
              <a:rPr lang="en-US" dirty="0">
                <a:solidFill>
                  <a:schemeClr val="bg1"/>
                </a:solidFill>
                <a:sym typeface="Arial"/>
              </a:rPr>
              <a:t>Local Control Funding Formula (LCFF) funds</a:t>
            </a:r>
            <a:r>
              <a:rPr lang="en-US" dirty="0">
                <a:sym typeface="Arial"/>
              </a:rPr>
              <a:t> (per-pupil funding)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  <a:sym typeface="Arial"/>
              </a:rPr>
              <a:t>California School Dashboard </a:t>
            </a:r>
            <a:r>
              <a:rPr lang="en-US" dirty="0">
                <a:sym typeface="Arial"/>
              </a:rPr>
              <a:t>provides framework for assessing how schools are meeting needs of all students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3F100-4C63-450E-9C21-A8E6CE473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900" y="491892"/>
            <a:ext cx="8368200" cy="686100"/>
          </a:xfrm>
        </p:spPr>
        <p:txBody>
          <a:bodyPr/>
          <a:lstStyle/>
          <a:p>
            <a:r>
              <a:rPr lang="en-US" sz="2800" dirty="0"/>
              <a:t>Review of California Dashboard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xmlns="" id="{2374C55B-6001-4289-B816-7200134B9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00" y="1422091"/>
            <a:ext cx="7892500" cy="3078900"/>
          </a:xfrm>
        </p:spPr>
        <p:txBody>
          <a:bodyPr numCol="2"/>
          <a:lstStyle/>
          <a:p>
            <a:pPr>
              <a:spcBef>
                <a:spcPts val="600"/>
              </a:spcBef>
            </a:pPr>
            <a:r>
              <a:rPr lang="en-US" dirty="0"/>
              <a:t>10 measures of school success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State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High School Graduation Rate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Academic Performance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Suspension Rate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English Learner Progress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College/Career Readiness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Chronic Absenteeism</a:t>
            </a:r>
          </a:p>
          <a:p>
            <a:pPr lvl="2">
              <a:spcBef>
                <a:spcPts val="600"/>
              </a:spcBef>
            </a:pP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Local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Basic Conditions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Implementation of Academic Standards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School Climate Surveys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Parent Engagement</a:t>
            </a:r>
          </a:p>
        </p:txBody>
      </p:sp>
    </p:spTree>
    <p:extLst>
      <p:ext uri="{BB962C8B-B14F-4D97-AF65-F5344CB8AC3E}">
        <p14:creationId xmlns:p14="http://schemas.microsoft.com/office/powerpoint/2010/main" val="15668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A33484-5F19-488D-821F-683988DB9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dashboard tell us?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074500-5C42-4531-8D9F-4AFC2253A6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Suspension Rate</a:t>
            </a:r>
          </a:p>
          <a:p>
            <a:pPr lvl="1"/>
            <a:endParaRPr lang="en-US" dirty="0"/>
          </a:p>
          <a:p>
            <a:r>
              <a:rPr lang="en-US" dirty="0"/>
              <a:t>Areas for improvement (orange/red)</a:t>
            </a:r>
          </a:p>
          <a:p>
            <a:pPr lvl="1"/>
            <a:r>
              <a:rPr lang="en-US" dirty="0"/>
              <a:t>ELA: students with disabilities, English learners (ATSI)</a:t>
            </a:r>
          </a:p>
          <a:p>
            <a:pPr lvl="1"/>
            <a:r>
              <a:rPr lang="en-US" dirty="0"/>
              <a:t>Math: students with disabilities</a:t>
            </a:r>
          </a:p>
          <a:p>
            <a:pPr lvl="1"/>
            <a:endParaRPr lang="en-US" dirty="0"/>
          </a:p>
          <a:p>
            <a:r>
              <a:rPr lang="en-US" dirty="0">
                <a:hlinkClick r:id="rId2"/>
              </a:rPr>
              <a:t>https://www.caschooldashboard.org/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1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53E60-0E87-4007-A73D-65CC2732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18-19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AF253B-6EEB-4360-8DA2-AE5FD9532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Provide and maintain basic services for students and school</a:t>
            </a:r>
          </a:p>
          <a:p>
            <a:pPr>
              <a:buFont typeface="+mj-lt"/>
              <a:buAutoNum type="arabicPeriod"/>
            </a:pPr>
            <a:r>
              <a:rPr lang="en-US" dirty="0"/>
              <a:t>Create a culture of caring and responsibility, where students feel safe and supported.</a:t>
            </a:r>
          </a:p>
          <a:p>
            <a:pPr>
              <a:buFont typeface="+mj-lt"/>
              <a:buAutoNum type="arabicPeriod"/>
            </a:pPr>
            <a:r>
              <a:rPr lang="en-US" dirty="0"/>
              <a:t>Provide a coherent 21st century program that offers new, innovative and alternative educational experiences.</a:t>
            </a:r>
          </a:p>
          <a:p>
            <a:pPr>
              <a:buFont typeface="+mj-lt"/>
              <a:buAutoNum type="arabicPeriod"/>
            </a:pPr>
            <a:r>
              <a:rPr lang="en-US" dirty="0"/>
              <a:t>Maintain very high attendance to ensure school receives state money, via ADA, to succeed.</a:t>
            </a:r>
          </a:p>
        </p:txBody>
      </p:sp>
    </p:spTree>
    <p:extLst>
      <p:ext uri="{BB962C8B-B14F-4D97-AF65-F5344CB8AC3E}">
        <p14:creationId xmlns:p14="http://schemas.microsoft.com/office/powerpoint/2010/main" val="324657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53E60-0E87-4007-A73D-65CC2732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Goals aligned to charter renewal and CA dashboard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AF253B-6EEB-4360-8DA2-AE5FD9532A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To develop both young and mature leaders who collaborate, manage change, and take ownership of their learning experiences. (Priority 5, 6) </a:t>
            </a:r>
          </a:p>
          <a:p>
            <a:pPr>
              <a:buFont typeface="+mj-lt"/>
              <a:buAutoNum type="arabicPeriod"/>
            </a:pPr>
            <a:r>
              <a:rPr lang="en-US" dirty="0"/>
              <a:t>To offer families a coherent 21st century program that offers new, innovative, and alternative educational offerings to the ones currently provided in Oakland. (Priority 3, 7)</a:t>
            </a:r>
          </a:p>
          <a:p>
            <a:pPr>
              <a:buFont typeface="+mj-lt"/>
              <a:buAutoNum type="arabicPeriod"/>
            </a:pPr>
            <a:r>
              <a:rPr lang="en-US" dirty="0"/>
              <a:t>To increase the number of students who excel in math, technology, and innovation to become leaders in a new, rapidly evolving, economy. (Priority 1, 2, 4, 8)</a:t>
            </a:r>
          </a:p>
          <a:p>
            <a:pPr marL="11430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04683"/>
      </p:ext>
    </p:extLst>
  </p:cSld>
  <p:clrMapOvr>
    <a:masterClrMapping/>
  </p:clrMapOvr>
</p:sld>
</file>

<file path=ppt/theme/theme1.xml><?xml version="1.0" encoding="utf-8"?>
<a:theme xmlns:a="http://schemas.openxmlformats.org/drawingml/2006/main" name="EBIA PD Template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4979</TotalTime>
  <Words>234</Words>
  <Application>Microsoft Office PowerPoint</Application>
  <PresentationFormat>On-screen Show (16:9)</PresentationFormat>
  <Paragraphs>46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Roboto</vt:lpstr>
      <vt:lpstr>Roboto Slab</vt:lpstr>
      <vt:lpstr>EBIA PD Template</vt:lpstr>
      <vt:lpstr>LCAP Update May 2019</vt:lpstr>
      <vt:lpstr>Agenda</vt:lpstr>
      <vt:lpstr>Local Control and Accountability Plan (LCAP)</vt:lpstr>
      <vt:lpstr>Review of California Dashboard </vt:lpstr>
      <vt:lpstr>What does the dashboard tell us?</vt:lpstr>
      <vt:lpstr>18-19 Goals</vt:lpstr>
      <vt:lpstr>Goals aligned to charter renewal and CA dashboard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Update October 2018</dc:title>
  <dc:creator>mcho</dc:creator>
  <cp:lastModifiedBy>T430</cp:lastModifiedBy>
  <cp:revision>92</cp:revision>
  <cp:lastPrinted>2019-05-21T17:57:20Z</cp:lastPrinted>
  <dcterms:modified xsi:type="dcterms:W3CDTF">2019-05-22T15:22:28Z</dcterms:modified>
</cp:coreProperties>
</file>