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2" r:id="rId5"/>
  </p:sldMasterIdLst>
  <p:notesMasterIdLst>
    <p:notesMasterId r:id="rId63"/>
  </p:notesMasterIdLst>
  <p:handoutMasterIdLst>
    <p:handoutMasterId r:id="rId64"/>
  </p:handoutMasterIdLst>
  <p:sldIdLst>
    <p:sldId id="283" r:id="rId6"/>
    <p:sldId id="258" r:id="rId7"/>
    <p:sldId id="272" r:id="rId8"/>
    <p:sldId id="288" r:id="rId9"/>
    <p:sldId id="423" r:id="rId10"/>
    <p:sldId id="424" r:id="rId11"/>
    <p:sldId id="286" r:id="rId12"/>
    <p:sldId id="323" r:id="rId13"/>
    <p:sldId id="321" r:id="rId14"/>
    <p:sldId id="291" r:id="rId15"/>
    <p:sldId id="326" r:id="rId16"/>
    <p:sldId id="324" r:id="rId17"/>
    <p:sldId id="285" r:id="rId18"/>
    <p:sldId id="327" r:id="rId19"/>
    <p:sldId id="32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08" r:id="rId53"/>
    <p:sldId id="409" r:id="rId54"/>
    <p:sldId id="410" r:id="rId55"/>
    <p:sldId id="412" r:id="rId56"/>
    <p:sldId id="413" r:id="rId57"/>
    <p:sldId id="414" r:id="rId58"/>
    <p:sldId id="416" r:id="rId59"/>
    <p:sldId id="417" r:id="rId60"/>
    <p:sldId id="425" r:id="rId61"/>
    <p:sldId id="415" r:id="rId6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D6890A-73B6-2107-2D8E-8EB961E7891A}" name="Paul C. Minney" initials="PCM" userId="S::pminney@mycharterlaw.com::8910ba39-1dbd-4d8c-9c16-e73c60877e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A00"/>
    <a:srgbClr val="ECB21F"/>
    <a:srgbClr val="97BB3D"/>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94"/>
  </p:normalViewPr>
  <p:slideViewPr>
    <p:cSldViewPr snapToGrid="0">
      <p:cViewPr varScale="1">
        <p:scale>
          <a:sx n="105" d="100"/>
          <a:sy n="105" d="100"/>
        </p:scale>
        <p:origin x="144" y="324"/>
      </p:cViewPr>
      <p:guideLst/>
    </p:cSldViewPr>
  </p:slideViewPr>
  <p:notesTextViewPr>
    <p:cViewPr>
      <p:scale>
        <a:sx n="1" d="1"/>
        <a:sy n="1" d="1"/>
      </p:scale>
      <p:origin x="0" y="0"/>
    </p:cViewPr>
  </p:notesText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F37A4CE-17BB-4BB2-AC7B-97495293E2AC}" type="datetimeFigureOut">
              <a:rPr lang="en-US" smtClean="0"/>
              <a:t>9/25/2023</a:t>
            </a:fld>
            <a:endParaRPr lang="en-US"/>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947088" y="9119474"/>
            <a:ext cx="3169920" cy="481726"/>
          </a:xfrm>
          <a:prstGeom prst="rect">
            <a:avLst/>
          </a:prstGeom>
        </p:spPr>
        <p:txBody>
          <a:bodyPr vert="horz" lIns="96661" tIns="48331" rIns="96661" bIns="48331" rtlCol="0" anchor="b"/>
          <a:lstStyle>
            <a:lvl1pPr algn="l">
              <a:defRPr sz="1300"/>
            </a:lvl1pPr>
          </a:lstStyle>
          <a:p>
            <a:r>
              <a:rPr lang="en-US"/>
              <a:t>© 2023 Young, </a:t>
            </a:r>
            <a:r>
              <a:rPr lang="en-US" err="1"/>
              <a:t>Minney</a:t>
            </a:r>
            <a:r>
              <a:rPr lang="en-US"/>
              <a:t> &amp; </a:t>
            </a:r>
            <a:r>
              <a:rPr lang="en-US" err="1"/>
              <a:t>Corr</a:t>
            </a:r>
            <a:r>
              <a:rPr lang="en-US"/>
              <a:t>, LLP</a:t>
            </a:r>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BE0EF92D-82DD-4142-BCE8-036B91487D2E}" type="slidenum">
              <a:rPr lang="en-US" smtClean="0"/>
              <a:t>‹#›</a:t>
            </a:fld>
            <a:endParaRPr lang="en-US"/>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C86C8F5-2FDA-4718-81AA-24F4816BBD56}" type="datetimeFigureOut">
              <a:rPr lang="en-US" smtClean="0"/>
              <a:t>9/25/2023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58EC616-C518-4358-9496-6C33B2F5FA56}" type="slidenum">
              <a:rPr lang="en-US" smtClean="0"/>
              <a:t>‹#›</a:t>
            </a:fld>
            <a:endParaRPr lang="en-US"/>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395660"/>
            <a:ext cx="5278514" cy="2862225"/>
          </a:xfrm>
          <a:prstGeom prst="rect">
            <a:avLst/>
          </a:prstGeom>
        </p:spPr>
        <p:txBody>
          <a:bodyPr anchor="b"/>
          <a:lstStyle>
            <a:lvl1pPr>
              <a:lnSpc>
                <a:spcPct val="100000"/>
              </a:lnSpc>
              <a:defRPr sz="5000" b="0" cap="all" spc="200" baseline="0">
                <a:solidFill>
                  <a:schemeClr val="tx2"/>
                </a:solidFill>
              </a:defRPr>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280463"/>
            <a:ext cx="5278514" cy="618142"/>
          </a:xfrm>
          <a:prstGeom prst="rect">
            <a:avLst/>
          </a:prstGeom>
        </p:spPr>
        <p:txBody>
          <a:bodyPr anchor="t"/>
          <a:lstStyle>
            <a:lvl1pPr marL="0" indent="0">
              <a:buNone/>
              <a:defRPr sz="2000" b="0" i="0" spc="200" baseline="0">
                <a:solidFill>
                  <a:schemeClr val="tx2"/>
                </a:solidFill>
              </a:defRPr>
            </a:lvl1pPr>
          </a:lstStyle>
          <a:p>
            <a:pPr lvl="0"/>
            <a:r>
              <a:rPr lang="en-US" dirty="0"/>
              <a:t>Click to add subtitle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a:t>Click to add photo</a:t>
            </a:r>
          </a:p>
        </p:txBody>
      </p:sp>
      <p:pic>
        <p:nvPicPr>
          <p:cNvPr id="4" name="Picture 3" descr="Icon&#10;&#10;Description automatically generated">
            <a:extLst>
              <a:ext uri="{FF2B5EF4-FFF2-40B4-BE49-F238E27FC236}">
                <a16:creationId xmlns:a16="http://schemas.microsoft.com/office/drawing/2014/main" id="{DC9931CF-ED05-808D-4B2F-07EA08CEEC4D}"/>
              </a:ext>
            </a:extLst>
          </p:cNvPr>
          <p:cNvPicPr>
            <a:picLocks noChangeAspect="1"/>
          </p:cNvPicPr>
          <p:nvPr userDrawn="1"/>
        </p:nvPicPr>
        <p:blipFill>
          <a:blip r:embed="rId2"/>
          <a:stretch>
            <a:fillRect/>
          </a:stretch>
        </p:blipFill>
        <p:spPr>
          <a:xfrm>
            <a:off x="831879" y="6395357"/>
            <a:ext cx="1148436" cy="287110"/>
          </a:xfrm>
          <a:prstGeom prst="rect">
            <a:avLst/>
          </a:prstGeom>
        </p:spPr>
      </p:pic>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 Text 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F268E918-20E8-B6AA-151D-C50CE2DBE5D0}"/>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04E734-4DBB-C8E1-C687-E012AE1418D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sp>
        <p:nvSpPr>
          <p:cNvPr id="6" name="Text Placeholder 14">
            <a:extLst>
              <a:ext uri="{FF2B5EF4-FFF2-40B4-BE49-F238E27FC236}">
                <a16:creationId xmlns:a16="http://schemas.microsoft.com/office/drawing/2014/main" id="{3C026516-80FC-57BB-E964-1BB5F743139B}"/>
              </a:ext>
            </a:extLst>
          </p:cNvPr>
          <p:cNvSpPr>
            <a:spLocks noGrp="1"/>
          </p:cNvSpPr>
          <p:nvPr>
            <p:ph type="body" sz="quarter" idx="13" hasCustomPrompt="1"/>
          </p:nvPr>
        </p:nvSpPr>
        <p:spPr>
          <a:xfrm>
            <a:off x="1277759" y="2063838"/>
            <a:ext cx="9701908" cy="422365"/>
          </a:xfrm>
          <a:prstGeom prst="rect">
            <a:avLst/>
          </a:prstGeom>
        </p:spPr>
        <p:txBody>
          <a:bodyPr>
            <a:noAutofit/>
          </a:bodyPr>
          <a:lstStyle>
            <a:lvl1pPr marL="0" indent="0" algn="l">
              <a:lnSpc>
                <a:spcPct val="100000"/>
              </a:lnSpc>
              <a:spcBef>
                <a:spcPts val="0"/>
              </a:spcBef>
              <a:buNone/>
              <a:defRPr sz="2800" b="0" i="0" spc="0" baseline="0">
                <a:solidFill>
                  <a:schemeClr val="tx2"/>
                </a:solidFill>
              </a:defRPr>
            </a:lvl1pPr>
          </a:lstStyle>
          <a:p>
            <a:pPr lvl="0"/>
            <a:r>
              <a:rPr lang="en-US"/>
              <a:t>Click to add subtitle here </a:t>
            </a:r>
          </a:p>
        </p:txBody>
      </p:sp>
      <p:sp>
        <p:nvSpPr>
          <p:cNvPr id="7" name="Text Placeholder 17">
            <a:extLst>
              <a:ext uri="{FF2B5EF4-FFF2-40B4-BE49-F238E27FC236}">
                <a16:creationId xmlns:a16="http://schemas.microsoft.com/office/drawing/2014/main" id="{BE4D6951-0414-C0B7-7E25-5537BDB95DED}"/>
              </a:ext>
            </a:extLst>
          </p:cNvPr>
          <p:cNvSpPr>
            <a:spLocks noGrp="1"/>
          </p:cNvSpPr>
          <p:nvPr>
            <p:ph type="body" sz="quarter" idx="16" hasCustomPrompt="1"/>
          </p:nvPr>
        </p:nvSpPr>
        <p:spPr>
          <a:xfrm>
            <a:off x="1277551" y="2486203"/>
            <a:ext cx="9700920"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400" spc="0" baseline="0"/>
            </a:lvl1pPr>
          </a:lstStyle>
          <a:p>
            <a:pPr lvl="0"/>
            <a:r>
              <a:rPr lang="en-US"/>
              <a:t>Click to add text</a:t>
            </a:r>
          </a:p>
        </p:txBody>
      </p:sp>
      <p:pic>
        <p:nvPicPr>
          <p:cNvPr id="8" name="Picture 7" descr="Icon&#10;&#10;Description automatically generated">
            <a:extLst>
              <a:ext uri="{FF2B5EF4-FFF2-40B4-BE49-F238E27FC236}">
                <a16:creationId xmlns:a16="http://schemas.microsoft.com/office/drawing/2014/main" id="{F6ABE0F3-4B10-165A-F92C-AEE2A58FA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13948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 Text 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F268E918-20E8-B6AA-151D-C50CE2DBE5D0}"/>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Title 1">
            <a:extLst>
              <a:ext uri="{FF2B5EF4-FFF2-40B4-BE49-F238E27FC236}">
                <a16:creationId xmlns:a16="http://schemas.microsoft.com/office/drawing/2014/main" id="{D704E734-4DBB-C8E1-C687-E012AE1418D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sp>
        <p:nvSpPr>
          <p:cNvPr id="6" name="Text Placeholder 14">
            <a:extLst>
              <a:ext uri="{FF2B5EF4-FFF2-40B4-BE49-F238E27FC236}">
                <a16:creationId xmlns:a16="http://schemas.microsoft.com/office/drawing/2014/main" id="{3C026516-80FC-57BB-E964-1BB5F743139B}"/>
              </a:ext>
            </a:extLst>
          </p:cNvPr>
          <p:cNvSpPr>
            <a:spLocks noGrp="1"/>
          </p:cNvSpPr>
          <p:nvPr>
            <p:ph type="body" sz="quarter" idx="13" hasCustomPrompt="1"/>
          </p:nvPr>
        </p:nvSpPr>
        <p:spPr>
          <a:xfrm>
            <a:off x="1277759" y="2063838"/>
            <a:ext cx="9701908" cy="422365"/>
          </a:xfrm>
          <a:prstGeom prst="rect">
            <a:avLst/>
          </a:prstGeom>
        </p:spPr>
        <p:txBody>
          <a:bodyPr>
            <a:noAutofit/>
          </a:bodyPr>
          <a:lstStyle>
            <a:lvl1pPr marL="0" indent="0" algn="l">
              <a:lnSpc>
                <a:spcPct val="100000"/>
              </a:lnSpc>
              <a:spcBef>
                <a:spcPts val="0"/>
              </a:spcBef>
              <a:buNone/>
              <a:defRPr sz="2800" b="0" i="0" spc="0" baseline="0">
                <a:solidFill>
                  <a:schemeClr val="tx2"/>
                </a:solidFill>
              </a:defRPr>
            </a:lvl1pPr>
          </a:lstStyle>
          <a:p>
            <a:pPr lvl="0"/>
            <a:r>
              <a:rPr lang="en-US"/>
              <a:t>Click to add subtitle here </a:t>
            </a:r>
          </a:p>
        </p:txBody>
      </p:sp>
      <p:sp>
        <p:nvSpPr>
          <p:cNvPr id="7" name="Text Placeholder 17">
            <a:extLst>
              <a:ext uri="{FF2B5EF4-FFF2-40B4-BE49-F238E27FC236}">
                <a16:creationId xmlns:a16="http://schemas.microsoft.com/office/drawing/2014/main" id="{BE4D6951-0414-C0B7-7E25-5537BDB95DED}"/>
              </a:ext>
            </a:extLst>
          </p:cNvPr>
          <p:cNvSpPr>
            <a:spLocks noGrp="1"/>
          </p:cNvSpPr>
          <p:nvPr>
            <p:ph type="body" sz="quarter" idx="16" hasCustomPrompt="1"/>
          </p:nvPr>
        </p:nvSpPr>
        <p:spPr>
          <a:xfrm>
            <a:off x="1277551" y="2486203"/>
            <a:ext cx="9700920"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400" spc="0" baseline="0"/>
            </a:lvl1pPr>
          </a:lstStyle>
          <a:p>
            <a:pPr lvl="0"/>
            <a:r>
              <a:rPr lang="en-US"/>
              <a:t>Click to add text</a:t>
            </a:r>
          </a:p>
        </p:txBody>
      </p:sp>
      <p:pic>
        <p:nvPicPr>
          <p:cNvPr id="8" name="Picture 7" descr="Icon&#10;&#10;Description automatically generated">
            <a:extLst>
              <a:ext uri="{FF2B5EF4-FFF2-40B4-BE49-F238E27FC236}">
                <a16:creationId xmlns:a16="http://schemas.microsoft.com/office/drawing/2014/main" id="{F6ABE0F3-4B10-165A-F92C-AEE2A58FA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79768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 Text B">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F268E918-20E8-B6AA-151D-C50CE2DBE5D0}"/>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04E734-4DBB-C8E1-C687-E012AE1418D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sp>
        <p:nvSpPr>
          <p:cNvPr id="6" name="Text Placeholder 14">
            <a:extLst>
              <a:ext uri="{FF2B5EF4-FFF2-40B4-BE49-F238E27FC236}">
                <a16:creationId xmlns:a16="http://schemas.microsoft.com/office/drawing/2014/main" id="{3C026516-80FC-57BB-E964-1BB5F743139B}"/>
              </a:ext>
            </a:extLst>
          </p:cNvPr>
          <p:cNvSpPr>
            <a:spLocks noGrp="1"/>
          </p:cNvSpPr>
          <p:nvPr>
            <p:ph type="body" sz="quarter" idx="13" hasCustomPrompt="1"/>
          </p:nvPr>
        </p:nvSpPr>
        <p:spPr>
          <a:xfrm>
            <a:off x="1277759" y="2063838"/>
            <a:ext cx="9701908" cy="422365"/>
          </a:xfrm>
          <a:prstGeom prst="rect">
            <a:avLst/>
          </a:prstGeom>
        </p:spPr>
        <p:txBody>
          <a:bodyPr>
            <a:noAutofit/>
          </a:bodyPr>
          <a:lstStyle>
            <a:lvl1pPr marL="0" indent="0" algn="l">
              <a:lnSpc>
                <a:spcPct val="100000"/>
              </a:lnSpc>
              <a:spcBef>
                <a:spcPts val="0"/>
              </a:spcBef>
              <a:buNone/>
              <a:defRPr sz="2800" b="0" i="0" spc="0" baseline="0">
                <a:solidFill>
                  <a:schemeClr val="tx2"/>
                </a:solidFill>
              </a:defRPr>
            </a:lvl1pPr>
          </a:lstStyle>
          <a:p>
            <a:pPr lvl="0"/>
            <a:r>
              <a:rPr lang="en-US"/>
              <a:t>Click to add subtitle here </a:t>
            </a:r>
          </a:p>
        </p:txBody>
      </p:sp>
      <p:sp>
        <p:nvSpPr>
          <p:cNvPr id="7" name="Text Placeholder 17">
            <a:extLst>
              <a:ext uri="{FF2B5EF4-FFF2-40B4-BE49-F238E27FC236}">
                <a16:creationId xmlns:a16="http://schemas.microsoft.com/office/drawing/2014/main" id="{BE4D6951-0414-C0B7-7E25-5537BDB95DED}"/>
              </a:ext>
            </a:extLst>
          </p:cNvPr>
          <p:cNvSpPr>
            <a:spLocks noGrp="1"/>
          </p:cNvSpPr>
          <p:nvPr>
            <p:ph type="body" sz="quarter" idx="16" hasCustomPrompt="1"/>
          </p:nvPr>
        </p:nvSpPr>
        <p:spPr>
          <a:xfrm>
            <a:off x="1277551" y="2486203"/>
            <a:ext cx="9700920"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400" spc="0" baseline="0"/>
            </a:lvl1pPr>
          </a:lstStyle>
          <a:p>
            <a:pPr lvl="0"/>
            <a:r>
              <a:rPr lang="en-US"/>
              <a:t>Click to add text</a:t>
            </a:r>
          </a:p>
        </p:txBody>
      </p:sp>
      <p:pic>
        <p:nvPicPr>
          <p:cNvPr id="8" name="Picture 7" descr="Icon&#10;&#10;Description automatically generated">
            <a:extLst>
              <a:ext uri="{FF2B5EF4-FFF2-40B4-BE49-F238E27FC236}">
                <a16:creationId xmlns:a16="http://schemas.microsoft.com/office/drawing/2014/main" id="{F6ABE0F3-4B10-165A-F92C-AEE2A58FA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632529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 Text Y">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2" name="Rectangle 1">
            <a:extLst>
              <a:ext uri="{FF2B5EF4-FFF2-40B4-BE49-F238E27FC236}">
                <a16:creationId xmlns:a16="http://schemas.microsoft.com/office/drawing/2014/main" id="{F9B33EF5-0E57-C194-8EE7-5B987FBA1C46}"/>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4D39201-E43F-62B2-EB48-150B8CC35F7D}"/>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5EC4FEB0-FDAE-C0E9-0B96-4E98A1E90E3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38917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 Text 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2" name="Rectangle 1">
            <a:extLst>
              <a:ext uri="{FF2B5EF4-FFF2-40B4-BE49-F238E27FC236}">
                <a16:creationId xmlns:a16="http://schemas.microsoft.com/office/drawing/2014/main" id="{F9B33EF5-0E57-C194-8EE7-5B987FBA1C46}"/>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4D39201-E43F-62B2-EB48-150B8CC35F7D}"/>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5EC4FEB0-FDAE-C0E9-0B96-4E98A1E90E3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82081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 Text B">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2" name="Rectangle 1">
            <a:extLst>
              <a:ext uri="{FF2B5EF4-FFF2-40B4-BE49-F238E27FC236}">
                <a16:creationId xmlns:a16="http://schemas.microsoft.com/office/drawing/2014/main" id="{F9B33EF5-0E57-C194-8EE7-5B987FBA1C46}"/>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4D39201-E43F-62B2-EB48-150B8CC35F7D}"/>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5EC4FEB0-FDAE-C0E9-0B96-4E98A1E90E3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31561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 Text Y">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9DB8DAD5-9C92-D13A-765F-227704EBDDFC}"/>
              </a:ext>
              <a:ext uri="{C183D7F6-B498-43B3-948B-1728B52AA6E4}">
                <adec:decorative xmlns:adec="http://schemas.microsoft.com/office/drawing/2017/decorative" val="1"/>
              </a:ext>
            </a:extLst>
          </p:cNvPr>
          <p:cNvSpPr/>
          <p:nvPr userDrawn="1"/>
        </p:nvSpPr>
        <p:spPr>
          <a:xfrm>
            <a:off x="-1" y="530240"/>
            <a:ext cx="12192000" cy="886968"/>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D83D1A-1738-578F-B792-516DFA56180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C441CB46-253F-973F-5F21-4748483452B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07788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 Text 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9DB8DAD5-9C92-D13A-765F-227704EBDDFC}"/>
              </a:ext>
              <a:ext uri="{C183D7F6-B498-43B3-948B-1728B52AA6E4}">
                <adec:decorative xmlns:adec="http://schemas.microsoft.com/office/drawing/2017/decorative" val="1"/>
              </a:ext>
            </a:extLst>
          </p:cNvPr>
          <p:cNvSpPr/>
          <p:nvPr userDrawn="1"/>
        </p:nvSpPr>
        <p:spPr>
          <a:xfrm>
            <a:off x="-1" y="530240"/>
            <a:ext cx="12192000" cy="886968"/>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D83D1A-1738-578F-B792-516DFA56180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C441CB46-253F-973F-5F21-4748483452B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510157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 Text B">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9DB8DAD5-9C92-D13A-765F-227704EBDDFC}"/>
              </a:ext>
              <a:ext uri="{C183D7F6-B498-43B3-948B-1728B52AA6E4}">
                <adec:decorative xmlns:adec="http://schemas.microsoft.com/office/drawing/2017/decorative" val="1"/>
              </a:ext>
            </a:extLst>
          </p:cNvPr>
          <p:cNvSpPr/>
          <p:nvPr userDrawn="1"/>
        </p:nvSpPr>
        <p:spPr>
          <a:xfrm>
            <a:off x="-1" y="530240"/>
            <a:ext cx="12192000" cy="88696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D83D1A-1738-578F-B792-516DFA56180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C441CB46-253F-973F-5F21-4748483452B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486821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C Intro">
    <p:bg>
      <p:bgPr>
        <a:solidFill>
          <a:schemeClr val="bg1">
            <a:alpha val="14719"/>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3276772"/>
            <a:ext cx="12192000" cy="2923306"/>
          </a:xfrm>
          <a:prstGeom prst="rect">
            <a:avLst/>
          </a:prstGeom>
          <a:solidFill>
            <a:schemeClr val="accent6">
              <a:alpha val="601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b="0" cap="all" spc="200" baseline="0">
                <a:solidFill>
                  <a:schemeClr val="accent2"/>
                </a:solidFill>
              </a:defRPr>
            </a:lvl1pPr>
          </a:lstStyle>
          <a:p>
            <a:r>
              <a:rPr lang="en-US"/>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tx1"/>
                </a:solidFill>
              </a:defRPr>
            </a:lvl1pPr>
          </a:lstStyle>
          <a:p>
            <a:pPr lvl="0"/>
            <a:r>
              <a:rPr lang="en-US"/>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tx1"/>
                </a:solidFill>
              </a:defRPr>
            </a:lvl1pPr>
          </a:lstStyle>
          <a:p>
            <a:pPr lvl="0"/>
            <a:r>
              <a:rPr lang="en-US"/>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tx1"/>
                </a:solidFill>
              </a:defRPr>
            </a:lvl1pPr>
          </a:lstStyle>
          <a:p>
            <a:pPr lvl="0"/>
            <a:r>
              <a:rPr lang="en-US"/>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tx1"/>
                </a:solidFill>
              </a:defRPr>
            </a:lvl1pPr>
          </a:lstStyle>
          <a:p>
            <a:pPr lvl="0"/>
            <a:r>
              <a:rPr lang="en-US"/>
              <a:t>Add text</a:t>
            </a:r>
          </a:p>
        </p:txBody>
      </p:sp>
      <p:pic>
        <p:nvPicPr>
          <p:cNvPr id="4" name="Picture 3" descr="Icon&#10;&#10;Description automatically generated">
            <a:extLst>
              <a:ext uri="{FF2B5EF4-FFF2-40B4-BE49-F238E27FC236}">
                <a16:creationId xmlns:a16="http://schemas.microsoft.com/office/drawing/2014/main" id="{FA60439F-7552-A03F-1FEC-318B64E2C163}"/>
              </a:ext>
            </a:extLst>
          </p:cNvPr>
          <p:cNvPicPr>
            <a:picLocks noChangeAspect="1"/>
          </p:cNvPicPr>
          <p:nvPr userDrawn="1"/>
        </p:nvPicPr>
        <p:blipFill>
          <a:blip/>
          <a:stretch>
            <a:fillRect/>
          </a:stretch>
        </p:blipFill>
        <p:spPr>
          <a:xfrm>
            <a:off x="831941" y="6520446"/>
            <a:ext cx="819652" cy="203191"/>
          </a:xfrm>
          <a:prstGeom prst="rect">
            <a:avLst/>
          </a:prstGeom>
        </p:spPr>
      </p:pic>
    </p:spTree>
    <p:extLst>
      <p:ext uri="{BB962C8B-B14F-4D97-AF65-F5344CB8AC3E}">
        <p14:creationId xmlns:p14="http://schemas.microsoft.com/office/powerpoint/2010/main" val="137453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b="0" cap="all" spc="200" baseline="0">
                <a:solidFill>
                  <a:schemeClr val="tx2"/>
                </a:solidFill>
              </a:defRPr>
            </a:lvl1pPr>
          </a:lstStyle>
          <a:p>
            <a:r>
              <a:rPr lang="en-US"/>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00000"/>
              </a:lnSpc>
              <a:spcBef>
                <a:spcPts val="0"/>
              </a:spcBef>
              <a:spcAft>
                <a:spcPts val="1200"/>
              </a:spcAft>
              <a:buNone/>
              <a:defRPr sz="2000" cap="none" spc="0" baseline="0">
                <a:solidFill>
                  <a:schemeClr val="tx2"/>
                </a:solidFill>
                <a:latin typeface="+mn-lt"/>
              </a:defRPr>
            </a:lvl1pPr>
          </a:lstStyle>
          <a:p>
            <a:pPr lvl="0"/>
            <a:r>
              <a:rPr lang="en-US"/>
              <a:t>Click to add text</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81FE26F3-4AF2-CA93-37C1-5116075ADE99}"/>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91936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b="0" cap="all" spc="200" baseline="0">
                <a:solidFill>
                  <a:schemeClr val="accent4"/>
                </a:solidFill>
              </a:defRPr>
            </a:lvl1pPr>
          </a:lstStyle>
          <a:p>
            <a:r>
              <a:rPr lang="en-US"/>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1"/>
                </a:solidFill>
                <a:latin typeface="Segoe UI" panose="020B0502040204020203" pitchFamily="34" charset="0"/>
              </a:defRPr>
            </a:lvl1pPr>
          </a:lstStyle>
          <a:p>
            <a:pPr lvl="0"/>
            <a:r>
              <a:rPr lang="en-US"/>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1"/>
                </a:solidFill>
              </a:defRPr>
            </a:lvl1pPr>
          </a:lstStyle>
          <a:p>
            <a:pPr lvl="0"/>
            <a:r>
              <a:rPr lang="en-US"/>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3"/>
                </a:solidFill>
                <a:latin typeface="Segoe UI" panose="020B0502040204020203" pitchFamily="34" charset="0"/>
              </a:defRPr>
            </a:lvl1pPr>
          </a:lstStyle>
          <a:p>
            <a:pPr lvl="0"/>
            <a:r>
              <a:rPr lang="en-US"/>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3"/>
                </a:solidFill>
              </a:defRPr>
            </a:lvl1pPr>
          </a:lstStyle>
          <a:p>
            <a:pPr lvl="0"/>
            <a:r>
              <a:rPr lang="en-US"/>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6"/>
                </a:solidFill>
                <a:latin typeface="Segoe UI" panose="020B0502040204020203" pitchFamily="34" charset="0"/>
              </a:defRPr>
            </a:lvl1pPr>
          </a:lstStyle>
          <a:p>
            <a:pPr lvl="0"/>
            <a:r>
              <a:rPr lang="en-US"/>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6"/>
                </a:solidFill>
              </a:defRPr>
            </a:lvl1pPr>
          </a:lstStyle>
          <a:p>
            <a:pPr lvl="0"/>
            <a:r>
              <a:rPr lang="en-US"/>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19B2DD5A-E501-4B6E-DFC3-98EDC789AC4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76783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b="0" cap="all" spc="200" baseline="0">
                <a:solidFill>
                  <a:schemeClr val="accent4"/>
                </a:solidFill>
              </a:defRPr>
            </a:lvl1pPr>
          </a:lstStyle>
          <a:p>
            <a:r>
              <a:rPr lang="en-US"/>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2000" cap="none" spc="0" baseline="0">
                <a:latin typeface="+mn-lt"/>
              </a:defRPr>
            </a:lvl1pPr>
          </a:lstStyle>
          <a:p>
            <a:pPr lvl="0"/>
            <a:r>
              <a:rPr lang="en-US"/>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a:t>Click to add photo</a:t>
            </a:r>
          </a:p>
        </p:txBody>
      </p:sp>
      <p:pic>
        <p:nvPicPr>
          <p:cNvPr id="4" name="Picture 3" descr="Icon&#10;&#10;Description automatically generated">
            <a:extLst>
              <a:ext uri="{FF2B5EF4-FFF2-40B4-BE49-F238E27FC236}">
                <a16:creationId xmlns:a16="http://schemas.microsoft.com/office/drawing/2014/main" id="{879CAA71-DDE8-961C-B908-FB732E280D9A}"/>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377239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tra 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b="0" cap="all" spc="200" baseline="0">
                <a:solidFill>
                  <a:schemeClr val="tx2"/>
                </a:solidFill>
              </a:defRPr>
            </a:lvl1pPr>
          </a:lstStyle>
          <a:p>
            <a:r>
              <a:rPr lang="en-US"/>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0" baseline="0">
                <a:solidFill>
                  <a:schemeClr val="tx2"/>
                </a:solidFill>
              </a:defRPr>
            </a:lvl1pPr>
          </a:lstStyle>
          <a:p>
            <a:pPr lvl="0"/>
            <a:r>
              <a:rPr lang="en-US"/>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a:t>Click to add photo</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3" name="Picture 2" descr="Icon&#10;&#10;Description automatically generated">
            <a:extLst>
              <a:ext uri="{FF2B5EF4-FFF2-40B4-BE49-F238E27FC236}">
                <a16:creationId xmlns:a16="http://schemas.microsoft.com/office/drawing/2014/main" id="{1E420373-5391-36CB-7BD6-CD625BBAE5D5}"/>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54959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395660"/>
            <a:ext cx="5278514" cy="2862225"/>
          </a:xfrm>
          <a:prstGeom prst="rect">
            <a:avLst/>
          </a:prstGeom>
        </p:spPr>
        <p:txBody>
          <a:bodyPr anchor="b"/>
          <a:lstStyle>
            <a:lvl1pPr>
              <a:lnSpc>
                <a:spcPct val="100000"/>
              </a:lnSpc>
              <a:defRPr sz="5000" b="0" cap="all" spc="200" baseline="0">
                <a:solidFill>
                  <a:schemeClr val="tx2"/>
                </a:solidFill>
              </a:defRPr>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280463"/>
            <a:ext cx="5278514" cy="618142"/>
          </a:xfrm>
          <a:prstGeom prst="rect">
            <a:avLst/>
          </a:prstGeom>
        </p:spPr>
        <p:txBody>
          <a:bodyPr anchor="t"/>
          <a:lstStyle>
            <a:lvl1pPr marL="0" indent="0">
              <a:buNone/>
              <a:defRPr sz="2000" b="0" i="0" spc="200" baseline="0">
                <a:solidFill>
                  <a:schemeClr val="tx2"/>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a:t>Click to add photo</a:t>
            </a:r>
          </a:p>
        </p:txBody>
      </p:sp>
      <p:pic>
        <p:nvPicPr>
          <p:cNvPr id="4" name="Picture 3" descr="Icon&#10;&#10;Description automatically generated">
            <a:extLst>
              <a:ext uri="{FF2B5EF4-FFF2-40B4-BE49-F238E27FC236}">
                <a16:creationId xmlns:a16="http://schemas.microsoft.com/office/drawing/2014/main" id="{DC9931CF-ED05-808D-4B2F-07EA08CEEC4D}"/>
              </a:ext>
            </a:extLst>
          </p:cNvPr>
          <p:cNvPicPr>
            <a:picLocks noChangeAspect="1"/>
          </p:cNvPicPr>
          <p:nvPr userDrawn="1"/>
        </p:nvPicPr>
        <p:blipFill>
          <a:blip r:embed="rId2"/>
          <a:stretch>
            <a:fillRect/>
          </a:stretch>
        </p:blipFill>
        <p:spPr>
          <a:xfrm>
            <a:off x="831879" y="6395357"/>
            <a:ext cx="1148436" cy="287110"/>
          </a:xfrm>
          <a:prstGeom prst="rect">
            <a:avLst/>
          </a:prstGeom>
        </p:spPr>
      </p:pic>
    </p:spTree>
    <p:extLst>
      <p:ext uri="{BB962C8B-B14F-4D97-AF65-F5344CB8AC3E}">
        <p14:creationId xmlns:p14="http://schemas.microsoft.com/office/powerpoint/2010/main" val="2127806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b="0" cap="all" spc="200" baseline="0">
                <a:solidFill>
                  <a:schemeClr val="tx2"/>
                </a:solidFill>
              </a:defRPr>
            </a:lvl1pPr>
          </a:lstStyle>
          <a:p>
            <a:r>
              <a:rPr lang="en-US"/>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00000"/>
              </a:lnSpc>
              <a:spcBef>
                <a:spcPts val="0"/>
              </a:spcBef>
              <a:spcAft>
                <a:spcPts val="1200"/>
              </a:spcAft>
              <a:buNone/>
              <a:defRPr sz="2000" cap="none" spc="0" baseline="0">
                <a:solidFill>
                  <a:schemeClr val="tx2"/>
                </a:solidFill>
                <a:latin typeface="+mn-lt"/>
              </a:defRPr>
            </a:lvl1pPr>
          </a:lstStyle>
          <a:p>
            <a:pPr lvl="0"/>
            <a:r>
              <a:rPr lang="en-US"/>
              <a:t>Click to add text</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81FE26F3-4AF2-CA93-37C1-5116075ADE99}"/>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919361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b="0" cap="all" spc="200" baseline="0">
                <a:solidFill>
                  <a:schemeClr val="tx2"/>
                </a:solidFill>
              </a:defRPr>
            </a:lvl1pPr>
          </a:lstStyle>
          <a:p>
            <a:r>
              <a:rPr lang="en-US"/>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spcAft>
                <a:spcPts val="0"/>
              </a:spcAft>
              <a:buFont typeface="Segoe UI Light" panose="020B0502040204020203" pitchFamily="34" charset="0"/>
              <a:buNone/>
              <a:defRPr sz="2000" cap="none" spc="0" baseline="0">
                <a:solidFill>
                  <a:schemeClr val="tx2"/>
                </a:solidFill>
                <a:latin typeface="+mn-lt"/>
              </a:defRPr>
            </a:lvl1pPr>
          </a:lstStyle>
          <a:p>
            <a:pPr lvl="0"/>
            <a:r>
              <a:rPr lang="en-US"/>
              <a:t>Click to add text</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05A5399C-BB03-DD3A-8586-8720C42618D8}"/>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729022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2">
              <a:alpha val="79952"/>
            </a:schemeClr>
          </a:solidFill>
        </p:spPr>
        <p:txBody>
          <a:bodyPr lIns="1371600" tIns="457200" anchor="ctr" anchorCtr="0"/>
          <a:lstStyle>
            <a:lvl1pPr>
              <a:defRPr sz="3200" b="1" cap="all" spc="200" baseline="0">
                <a:solidFill>
                  <a:schemeClr val="bg1"/>
                </a:solidFill>
              </a:defRPr>
            </a:lvl1pPr>
          </a:lstStyle>
          <a:p>
            <a:r>
              <a:rPr lang="en-US"/>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2">
              <a:alpha val="59769"/>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a:t>Click to add title</a:t>
            </a:r>
          </a:p>
        </p:txBody>
      </p:sp>
      <p:pic>
        <p:nvPicPr>
          <p:cNvPr id="4" name="Picture 3" descr="Icon&#10;&#10;Description automatically generated">
            <a:extLst>
              <a:ext uri="{FF2B5EF4-FFF2-40B4-BE49-F238E27FC236}">
                <a16:creationId xmlns:a16="http://schemas.microsoft.com/office/drawing/2014/main" id="{D8F283B1-B46E-AE9B-FD9F-989C217BACDB}"/>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593073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b="0" cap="all" spc="200" baseline="0">
                <a:solidFill>
                  <a:schemeClr val="tx2"/>
                </a:solidFill>
              </a:defRPr>
            </a:lvl1pPr>
          </a:lstStyle>
          <a:p>
            <a:r>
              <a:rPr lang="en-US"/>
              <a:t>Click to add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7B919CE2-C8E9-BDE3-6FB3-E91AE56C6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367271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Sec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alpha val="60195"/>
            </a:schemeClr>
          </a:solidFill>
        </p:spPr>
        <p:txBody>
          <a:bodyPr lIns="960120" rIns="7315200" anchor="b"/>
          <a:lstStyle>
            <a:lvl1pPr>
              <a:defRPr lang="en-US" sz="3200" b="1" cap="all" spc="200" baseline="0" dirty="0">
                <a:solidFill>
                  <a:schemeClr val="tx2"/>
                </a:solidFill>
              </a:defRPr>
            </a:lvl1pPr>
          </a:lstStyle>
          <a:p>
            <a:pPr marL="0" lvl="0"/>
            <a:r>
              <a:rPr lang="en-US"/>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alpha val="59820"/>
            </a:schemeClr>
          </a:solidFill>
        </p:spPr>
        <p:txBody>
          <a:bodyPr lIns="960120" tIns="137160" rIns="6400800" anchor="t"/>
          <a:lstStyle>
            <a:lvl1pPr marL="0" indent="0">
              <a:buNone/>
              <a:defRPr lang="en-US" sz="2000" b="0" i="0" spc="200" baseline="0" dirty="0">
                <a:solidFill>
                  <a:schemeClr val="tx2"/>
                </a:solidFill>
              </a:defRPr>
            </a:lvl1pPr>
          </a:lstStyle>
          <a:p>
            <a:pPr marL="228600" lvl="0" indent="-228600"/>
            <a:r>
              <a:rPr lang="en-US"/>
              <a:t>Click to add name</a:t>
            </a:r>
          </a:p>
        </p:txBody>
      </p:sp>
      <p:pic>
        <p:nvPicPr>
          <p:cNvPr id="3" name="Picture 2" descr="Icon&#10;&#10;Description automatically generated">
            <a:extLst>
              <a:ext uri="{FF2B5EF4-FFF2-40B4-BE49-F238E27FC236}">
                <a16:creationId xmlns:a16="http://schemas.microsoft.com/office/drawing/2014/main" id="{29D572E4-E6EF-4292-29A6-C03767E5463F}"/>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580063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607864"/>
            <a:ext cx="12192000" cy="2583739"/>
          </a:xfrm>
          <a:prstGeom prst="rect">
            <a:avLst/>
          </a:prstGeom>
          <a:solidFill>
            <a:schemeClr val="accent6">
              <a:alpha val="602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AD60719A-F917-C3EB-08D3-A299122F4D2B}"/>
              </a:ext>
            </a:extLst>
          </p:cNvPr>
          <p:cNvPicPr>
            <a:picLocks noChangeAspect="1"/>
          </p:cNvPicPr>
          <p:nvPr userDrawn="1"/>
        </p:nvPicPr>
        <p:blipFill>
          <a:blip r:embed="rId2"/>
          <a:stretch>
            <a:fillRect/>
          </a:stretch>
        </p:blipFill>
        <p:spPr>
          <a:xfrm>
            <a:off x="821719" y="6508033"/>
            <a:ext cx="819652" cy="204914"/>
          </a:xfrm>
          <a:prstGeom prst="rect">
            <a:avLst/>
          </a:prstGeom>
        </p:spPr>
      </p:pic>
      <p:sp>
        <p:nvSpPr>
          <p:cNvPr id="10" name="Picture Placeholder 9">
            <a:extLst>
              <a:ext uri="{FF2B5EF4-FFF2-40B4-BE49-F238E27FC236}">
                <a16:creationId xmlns:a16="http://schemas.microsoft.com/office/drawing/2014/main" id="{4339096F-0F28-0283-60C4-8C0532B8846C}"/>
              </a:ext>
            </a:extLst>
          </p:cNvPr>
          <p:cNvSpPr>
            <a:spLocks noGrp="1"/>
          </p:cNvSpPr>
          <p:nvPr>
            <p:ph type="pic" sz="quarter" idx="26" hasCustomPrompt="1"/>
          </p:nvPr>
        </p:nvSpPr>
        <p:spPr>
          <a:xfrm>
            <a:off x="8351520" y="1244627"/>
            <a:ext cx="3840480" cy="4577053"/>
          </a:xfrm>
          <a:prstGeom prst="rect">
            <a:avLst/>
          </a:prstGeom>
        </p:spPr>
        <p:txBody>
          <a:bodyPr/>
          <a:lstStyle>
            <a:lvl1pPr marL="0" indent="0" algn="ctr">
              <a:buNone/>
              <a:defRPr/>
            </a:lvl1pPr>
          </a:lstStyle>
          <a:p>
            <a:r>
              <a:rPr lang="en-US"/>
              <a:t>Click to add photo</a:t>
            </a:r>
          </a:p>
        </p:txBody>
      </p:sp>
      <p:sp>
        <p:nvSpPr>
          <p:cNvPr id="11" name="Title 6">
            <a:extLst>
              <a:ext uri="{FF2B5EF4-FFF2-40B4-BE49-F238E27FC236}">
                <a16:creationId xmlns:a16="http://schemas.microsoft.com/office/drawing/2014/main" id="{D2AF1045-0883-408D-4BC8-D080336C6F45}"/>
              </a:ext>
            </a:extLst>
          </p:cNvPr>
          <p:cNvSpPr>
            <a:spLocks noGrp="1"/>
          </p:cNvSpPr>
          <p:nvPr>
            <p:ph type="title" hasCustomPrompt="1"/>
          </p:nvPr>
        </p:nvSpPr>
        <p:spPr>
          <a:xfrm>
            <a:off x="651768" y="3607864"/>
            <a:ext cx="7466071" cy="1650021"/>
          </a:xfrm>
          <a:prstGeom prst="rect">
            <a:avLst/>
          </a:prstGeom>
        </p:spPr>
        <p:txBody>
          <a:bodyPr anchor="b"/>
          <a:lstStyle>
            <a:lvl1pPr>
              <a:lnSpc>
                <a:spcPct val="100000"/>
              </a:lnSpc>
              <a:defRPr sz="5000" b="0" cap="all" spc="200" baseline="0">
                <a:solidFill>
                  <a:schemeClr val="tx1"/>
                </a:solidFill>
              </a:defRPr>
            </a:lvl1pPr>
          </a:lstStyle>
          <a:p>
            <a:r>
              <a:rPr lang="en-US"/>
              <a:t>Click to add title</a:t>
            </a:r>
          </a:p>
        </p:txBody>
      </p:sp>
      <p:sp>
        <p:nvSpPr>
          <p:cNvPr id="12" name="Text Placeholder 17">
            <a:extLst>
              <a:ext uri="{FF2B5EF4-FFF2-40B4-BE49-F238E27FC236}">
                <a16:creationId xmlns:a16="http://schemas.microsoft.com/office/drawing/2014/main" id="{6EA95974-DB99-0D55-19EA-9375536447ED}"/>
              </a:ext>
            </a:extLst>
          </p:cNvPr>
          <p:cNvSpPr>
            <a:spLocks noGrp="1"/>
          </p:cNvSpPr>
          <p:nvPr>
            <p:ph type="body" sz="quarter" idx="33" hasCustomPrompt="1"/>
          </p:nvPr>
        </p:nvSpPr>
        <p:spPr>
          <a:xfrm>
            <a:off x="821719" y="5249594"/>
            <a:ext cx="3902680" cy="475149"/>
          </a:xfrm>
          <a:prstGeom prst="rect">
            <a:avLst/>
          </a:prstGeom>
        </p:spPr>
        <p:txBody>
          <a:bodyPr anchor="b"/>
          <a:lstStyle>
            <a:lvl1pPr marL="0" indent="0" algn="l">
              <a:buNone/>
              <a:defRPr sz="1600" b="1" cap="all" spc="200" baseline="0">
                <a:solidFill>
                  <a:schemeClr val="tx1"/>
                </a:solidFill>
              </a:defRPr>
            </a:lvl1pPr>
          </a:lstStyle>
          <a:p>
            <a:pPr lvl="0"/>
            <a:r>
              <a:rPr lang="en-US"/>
              <a:t>title</a:t>
            </a:r>
          </a:p>
        </p:txBody>
      </p:sp>
      <p:sp>
        <p:nvSpPr>
          <p:cNvPr id="2" name="TextBox 1">
            <a:extLst>
              <a:ext uri="{FF2B5EF4-FFF2-40B4-BE49-F238E27FC236}">
                <a16:creationId xmlns:a16="http://schemas.microsoft.com/office/drawing/2014/main" id="{328AF6F6-FF4C-1A72-CFCB-B5EF10D4EC8E}"/>
              </a:ext>
            </a:extLst>
          </p:cNvPr>
          <p:cNvSpPr txBox="1"/>
          <p:nvPr userDrawn="1"/>
        </p:nvSpPr>
        <p:spPr>
          <a:xfrm>
            <a:off x="651768" y="2617784"/>
            <a:ext cx="3353702" cy="523220"/>
          </a:xfrm>
          <a:prstGeom prst="rect">
            <a:avLst/>
          </a:prstGeom>
          <a:noFill/>
        </p:spPr>
        <p:txBody>
          <a:bodyPr wrap="square" rtlCol="0">
            <a:spAutoFit/>
          </a:bodyPr>
          <a:lstStyle/>
          <a:p>
            <a:r>
              <a:rPr lang="en-US" sz="2800"/>
              <a:t>Presenter:</a:t>
            </a:r>
          </a:p>
        </p:txBody>
      </p:sp>
    </p:spTree>
    <p:extLst>
      <p:ext uri="{BB962C8B-B14F-4D97-AF65-F5344CB8AC3E}">
        <p14:creationId xmlns:p14="http://schemas.microsoft.com/office/powerpoint/2010/main" val="78075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b="0" cap="all" spc="200" baseline="0">
                <a:solidFill>
                  <a:schemeClr val="tx2"/>
                </a:solidFill>
              </a:defRPr>
            </a:lvl1pPr>
          </a:lstStyle>
          <a:p>
            <a:r>
              <a:rPr lang="en-US"/>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spcAft>
                <a:spcPts val="0"/>
              </a:spcAft>
              <a:buFont typeface="Segoe UI Light" panose="020B0502040204020203" pitchFamily="34" charset="0"/>
              <a:buNone/>
              <a:defRPr sz="2000" cap="none" spc="0" baseline="0">
                <a:solidFill>
                  <a:schemeClr val="tx2"/>
                </a:solidFill>
                <a:latin typeface="+mn-lt"/>
              </a:defRPr>
            </a:lvl1pPr>
          </a:lstStyle>
          <a:p>
            <a:pPr lvl="0"/>
            <a:r>
              <a:rPr lang="en-US"/>
              <a:t>Click to add text</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05A5399C-BB03-DD3A-8586-8720C42618D8}"/>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729022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638160"/>
            <a:ext cx="12192000" cy="2583739"/>
          </a:xfrm>
          <a:prstGeom prst="rect">
            <a:avLst/>
          </a:prstGeom>
          <a:solidFill>
            <a:schemeClr val="accent1">
              <a:alpha val="597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4848161" y="1328685"/>
            <a:ext cx="2970156" cy="2902824"/>
          </a:xfrm>
          <a:prstGeom prst="rect">
            <a:avLst/>
          </a:prstGeom>
        </p:spPr>
        <p:txBody>
          <a:bodyPr/>
          <a:lstStyle>
            <a:lvl1pPr marL="0" indent="0" algn="ctr">
              <a:buNone/>
              <a:defRPr/>
            </a:lvl1pPr>
          </a:lstStyle>
          <a:p>
            <a:r>
              <a:rPr lang="en-US"/>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4848161" y="4246616"/>
            <a:ext cx="2970156" cy="475149"/>
          </a:xfrm>
          <a:prstGeom prst="rect">
            <a:avLst/>
          </a:prstGeom>
        </p:spPr>
        <p:txBody>
          <a:bodyPr anchor="b"/>
          <a:lstStyle>
            <a:lvl1pPr marL="0" indent="0" algn="ctr">
              <a:buNone/>
              <a:defRPr sz="1800" cap="all" spc="200" baseline="0">
                <a:solidFill>
                  <a:schemeClr val="tx1"/>
                </a:solidFill>
              </a:defRPr>
            </a:lvl1pPr>
          </a:lstStyle>
          <a:p>
            <a:pPr lvl="0"/>
            <a:r>
              <a:rPr lang="en-US"/>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4848160" y="4833955"/>
            <a:ext cx="2970156" cy="695361"/>
          </a:xfrm>
          <a:prstGeom prst="rect">
            <a:avLst/>
          </a:prstGeom>
        </p:spPr>
        <p:txBody>
          <a:bodyPr/>
          <a:lstStyle>
            <a:lvl1pPr marL="0" indent="0" algn="ctr">
              <a:lnSpc>
                <a:spcPct val="100000"/>
              </a:lnSpc>
              <a:buNone/>
              <a:defRPr sz="1400" b="0" i="0" cap="none" spc="200" baseline="0">
                <a:solidFill>
                  <a:schemeClr val="tx1"/>
                </a:solidFill>
              </a:defRPr>
            </a:lvl1pPr>
          </a:lstStyle>
          <a:p>
            <a:pPr lvl="0"/>
            <a:r>
              <a:rPr lang="en-US"/>
              <a:t>Click to add title</a:t>
            </a:r>
          </a:p>
        </p:txBody>
      </p:sp>
      <p:pic>
        <p:nvPicPr>
          <p:cNvPr id="5" name="Picture 4" descr="Icon&#10;&#10;Description automatically generated">
            <a:extLst>
              <a:ext uri="{FF2B5EF4-FFF2-40B4-BE49-F238E27FC236}">
                <a16:creationId xmlns:a16="http://schemas.microsoft.com/office/drawing/2014/main" id="{65209838-5E18-FF71-7C55-F95E86074BA1}"/>
              </a:ext>
            </a:extLst>
          </p:cNvPr>
          <p:cNvPicPr>
            <a:picLocks noChangeAspect="1"/>
          </p:cNvPicPr>
          <p:nvPr userDrawn="1"/>
        </p:nvPicPr>
        <p:blipFill>
          <a:blip r:embed="rId2"/>
          <a:stretch>
            <a:fillRect/>
          </a:stretch>
        </p:blipFill>
        <p:spPr>
          <a:xfrm>
            <a:off x="821719" y="6508033"/>
            <a:ext cx="819652" cy="204914"/>
          </a:xfrm>
          <a:prstGeom prst="rect">
            <a:avLst/>
          </a:prstGeom>
        </p:spPr>
      </p:pic>
      <p:sp>
        <p:nvSpPr>
          <p:cNvPr id="4" name="Picture Placeholder 9">
            <a:extLst>
              <a:ext uri="{FF2B5EF4-FFF2-40B4-BE49-F238E27FC236}">
                <a16:creationId xmlns:a16="http://schemas.microsoft.com/office/drawing/2014/main" id="{6BA3AD4C-28DB-1540-0909-D303A943DA47}"/>
              </a:ext>
            </a:extLst>
          </p:cNvPr>
          <p:cNvSpPr>
            <a:spLocks noGrp="1"/>
          </p:cNvSpPr>
          <p:nvPr>
            <p:ph type="pic" sz="quarter" idx="49" hasCustomPrompt="1"/>
          </p:nvPr>
        </p:nvSpPr>
        <p:spPr>
          <a:xfrm>
            <a:off x="8028241" y="1328685"/>
            <a:ext cx="2970156" cy="2902824"/>
          </a:xfrm>
          <a:prstGeom prst="rect">
            <a:avLst/>
          </a:prstGeom>
        </p:spPr>
        <p:txBody>
          <a:bodyPr/>
          <a:lstStyle>
            <a:lvl1pPr marL="0" indent="0" algn="ctr">
              <a:buNone/>
              <a:defRPr/>
            </a:lvl1pPr>
          </a:lstStyle>
          <a:p>
            <a:r>
              <a:rPr lang="en-US"/>
              <a:t>Click to add photo</a:t>
            </a:r>
          </a:p>
        </p:txBody>
      </p:sp>
      <p:sp>
        <p:nvSpPr>
          <p:cNvPr id="6" name="Text Placeholder 17">
            <a:extLst>
              <a:ext uri="{FF2B5EF4-FFF2-40B4-BE49-F238E27FC236}">
                <a16:creationId xmlns:a16="http://schemas.microsoft.com/office/drawing/2014/main" id="{3967E333-13FD-4080-2192-265E1827E1FD}"/>
              </a:ext>
            </a:extLst>
          </p:cNvPr>
          <p:cNvSpPr>
            <a:spLocks noGrp="1"/>
          </p:cNvSpPr>
          <p:nvPr>
            <p:ph type="body" sz="quarter" idx="50" hasCustomPrompt="1"/>
          </p:nvPr>
        </p:nvSpPr>
        <p:spPr>
          <a:xfrm>
            <a:off x="8028241" y="4246616"/>
            <a:ext cx="2970156" cy="475149"/>
          </a:xfrm>
          <a:prstGeom prst="rect">
            <a:avLst/>
          </a:prstGeom>
        </p:spPr>
        <p:txBody>
          <a:bodyPr anchor="b"/>
          <a:lstStyle>
            <a:lvl1pPr marL="0" indent="0" algn="ctr">
              <a:buNone/>
              <a:defRPr sz="1800" cap="all" spc="200" baseline="0">
                <a:solidFill>
                  <a:schemeClr val="tx1"/>
                </a:solidFill>
              </a:defRPr>
            </a:lvl1pPr>
          </a:lstStyle>
          <a:p>
            <a:pPr lvl="0"/>
            <a:r>
              <a:rPr lang="en-US"/>
              <a:t>Click to add name</a:t>
            </a:r>
          </a:p>
        </p:txBody>
      </p:sp>
      <p:sp>
        <p:nvSpPr>
          <p:cNvPr id="8" name="Text Placeholder 17">
            <a:extLst>
              <a:ext uri="{FF2B5EF4-FFF2-40B4-BE49-F238E27FC236}">
                <a16:creationId xmlns:a16="http://schemas.microsoft.com/office/drawing/2014/main" id="{AA4502EA-FCA5-7807-B8CA-47378CA791DB}"/>
              </a:ext>
            </a:extLst>
          </p:cNvPr>
          <p:cNvSpPr>
            <a:spLocks noGrp="1"/>
          </p:cNvSpPr>
          <p:nvPr>
            <p:ph type="body" sz="quarter" idx="51" hasCustomPrompt="1"/>
          </p:nvPr>
        </p:nvSpPr>
        <p:spPr>
          <a:xfrm>
            <a:off x="8028240" y="4833955"/>
            <a:ext cx="2970156" cy="695361"/>
          </a:xfrm>
          <a:prstGeom prst="rect">
            <a:avLst/>
          </a:prstGeom>
        </p:spPr>
        <p:txBody>
          <a:bodyPr/>
          <a:lstStyle>
            <a:lvl1pPr marL="0" indent="0" algn="ctr">
              <a:lnSpc>
                <a:spcPct val="100000"/>
              </a:lnSpc>
              <a:buNone/>
              <a:defRPr sz="1400" b="0" i="0" cap="none" spc="200" baseline="0">
                <a:solidFill>
                  <a:schemeClr val="tx1"/>
                </a:solidFill>
              </a:defRPr>
            </a:lvl1pPr>
          </a:lstStyle>
          <a:p>
            <a:pPr lvl="0"/>
            <a:r>
              <a:rPr lang="en-US"/>
              <a:t>Click to add title</a:t>
            </a:r>
          </a:p>
        </p:txBody>
      </p:sp>
      <p:sp>
        <p:nvSpPr>
          <p:cNvPr id="10" name="TextBox 9">
            <a:extLst>
              <a:ext uri="{FF2B5EF4-FFF2-40B4-BE49-F238E27FC236}">
                <a16:creationId xmlns:a16="http://schemas.microsoft.com/office/drawing/2014/main" id="{0100B75F-456C-085C-A099-0568042859EB}"/>
              </a:ext>
            </a:extLst>
          </p:cNvPr>
          <p:cNvSpPr txBox="1"/>
          <p:nvPr userDrawn="1"/>
        </p:nvSpPr>
        <p:spPr>
          <a:xfrm>
            <a:off x="405791" y="2487709"/>
            <a:ext cx="2970156" cy="584775"/>
          </a:xfrm>
          <a:prstGeom prst="rect">
            <a:avLst/>
          </a:prstGeom>
          <a:noFill/>
        </p:spPr>
        <p:txBody>
          <a:bodyPr wrap="square" rtlCol="0">
            <a:spAutoFit/>
          </a:bodyPr>
          <a:lstStyle/>
          <a:p>
            <a:pPr algn="ctr"/>
            <a:r>
              <a:rPr lang="en-US" sz="3200">
                <a:solidFill>
                  <a:schemeClr val="accent6"/>
                </a:solidFill>
              </a:rPr>
              <a:t>PRESENTERS:</a:t>
            </a:r>
          </a:p>
        </p:txBody>
      </p:sp>
    </p:spTree>
    <p:extLst>
      <p:ext uri="{BB962C8B-B14F-4D97-AF65-F5344CB8AC3E}">
        <p14:creationId xmlns:p14="http://schemas.microsoft.com/office/powerpoint/2010/main" val="677729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607864"/>
            <a:ext cx="12192000" cy="2583739"/>
          </a:xfrm>
          <a:prstGeom prst="rect">
            <a:avLst/>
          </a:prstGeom>
          <a:solidFill>
            <a:schemeClr val="accent6">
              <a:alpha val="602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476701"/>
            <a:ext cx="2357652" cy="1622425"/>
          </a:xfrm>
          <a:prstGeom prst="rect">
            <a:avLst/>
          </a:prstGeom>
        </p:spPr>
        <p:txBody>
          <a:bodyPr/>
          <a:lstStyle>
            <a:lvl1pPr marL="0" indent="0" algn="ctr">
              <a:buNone/>
              <a:defRPr/>
            </a:lvl1pPr>
          </a:lstStyle>
          <a:p>
            <a:r>
              <a:rPr lang="en-US"/>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099124"/>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574272"/>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476701"/>
            <a:ext cx="2357652" cy="1622425"/>
          </a:xfrm>
          <a:prstGeom prst="rect">
            <a:avLst/>
          </a:prstGeom>
        </p:spPr>
        <p:txBody>
          <a:bodyPr/>
          <a:lstStyle>
            <a:lvl1pPr marL="0" indent="0" algn="ctr">
              <a:buNone/>
              <a:defRPr/>
            </a:lvl1pPr>
          </a:lstStyle>
          <a:p>
            <a:r>
              <a:rPr lang="en-US"/>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099124"/>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574272"/>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049420"/>
            <a:ext cx="2357652" cy="1622425"/>
          </a:xfrm>
          <a:prstGeom prst="rect">
            <a:avLst/>
          </a:prstGeom>
        </p:spPr>
        <p:txBody>
          <a:bodyPr/>
          <a:lstStyle>
            <a:lvl1pPr marL="0" indent="0" algn="ctr">
              <a:buNone/>
              <a:defRPr/>
            </a:lvl1pPr>
          </a:lstStyle>
          <a:p>
            <a:r>
              <a:rPr lang="en-US"/>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671843"/>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146991"/>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049420"/>
            <a:ext cx="2357652" cy="1622425"/>
          </a:xfrm>
          <a:prstGeom prst="rect">
            <a:avLst/>
          </a:prstGeom>
        </p:spPr>
        <p:txBody>
          <a:bodyPr/>
          <a:lstStyle>
            <a:lvl1pPr marL="0" indent="0" algn="ctr">
              <a:buNone/>
              <a:defRPr/>
            </a:lvl1pPr>
          </a:lstStyle>
          <a:p>
            <a:r>
              <a:rPr lang="en-US"/>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671843"/>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146991"/>
            <a:ext cx="2357652" cy="475147"/>
          </a:xfrm>
          <a:prstGeom prst="rect">
            <a:avLst/>
          </a:prstGeom>
        </p:spPr>
        <p:txBody>
          <a:bodyPr/>
          <a:lstStyle>
            <a:lvl1pPr marL="0" indent="0" algn="ctr">
              <a:buNone/>
              <a:defRPr sz="1200" b="0" i="0" cap="none" spc="200" baseline="0"/>
            </a:lvl1pPr>
          </a:lstStyle>
          <a:p>
            <a:pPr lvl="0"/>
            <a:r>
              <a:rPr lang="en-US"/>
              <a:t>Click to title</a:t>
            </a:r>
          </a:p>
        </p:txBody>
      </p:sp>
      <p:pic>
        <p:nvPicPr>
          <p:cNvPr id="5" name="Picture 4" descr="Icon&#10;&#10;Description automatically generated">
            <a:extLst>
              <a:ext uri="{FF2B5EF4-FFF2-40B4-BE49-F238E27FC236}">
                <a16:creationId xmlns:a16="http://schemas.microsoft.com/office/drawing/2014/main" id="{AD60719A-F917-C3EB-08D3-A299122F4D2B}"/>
              </a:ext>
            </a:extLst>
          </p:cNvPr>
          <p:cNvPicPr>
            <a:picLocks noChangeAspect="1"/>
          </p:cNvPicPr>
          <p:nvPr userDrawn="1"/>
        </p:nvPicPr>
        <p:blipFill>
          <a:blip r:embed="rId2"/>
          <a:stretch>
            <a:fillRect/>
          </a:stretch>
        </p:blipFill>
        <p:spPr>
          <a:xfrm>
            <a:off x="821719" y="6508033"/>
            <a:ext cx="819652" cy="204914"/>
          </a:xfrm>
          <a:prstGeom prst="rect">
            <a:avLst/>
          </a:prstGeom>
        </p:spPr>
      </p:pic>
      <p:sp>
        <p:nvSpPr>
          <p:cNvPr id="4" name="TextBox 3">
            <a:extLst>
              <a:ext uri="{FF2B5EF4-FFF2-40B4-BE49-F238E27FC236}">
                <a16:creationId xmlns:a16="http://schemas.microsoft.com/office/drawing/2014/main" id="{79DDD4A5-F80B-980B-444A-5431D40A2487}"/>
              </a:ext>
            </a:extLst>
          </p:cNvPr>
          <p:cNvSpPr txBox="1"/>
          <p:nvPr userDrawn="1"/>
        </p:nvSpPr>
        <p:spPr>
          <a:xfrm>
            <a:off x="405791" y="2487709"/>
            <a:ext cx="2970156" cy="584775"/>
          </a:xfrm>
          <a:prstGeom prst="rect">
            <a:avLst/>
          </a:prstGeom>
          <a:noFill/>
        </p:spPr>
        <p:txBody>
          <a:bodyPr wrap="square" rtlCol="0">
            <a:spAutoFit/>
          </a:bodyPr>
          <a:lstStyle/>
          <a:p>
            <a:pPr algn="ctr"/>
            <a:r>
              <a:rPr lang="en-US" sz="3200">
                <a:solidFill>
                  <a:schemeClr val="accent2"/>
                </a:solidFill>
              </a:rPr>
              <a:t>PRESENTERS:</a:t>
            </a:r>
          </a:p>
        </p:txBody>
      </p:sp>
    </p:spTree>
    <p:extLst>
      <p:ext uri="{BB962C8B-B14F-4D97-AF65-F5344CB8AC3E}">
        <p14:creationId xmlns:p14="http://schemas.microsoft.com/office/powerpoint/2010/main" val="1433553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C Text 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F268E918-20E8-B6AA-151D-C50CE2DBE5D0}"/>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04E734-4DBB-C8E1-C687-E012AE1418D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sp>
        <p:nvSpPr>
          <p:cNvPr id="6" name="Text Placeholder 14">
            <a:extLst>
              <a:ext uri="{FF2B5EF4-FFF2-40B4-BE49-F238E27FC236}">
                <a16:creationId xmlns:a16="http://schemas.microsoft.com/office/drawing/2014/main" id="{3C026516-80FC-57BB-E964-1BB5F743139B}"/>
              </a:ext>
            </a:extLst>
          </p:cNvPr>
          <p:cNvSpPr>
            <a:spLocks noGrp="1"/>
          </p:cNvSpPr>
          <p:nvPr>
            <p:ph type="body" sz="quarter" idx="13" hasCustomPrompt="1"/>
          </p:nvPr>
        </p:nvSpPr>
        <p:spPr>
          <a:xfrm>
            <a:off x="1277759" y="2063838"/>
            <a:ext cx="9701908" cy="422365"/>
          </a:xfrm>
          <a:prstGeom prst="rect">
            <a:avLst/>
          </a:prstGeom>
        </p:spPr>
        <p:txBody>
          <a:bodyPr>
            <a:noAutofit/>
          </a:bodyPr>
          <a:lstStyle>
            <a:lvl1pPr marL="0" indent="0" algn="l">
              <a:lnSpc>
                <a:spcPct val="100000"/>
              </a:lnSpc>
              <a:spcBef>
                <a:spcPts val="0"/>
              </a:spcBef>
              <a:buNone/>
              <a:defRPr sz="2800" b="0" i="0" spc="0" baseline="0">
                <a:solidFill>
                  <a:schemeClr val="tx2"/>
                </a:solidFill>
              </a:defRPr>
            </a:lvl1pPr>
          </a:lstStyle>
          <a:p>
            <a:pPr lvl="0"/>
            <a:r>
              <a:rPr lang="en-US"/>
              <a:t>Click to add subtitle here </a:t>
            </a:r>
          </a:p>
        </p:txBody>
      </p:sp>
      <p:sp>
        <p:nvSpPr>
          <p:cNvPr id="7" name="Text Placeholder 17">
            <a:extLst>
              <a:ext uri="{FF2B5EF4-FFF2-40B4-BE49-F238E27FC236}">
                <a16:creationId xmlns:a16="http://schemas.microsoft.com/office/drawing/2014/main" id="{BE4D6951-0414-C0B7-7E25-5537BDB95DED}"/>
              </a:ext>
            </a:extLst>
          </p:cNvPr>
          <p:cNvSpPr>
            <a:spLocks noGrp="1"/>
          </p:cNvSpPr>
          <p:nvPr>
            <p:ph type="body" sz="quarter" idx="16" hasCustomPrompt="1"/>
          </p:nvPr>
        </p:nvSpPr>
        <p:spPr>
          <a:xfrm>
            <a:off x="1277551" y="2486203"/>
            <a:ext cx="9700920"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400" spc="0" baseline="0"/>
            </a:lvl1pPr>
          </a:lstStyle>
          <a:p>
            <a:pPr lvl="0"/>
            <a:r>
              <a:rPr lang="en-US"/>
              <a:t>Click to add text</a:t>
            </a:r>
          </a:p>
        </p:txBody>
      </p:sp>
      <p:pic>
        <p:nvPicPr>
          <p:cNvPr id="8" name="Picture 7" descr="Icon&#10;&#10;Description automatically generated">
            <a:extLst>
              <a:ext uri="{FF2B5EF4-FFF2-40B4-BE49-F238E27FC236}">
                <a16:creationId xmlns:a16="http://schemas.microsoft.com/office/drawing/2014/main" id="{F6ABE0F3-4B10-165A-F92C-AEE2A58FA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139488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C Text 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F268E918-20E8-B6AA-151D-C50CE2DBE5D0}"/>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Title 1">
            <a:extLst>
              <a:ext uri="{FF2B5EF4-FFF2-40B4-BE49-F238E27FC236}">
                <a16:creationId xmlns:a16="http://schemas.microsoft.com/office/drawing/2014/main" id="{D704E734-4DBB-C8E1-C687-E012AE1418D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sp>
        <p:nvSpPr>
          <p:cNvPr id="6" name="Text Placeholder 14">
            <a:extLst>
              <a:ext uri="{FF2B5EF4-FFF2-40B4-BE49-F238E27FC236}">
                <a16:creationId xmlns:a16="http://schemas.microsoft.com/office/drawing/2014/main" id="{3C026516-80FC-57BB-E964-1BB5F743139B}"/>
              </a:ext>
            </a:extLst>
          </p:cNvPr>
          <p:cNvSpPr>
            <a:spLocks noGrp="1"/>
          </p:cNvSpPr>
          <p:nvPr>
            <p:ph type="body" sz="quarter" idx="13" hasCustomPrompt="1"/>
          </p:nvPr>
        </p:nvSpPr>
        <p:spPr>
          <a:xfrm>
            <a:off x="1277759" y="2063838"/>
            <a:ext cx="9701908" cy="422365"/>
          </a:xfrm>
          <a:prstGeom prst="rect">
            <a:avLst/>
          </a:prstGeom>
        </p:spPr>
        <p:txBody>
          <a:bodyPr>
            <a:noAutofit/>
          </a:bodyPr>
          <a:lstStyle>
            <a:lvl1pPr marL="0" indent="0" algn="l">
              <a:lnSpc>
                <a:spcPct val="100000"/>
              </a:lnSpc>
              <a:spcBef>
                <a:spcPts val="0"/>
              </a:spcBef>
              <a:buNone/>
              <a:defRPr sz="2800" b="0" i="0" spc="0" baseline="0">
                <a:solidFill>
                  <a:schemeClr val="tx2"/>
                </a:solidFill>
              </a:defRPr>
            </a:lvl1pPr>
          </a:lstStyle>
          <a:p>
            <a:pPr lvl="0"/>
            <a:r>
              <a:rPr lang="en-US"/>
              <a:t>Click to add subtitle here </a:t>
            </a:r>
          </a:p>
        </p:txBody>
      </p:sp>
      <p:sp>
        <p:nvSpPr>
          <p:cNvPr id="7" name="Text Placeholder 17">
            <a:extLst>
              <a:ext uri="{FF2B5EF4-FFF2-40B4-BE49-F238E27FC236}">
                <a16:creationId xmlns:a16="http://schemas.microsoft.com/office/drawing/2014/main" id="{BE4D6951-0414-C0B7-7E25-5537BDB95DED}"/>
              </a:ext>
            </a:extLst>
          </p:cNvPr>
          <p:cNvSpPr>
            <a:spLocks noGrp="1"/>
          </p:cNvSpPr>
          <p:nvPr>
            <p:ph type="body" sz="quarter" idx="16" hasCustomPrompt="1"/>
          </p:nvPr>
        </p:nvSpPr>
        <p:spPr>
          <a:xfrm>
            <a:off x="1277551" y="2486203"/>
            <a:ext cx="9700920"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400" spc="0" baseline="0"/>
            </a:lvl1pPr>
          </a:lstStyle>
          <a:p>
            <a:pPr lvl="0"/>
            <a:r>
              <a:rPr lang="en-US"/>
              <a:t>Click to add text</a:t>
            </a:r>
          </a:p>
        </p:txBody>
      </p:sp>
      <p:pic>
        <p:nvPicPr>
          <p:cNvPr id="8" name="Picture 7" descr="Icon&#10;&#10;Description automatically generated">
            <a:extLst>
              <a:ext uri="{FF2B5EF4-FFF2-40B4-BE49-F238E27FC236}">
                <a16:creationId xmlns:a16="http://schemas.microsoft.com/office/drawing/2014/main" id="{F6ABE0F3-4B10-165A-F92C-AEE2A58FA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797680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 Text B">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F268E918-20E8-B6AA-151D-C50CE2DBE5D0}"/>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04E734-4DBB-C8E1-C687-E012AE1418D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sp>
        <p:nvSpPr>
          <p:cNvPr id="6" name="Text Placeholder 14">
            <a:extLst>
              <a:ext uri="{FF2B5EF4-FFF2-40B4-BE49-F238E27FC236}">
                <a16:creationId xmlns:a16="http://schemas.microsoft.com/office/drawing/2014/main" id="{3C026516-80FC-57BB-E964-1BB5F743139B}"/>
              </a:ext>
            </a:extLst>
          </p:cNvPr>
          <p:cNvSpPr>
            <a:spLocks noGrp="1"/>
          </p:cNvSpPr>
          <p:nvPr>
            <p:ph type="body" sz="quarter" idx="13" hasCustomPrompt="1"/>
          </p:nvPr>
        </p:nvSpPr>
        <p:spPr>
          <a:xfrm>
            <a:off x="1277759" y="2063838"/>
            <a:ext cx="9701908" cy="422365"/>
          </a:xfrm>
          <a:prstGeom prst="rect">
            <a:avLst/>
          </a:prstGeom>
        </p:spPr>
        <p:txBody>
          <a:bodyPr>
            <a:noAutofit/>
          </a:bodyPr>
          <a:lstStyle>
            <a:lvl1pPr marL="0" indent="0" algn="l">
              <a:lnSpc>
                <a:spcPct val="100000"/>
              </a:lnSpc>
              <a:spcBef>
                <a:spcPts val="0"/>
              </a:spcBef>
              <a:buNone/>
              <a:defRPr sz="2800" b="0" i="0" spc="0" baseline="0">
                <a:solidFill>
                  <a:schemeClr val="tx2"/>
                </a:solidFill>
              </a:defRPr>
            </a:lvl1pPr>
          </a:lstStyle>
          <a:p>
            <a:pPr lvl="0"/>
            <a:r>
              <a:rPr lang="en-US"/>
              <a:t>Click to add subtitle here </a:t>
            </a:r>
          </a:p>
        </p:txBody>
      </p:sp>
      <p:sp>
        <p:nvSpPr>
          <p:cNvPr id="7" name="Text Placeholder 17">
            <a:extLst>
              <a:ext uri="{FF2B5EF4-FFF2-40B4-BE49-F238E27FC236}">
                <a16:creationId xmlns:a16="http://schemas.microsoft.com/office/drawing/2014/main" id="{BE4D6951-0414-C0B7-7E25-5537BDB95DED}"/>
              </a:ext>
            </a:extLst>
          </p:cNvPr>
          <p:cNvSpPr>
            <a:spLocks noGrp="1"/>
          </p:cNvSpPr>
          <p:nvPr>
            <p:ph type="body" sz="quarter" idx="16" hasCustomPrompt="1"/>
          </p:nvPr>
        </p:nvSpPr>
        <p:spPr>
          <a:xfrm>
            <a:off x="1277551" y="2486203"/>
            <a:ext cx="9700920"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400" spc="0" baseline="0"/>
            </a:lvl1pPr>
          </a:lstStyle>
          <a:p>
            <a:pPr lvl="0"/>
            <a:r>
              <a:rPr lang="en-US"/>
              <a:t>Click to add text</a:t>
            </a:r>
          </a:p>
        </p:txBody>
      </p:sp>
      <p:pic>
        <p:nvPicPr>
          <p:cNvPr id="8" name="Picture 7" descr="Icon&#10;&#10;Description automatically generated">
            <a:extLst>
              <a:ext uri="{FF2B5EF4-FFF2-40B4-BE49-F238E27FC236}">
                <a16:creationId xmlns:a16="http://schemas.microsoft.com/office/drawing/2014/main" id="{F6ABE0F3-4B10-165A-F92C-AEE2A58FA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632529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 Text Y">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2" name="Rectangle 1">
            <a:extLst>
              <a:ext uri="{FF2B5EF4-FFF2-40B4-BE49-F238E27FC236}">
                <a16:creationId xmlns:a16="http://schemas.microsoft.com/office/drawing/2014/main" id="{F9B33EF5-0E57-C194-8EE7-5B987FBA1C46}"/>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4D39201-E43F-62B2-EB48-150B8CC35F7D}"/>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5EC4FEB0-FDAE-C0E9-0B96-4E98A1E90E3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389179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 Text 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2" name="Rectangle 1">
            <a:extLst>
              <a:ext uri="{FF2B5EF4-FFF2-40B4-BE49-F238E27FC236}">
                <a16:creationId xmlns:a16="http://schemas.microsoft.com/office/drawing/2014/main" id="{F9B33EF5-0E57-C194-8EE7-5B987FBA1C46}"/>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4D39201-E43F-62B2-EB48-150B8CC35F7D}"/>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5EC4FEB0-FDAE-C0E9-0B96-4E98A1E90E3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820815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 Text B">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400" b="0" i="0" spc="0" baseline="0">
                <a:solidFill>
                  <a:schemeClr val="tx2"/>
                </a:solidFill>
              </a:defRPr>
            </a:lvl1pPr>
          </a:lstStyle>
          <a:p>
            <a:pPr lvl="0"/>
            <a:r>
              <a:rPr lang="en-US"/>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2000" spc="0" baseline="0"/>
            </a:lvl1pPr>
          </a:lstStyle>
          <a:p>
            <a:pPr lvl="0"/>
            <a:r>
              <a:rPr lang="en-US"/>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2" name="Rectangle 1">
            <a:extLst>
              <a:ext uri="{FF2B5EF4-FFF2-40B4-BE49-F238E27FC236}">
                <a16:creationId xmlns:a16="http://schemas.microsoft.com/office/drawing/2014/main" id="{F9B33EF5-0E57-C194-8EE7-5B987FBA1C46}"/>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4D39201-E43F-62B2-EB48-150B8CC35F7D}"/>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5EC4FEB0-FDAE-C0E9-0B96-4E98A1E90E3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315614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 Text Y">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9DB8DAD5-9C92-D13A-765F-227704EBDDFC}"/>
              </a:ext>
              <a:ext uri="{C183D7F6-B498-43B3-948B-1728B52AA6E4}">
                <adec:decorative xmlns:adec="http://schemas.microsoft.com/office/drawing/2017/decorative" val="1"/>
              </a:ext>
            </a:extLst>
          </p:cNvPr>
          <p:cNvSpPr/>
          <p:nvPr userDrawn="1"/>
        </p:nvSpPr>
        <p:spPr>
          <a:xfrm>
            <a:off x="-1" y="530240"/>
            <a:ext cx="12192000" cy="886968"/>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D83D1A-1738-578F-B792-516DFA56180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C441CB46-253F-973F-5F21-4748483452B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07788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 Text 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9DB8DAD5-9C92-D13A-765F-227704EBDDFC}"/>
              </a:ext>
              <a:ext uri="{C183D7F6-B498-43B3-948B-1728B52AA6E4}">
                <adec:decorative xmlns:adec="http://schemas.microsoft.com/office/drawing/2017/decorative" val="1"/>
              </a:ext>
            </a:extLst>
          </p:cNvPr>
          <p:cNvSpPr/>
          <p:nvPr userDrawn="1"/>
        </p:nvSpPr>
        <p:spPr>
          <a:xfrm>
            <a:off x="-1" y="530240"/>
            <a:ext cx="12192000" cy="886968"/>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D83D1A-1738-578F-B792-516DFA56180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C441CB46-253F-973F-5F21-4748483452B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510157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2">
              <a:alpha val="79952"/>
            </a:schemeClr>
          </a:solidFill>
        </p:spPr>
        <p:txBody>
          <a:bodyPr lIns="1371600" tIns="457200" anchor="ctr" anchorCtr="0"/>
          <a:lstStyle>
            <a:lvl1pPr>
              <a:defRPr sz="3200" b="1" cap="all" spc="200" baseline="0">
                <a:solidFill>
                  <a:schemeClr val="bg1"/>
                </a:solidFill>
              </a:defRPr>
            </a:lvl1pPr>
          </a:lstStyle>
          <a:p>
            <a:r>
              <a:rPr lang="en-US"/>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2">
              <a:alpha val="59769"/>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a:t>Click to add title</a:t>
            </a:r>
          </a:p>
        </p:txBody>
      </p:sp>
      <p:pic>
        <p:nvPicPr>
          <p:cNvPr id="4" name="Picture 3" descr="Icon&#10;&#10;Description automatically generated">
            <a:extLst>
              <a:ext uri="{FF2B5EF4-FFF2-40B4-BE49-F238E27FC236}">
                <a16:creationId xmlns:a16="http://schemas.microsoft.com/office/drawing/2014/main" id="{D8F283B1-B46E-AE9B-FD9F-989C217BACDB}"/>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1593073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 Text B">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0" baseline="0">
                <a:solidFill>
                  <a:schemeClr val="tx2"/>
                </a:solidFill>
              </a:defRPr>
            </a:lvl1pPr>
          </a:lstStyle>
          <a:p>
            <a:pPr lvl="0"/>
            <a:r>
              <a:rPr lang="en-US"/>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00000"/>
              </a:lnSpc>
              <a:spcBef>
                <a:spcPts val="0"/>
              </a:spcBef>
              <a:spcAft>
                <a:spcPts val="1200"/>
              </a:spcAft>
              <a:buFont typeface="Segoe UI Light" panose="020B0502040204020203" pitchFamily="34" charset="0"/>
              <a:buNone/>
              <a:defRPr sz="1800" spc="0" baseline="0"/>
            </a:lvl1pPr>
          </a:lstStyle>
          <a:p>
            <a:pPr lvl="0"/>
            <a:r>
              <a:rPr lang="en-US"/>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a:p>
        </p:txBody>
      </p:sp>
      <p:sp>
        <p:nvSpPr>
          <p:cNvPr id="3" name="Rectangle 2">
            <a:extLst>
              <a:ext uri="{FF2B5EF4-FFF2-40B4-BE49-F238E27FC236}">
                <a16:creationId xmlns:a16="http://schemas.microsoft.com/office/drawing/2014/main" id="{9DB8DAD5-9C92-D13A-765F-227704EBDDFC}"/>
              </a:ext>
              <a:ext uri="{C183D7F6-B498-43B3-948B-1728B52AA6E4}">
                <adec:decorative xmlns:adec="http://schemas.microsoft.com/office/drawing/2017/decorative" val="1"/>
              </a:ext>
            </a:extLst>
          </p:cNvPr>
          <p:cNvSpPr/>
          <p:nvPr userDrawn="1"/>
        </p:nvSpPr>
        <p:spPr>
          <a:xfrm>
            <a:off x="-1" y="530240"/>
            <a:ext cx="12192000" cy="88696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D83D1A-1738-578F-B792-516DFA56180A}"/>
              </a:ext>
            </a:extLst>
          </p:cNvPr>
          <p:cNvSpPr>
            <a:spLocks noGrp="1"/>
          </p:cNvSpPr>
          <p:nvPr>
            <p:ph type="title" hasCustomPrompt="1"/>
          </p:nvPr>
        </p:nvSpPr>
        <p:spPr>
          <a:xfrm>
            <a:off x="838200" y="631805"/>
            <a:ext cx="10515600" cy="726137"/>
          </a:xfrm>
          <a:prstGeom prst="rect">
            <a:avLst/>
          </a:prstGeom>
        </p:spPr>
        <p:txBody>
          <a:bodyPr anchor="ctr"/>
          <a:lstStyle>
            <a:lvl1pPr algn="r">
              <a:defRPr sz="3200" b="0" cap="all" spc="200" baseline="0">
                <a:ln>
                  <a:noFill/>
                </a:ln>
                <a:solidFill>
                  <a:schemeClr val="tx2"/>
                </a:solidFill>
              </a:defRPr>
            </a:lvl1pPr>
          </a:lstStyle>
          <a:p>
            <a:r>
              <a:rPr lang="en-US"/>
              <a:t>Click to add title</a:t>
            </a:r>
          </a:p>
        </p:txBody>
      </p:sp>
      <p:pic>
        <p:nvPicPr>
          <p:cNvPr id="5" name="Picture 4" descr="Icon&#10;&#10;Description automatically generated">
            <a:extLst>
              <a:ext uri="{FF2B5EF4-FFF2-40B4-BE49-F238E27FC236}">
                <a16:creationId xmlns:a16="http://schemas.microsoft.com/office/drawing/2014/main" id="{C441CB46-253F-973F-5F21-4748483452B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486821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C Intro">
    <p:bg>
      <p:bgPr>
        <a:solidFill>
          <a:schemeClr val="bg1">
            <a:alpha val="14719"/>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3276772"/>
            <a:ext cx="12192000" cy="2923306"/>
          </a:xfrm>
          <a:prstGeom prst="rect">
            <a:avLst/>
          </a:prstGeom>
          <a:solidFill>
            <a:schemeClr val="accent6">
              <a:alpha val="601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b="0" cap="all" spc="200" baseline="0">
                <a:solidFill>
                  <a:schemeClr val="accent2"/>
                </a:solidFill>
              </a:defRPr>
            </a:lvl1pPr>
          </a:lstStyle>
          <a:p>
            <a:r>
              <a:rPr lang="en-US"/>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tx1"/>
                </a:solidFill>
              </a:defRPr>
            </a:lvl1pPr>
          </a:lstStyle>
          <a:p>
            <a:pPr lvl="0"/>
            <a:r>
              <a:rPr lang="en-US"/>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tx1"/>
                </a:solidFill>
              </a:defRPr>
            </a:lvl1pPr>
          </a:lstStyle>
          <a:p>
            <a:pPr lvl="0"/>
            <a:r>
              <a:rPr lang="en-US"/>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tx1"/>
                </a:solidFill>
              </a:defRPr>
            </a:lvl1pPr>
          </a:lstStyle>
          <a:p>
            <a:pPr lvl="0"/>
            <a:r>
              <a:rPr lang="en-US"/>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tx1"/>
                </a:solidFill>
              </a:defRPr>
            </a:lvl1pPr>
          </a:lstStyle>
          <a:p>
            <a:pPr lvl="0"/>
            <a:r>
              <a:rPr lang="en-US"/>
              <a:t>Add text</a:t>
            </a:r>
          </a:p>
        </p:txBody>
      </p:sp>
      <p:pic>
        <p:nvPicPr>
          <p:cNvPr id="4" name="Picture 3" descr="Icon&#10;&#10;Description automatically generated">
            <a:extLst>
              <a:ext uri="{FF2B5EF4-FFF2-40B4-BE49-F238E27FC236}">
                <a16:creationId xmlns:a16="http://schemas.microsoft.com/office/drawing/2014/main" id="{FA60439F-7552-A03F-1FEC-318B64E2C163}"/>
              </a:ext>
            </a:extLst>
          </p:cNvPr>
          <p:cNvPicPr>
            <a:picLocks noChangeAspect="1"/>
          </p:cNvPicPr>
          <p:nvPr userDrawn="1"/>
        </p:nvPicPr>
        <p:blipFill>
          <a:blip/>
          <a:stretch>
            <a:fillRect/>
          </a:stretch>
        </p:blipFill>
        <p:spPr>
          <a:xfrm>
            <a:off x="831941" y="6520446"/>
            <a:ext cx="819652" cy="203191"/>
          </a:xfrm>
          <a:prstGeom prst="rect">
            <a:avLst/>
          </a:prstGeom>
        </p:spPr>
      </p:pic>
    </p:spTree>
    <p:extLst>
      <p:ext uri="{BB962C8B-B14F-4D97-AF65-F5344CB8AC3E}">
        <p14:creationId xmlns:p14="http://schemas.microsoft.com/office/powerpoint/2010/main" val="1374537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b="0" cap="all" spc="200" baseline="0">
                <a:solidFill>
                  <a:schemeClr val="accent4"/>
                </a:solidFill>
              </a:defRPr>
            </a:lvl1pPr>
          </a:lstStyle>
          <a:p>
            <a:r>
              <a:rPr lang="en-US"/>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1"/>
                </a:solidFill>
                <a:latin typeface="Segoe UI" panose="020B0502040204020203" pitchFamily="34" charset="0"/>
              </a:defRPr>
            </a:lvl1pPr>
          </a:lstStyle>
          <a:p>
            <a:pPr lvl="0"/>
            <a:r>
              <a:rPr lang="en-US"/>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1"/>
                </a:solidFill>
              </a:defRPr>
            </a:lvl1pPr>
          </a:lstStyle>
          <a:p>
            <a:pPr lvl="0"/>
            <a:r>
              <a:rPr lang="en-US"/>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3"/>
                </a:solidFill>
                <a:latin typeface="Segoe UI" panose="020B0502040204020203" pitchFamily="34" charset="0"/>
              </a:defRPr>
            </a:lvl1pPr>
          </a:lstStyle>
          <a:p>
            <a:pPr lvl="0"/>
            <a:r>
              <a:rPr lang="en-US"/>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3"/>
                </a:solidFill>
              </a:defRPr>
            </a:lvl1pPr>
          </a:lstStyle>
          <a:p>
            <a:pPr lvl="0"/>
            <a:r>
              <a:rPr lang="en-US"/>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6"/>
                </a:solidFill>
                <a:latin typeface="Segoe UI" panose="020B0502040204020203" pitchFamily="34" charset="0"/>
              </a:defRPr>
            </a:lvl1pPr>
          </a:lstStyle>
          <a:p>
            <a:pPr lvl="0"/>
            <a:r>
              <a:rPr lang="en-US"/>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6"/>
                </a:solidFill>
              </a:defRPr>
            </a:lvl1pPr>
          </a:lstStyle>
          <a:p>
            <a:pPr lvl="0"/>
            <a:r>
              <a:rPr lang="en-US"/>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a:p>
        </p:txBody>
      </p:sp>
      <p:pic>
        <p:nvPicPr>
          <p:cNvPr id="6" name="Picture 5" descr="Icon&#10;&#10;Description automatically generated">
            <a:extLst>
              <a:ext uri="{FF2B5EF4-FFF2-40B4-BE49-F238E27FC236}">
                <a16:creationId xmlns:a16="http://schemas.microsoft.com/office/drawing/2014/main" id="{19B2DD5A-E501-4B6E-DFC3-98EDC789AC4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767837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b="0" cap="all" spc="200" baseline="0">
                <a:solidFill>
                  <a:schemeClr val="accent4"/>
                </a:solidFill>
              </a:defRPr>
            </a:lvl1pPr>
          </a:lstStyle>
          <a:p>
            <a:r>
              <a:rPr lang="en-US"/>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2000" cap="none" spc="0" baseline="0">
                <a:latin typeface="+mn-lt"/>
              </a:defRPr>
            </a:lvl1pPr>
          </a:lstStyle>
          <a:p>
            <a:pPr lvl="0"/>
            <a:r>
              <a:rPr lang="en-US"/>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a:t>Click to add photo</a:t>
            </a:r>
          </a:p>
        </p:txBody>
      </p:sp>
      <p:pic>
        <p:nvPicPr>
          <p:cNvPr id="4" name="Picture 3" descr="Icon&#10;&#10;Description automatically generated">
            <a:extLst>
              <a:ext uri="{FF2B5EF4-FFF2-40B4-BE49-F238E27FC236}">
                <a16:creationId xmlns:a16="http://schemas.microsoft.com/office/drawing/2014/main" id="{879CAA71-DDE8-961C-B908-FB732E280D9A}"/>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2377239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xtra 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b="0" cap="all" spc="200" baseline="0">
                <a:solidFill>
                  <a:schemeClr val="tx2"/>
                </a:solidFill>
              </a:defRPr>
            </a:lvl1pPr>
          </a:lstStyle>
          <a:p>
            <a:r>
              <a:rPr lang="en-US"/>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0" baseline="0">
                <a:solidFill>
                  <a:schemeClr val="tx2"/>
                </a:solidFill>
              </a:defRPr>
            </a:lvl1pPr>
          </a:lstStyle>
          <a:p>
            <a:pPr lvl="0"/>
            <a:r>
              <a:rPr lang="en-US"/>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a:t>Click to add photo</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3" name="Picture 2" descr="Icon&#10;&#10;Description automatically generated">
            <a:extLst>
              <a:ext uri="{FF2B5EF4-FFF2-40B4-BE49-F238E27FC236}">
                <a16:creationId xmlns:a16="http://schemas.microsoft.com/office/drawing/2014/main" id="{1E420373-5391-36CB-7BD6-CD625BBAE5D5}"/>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54959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b="0" cap="all" spc="200" baseline="0">
                <a:solidFill>
                  <a:schemeClr val="tx2"/>
                </a:solidFill>
              </a:defRPr>
            </a:lvl1pPr>
          </a:lstStyle>
          <a:p>
            <a:r>
              <a:rPr lang="en-US"/>
              <a:t>Click to add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7B919CE2-C8E9-BDE3-6FB3-E91AE56C6AEC}"/>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3367271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Sec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alpha val="60195"/>
            </a:schemeClr>
          </a:solidFill>
        </p:spPr>
        <p:txBody>
          <a:bodyPr lIns="960120" rIns="7315200" anchor="b"/>
          <a:lstStyle>
            <a:lvl1pPr>
              <a:defRPr lang="en-US" sz="3200" b="1" cap="all" spc="200" baseline="0" dirty="0">
                <a:solidFill>
                  <a:schemeClr val="tx2"/>
                </a:solidFill>
              </a:defRPr>
            </a:lvl1pPr>
          </a:lstStyle>
          <a:p>
            <a:pPr marL="0" lvl="0"/>
            <a:r>
              <a:rPr lang="en-US"/>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alpha val="59820"/>
            </a:schemeClr>
          </a:solidFill>
        </p:spPr>
        <p:txBody>
          <a:bodyPr lIns="960120" tIns="137160" rIns="6400800" anchor="t"/>
          <a:lstStyle>
            <a:lvl1pPr marL="0" indent="0">
              <a:buNone/>
              <a:defRPr lang="en-US" sz="2000" b="0" i="0" spc="200" baseline="0" dirty="0">
                <a:solidFill>
                  <a:schemeClr val="tx2"/>
                </a:solidFill>
              </a:defRPr>
            </a:lvl1pPr>
          </a:lstStyle>
          <a:p>
            <a:pPr marL="228600" lvl="0" indent="-228600"/>
            <a:r>
              <a:rPr lang="en-US"/>
              <a:t>Click to add name</a:t>
            </a:r>
          </a:p>
        </p:txBody>
      </p:sp>
      <p:pic>
        <p:nvPicPr>
          <p:cNvPr id="3" name="Picture 2" descr="Icon&#10;&#10;Description automatically generated">
            <a:extLst>
              <a:ext uri="{FF2B5EF4-FFF2-40B4-BE49-F238E27FC236}">
                <a16:creationId xmlns:a16="http://schemas.microsoft.com/office/drawing/2014/main" id="{29D572E4-E6EF-4292-29A6-C03767E5463F}"/>
              </a:ext>
            </a:extLst>
          </p:cNvPr>
          <p:cNvPicPr>
            <a:picLocks noChangeAspect="1"/>
          </p:cNvPicPr>
          <p:nvPr userDrawn="1"/>
        </p:nvPicPr>
        <p:blipFill>
          <a:blip r:embed="rId2"/>
          <a:stretch>
            <a:fillRect/>
          </a:stretch>
        </p:blipFill>
        <p:spPr>
          <a:xfrm>
            <a:off x="821719" y="6508033"/>
            <a:ext cx="819652" cy="204914"/>
          </a:xfrm>
          <a:prstGeom prst="rect">
            <a:avLst/>
          </a:prstGeom>
        </p:spPr>
      </p:pic>
    </p:spTree>
    <p:extLst>
      <p:ext uri="{BB962C8B-B14F-4D97-AF65-F5344CB8AC3E}">
        <p14:creationId xmlns:p14="http://schemas.microsoft.com/office/powerpoint/2010/main" val="58006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607864"/>
            <a:ext cx="12192000" cy="2583739"/>
          </a:xfrm>
          <a:prstGeom prst="rect">
            <a:avLst/>
          </a:prstGeom>
          <a:solidFill>
            <a:schemeClr val="accent6">
              <a:alpha val="602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AD60719A-F917-C3EB-08D3-A299122F4D2B}"/>
              </a:ext>
            </a:extLst>
          </p:cNvPr>
          <p:cNvPicPr>
            <a:picLocks noChangeAspect="1"/>
          </p:cNvPicPr>
          <p:nvPr userDrawn="1"/>
        </p:nvPicPr>
        <p:blipFill>
          <a:blip r:embed="rId2"/>
          <a:stretch>
            <a:fillRect/>
          </a:stretch>
        </p:blipFill>
        <p:spPr>
          <a:xfrm>
            <a:off x="821719" y="6508033"/>
            <a:ext cx="819652" cy="204914"/>
          </a:xfrm>
          <a:prstGeom prst="rect">
            <a:avLst/>
          </a:prstGeom>
        </p:spPr>
      </p:pic>
      <p:sp>
        <p:nvSpPr>
          <p:cNvPr id="10" name="Picture Placeholder 9">
            <a:extLst>
              <a:ext uri="{FF2B5EF4-FFF2-40B4-BE49-F238E27FC236}">
                <a16:creationId xmlns:a16="http://schemas.microsoft.com/office/drawing/2014/main" id="{4339096F-0F28-0283-60C4-8C0532B8846C}"/>
              </a:ext>
            </a:extLst>
          </p:cNvPr>
          <p:cNvSpPr>
            <a:spLocks noGrp="1"/>
          </p:cNvSpPr>
          <p:nvPr>
            <p:ph type="pic" sz="quarter" idx="26" hasCustomPrompt="1"/>
          </p:nvPr>
        </p:nvSpPr>
        <p:spPr>
          <a:xfrm>
            <a:off x="8351520" y="1244627"/>
            <a:ext cx="3840480" cy="4577053"/>
          </a:xfrm>
          <a:prstGeom prst="rect">
            <a:avLst/>
          </a:prstGeom>
        </p:spPr>
        <p:txBody>
          <a:bodyPr/>
          <a:lstStyle>
            <a:lvl1pPr marL="0" indent="0" algn="ctr">
              <a:buNone/>
              <a:defRPr/>
            </a:lvl1pPr>
          </a:lstStyle>
          <a:p>
            <a:r>
              <a:rPr lang="en-US"/>
              <a:t>Click to add photo</a:t>
            </a:r>
          </a:p>
        </p:txBody>
      </p:sp>
      <p:sp>
        <p:nvSpPr>
          <p:cNvPr id="11" name="Title 6">
            <a:extLst>
              <a:ext uri="{FF2B5EF4-FFF2-40B4-BE49-F238E27FC236}">
                <a16:creationId xmlns:a16="http://schemas.microsoft.com/office/drawing/2014/main" id="{D2AF1045-0883-408D-4BC8-D080336C6F45}"/>
              </a:ext>
            </a:extLst>
          </p:cNvPr>
          <p:cNvSpPr>
            <a:spLocks noGrp="1"/>
          </p:cNvSpPr>
          <p:nvPr>
            <p:ph type="title" hasCustomPrompt="1"/>
          </p:nvPr>
        </p:nvSpPr>
        <p:spPr>
          <a:xfrm>
            <a:off x="651768" y="3607864"/>
            <a:ext cx="7466071" cy="1650021"/>
          </a:xfrm>
          <a:prstGeom prst="rect">
            <a:avLst/>
          </a:prstGeom>
        </p:spPr>
        <p:txBody>
          <a:bodyPr anchor="b"/>
          <a:lstStyle>
            <a:lvl1pPr>
              <a:lnSpc>
                <a:spcPct val="100000"/>
              </a:lnSpc>
              <a:defRPr sz="5000" b="0" cap="all" spc="200" baseline="0">
                <a:solidFill>
                  <a:schemeClr val="tx1"/>
                </a:solidFill>
              </a:defRPr>
            </a:lvl1pPr>
          </a:lstStyle>
          <a:p>
            <a:r>
              <a:rPr lang="en-US" dirty="0"/>
              <a:t>Click to add title</a:t>
            </a:r>
          </a:p>
        </p:txBody>
      </p:sp>
      <p:sp>
        <p:nvSpPr>
          <p:cNvPr id="12" name="Text Placeholder 17">
            <a:extLst>
              <a:ext uri="{FF2B5EF4-FFF2-40B4-BE49-F238E27FC236}">
                <a16:creationId xmlns:a16="http://schemas.microsoft.com/office/drawing/2014/main" id="{6EA95974-DB99-0D55-19EA-9375536447ED}"/>
              </a:ext>
            </a:extLst>
          </p:cNvPr>
          <p:cNvSpPr>
            <a:spLocks noGrp="1"/>
          </p:cNvSpPr>
          <p:nvPr>
            <p:ph type="body" sz="quarter" idx="33" hasCustomPrompt="1"/>
          </p:nvPr>
        </p:nvSpPr>
        <p:spPr>
          <a:xfrm>
            <a:off x="821719" y="5249594"/>
            <a:ext cx="3902680" cy="475149"/>
          </a:xfrm>
          <a:prstGeom prst="rect">
            <a:avLst/>
          </a:prstGeom>
        </p:spPr>
        <p:txBody>
          <a:bodyPr anchor="b"/>
          <a:lstStyle>
            <a:lvl1pPr marL="0" indent="0" algn="l">
              <a:buNone/>
              <a:defRPr sz="1600" b="1" cap="all" spc="200" baseline="0">
                <a:solidFill>
                  <a:schemeClr val="tx1"/>
                </a:solidFill>
              </a:defRPr>
            </a:lvl1pPr>
          </a:lstStyle>
          <a:p>
            <a:pPr lvl="0"/>
            <a:r>
              <a:rPr lang="en-US"/>
              <a:t>title</a:t>
            </a:r>
          </a:p>
        </p:txBody>
      </p:sp>
      <p:sp>
        <p:nvSpPr>
          <p:cNvPr id="2" name="TextBox 1">
            <a:extLst>
              <a:ext uri="{FF2B5EF4-FFF2-40B4-BE49-F238E27FC236}">
                <a16:creationId xmlns:a16="http://schemas.microsoft.com/office/drawing/2014/main" id="{328AF6F6-FF4C-1A72-CFCB-B5EF10D4EC8E}"/>
              </a:ext>
            </a:extLst>
          </p:cNvPr>
          <p:cNvSpPr txBox="1"/>
          <p:nvPr userDrawn="1"/>
        </p:nvSpPr>
        <p:spPr>
          <a:xfrm>
            <a:off x="651768" y="2617784"/>
            <a:ext cx="3353702" cy="523220"/>
          </a:xfrm>
          <a:prstGeom prst="rect">
            <a:avLst/>
          </a:prstGeom>
          <a:noFill/>
        </p:spPr>
        <p:txBody>
          <a:bodyPr wrap="square" rtlCol="0">
            <a:spAutoFit/>
          </a:bodyPr>
          <a:lstStyle/>
          <a:p>
            <a:r>
              <a:rPr lang="en-US" sz="2800" dirty="0"/>
              <a:t>Presenter:</a:t>
            </a:r>
          </a:p>
        </p:txBody>
      </p:sp>
    </p:spTree>
    <p:extLst>
      <p:ext uri="{BB962C8B-B14F-4D97-AF65-F5344CB8AC3E}">
        <p14:creationId xmlns:p14="http://schemas.microsoft.com/office/powerpoint/2010/main" val="78075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638160"/>
            <a:ext cx="12192000" cy="2583739"/>
          </a:xfrm>
          <a:prstGeom prst="rect">
            <a:avLst/>
          </a:prstGeom>
          <a:solidFill>
            <a:schemeClr val="accent1">
              <a:alpha val="5974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4848161" y="1328685"/>
            <a:ext cx="2970156" cy="2902824"/>
          </a:xfrm>
          <a:prstGeom prst="rect">
            <a:avLst/>
          </a:prstGeom>
        </p:spPr>
        <p:txBody>
          <a:bodyPr/>
          <a:lstStyle>
            <a:lvl1pPr marL="0" indent="0" algn="ctr">
              <a:buNone/>
              <a:defRPr/>
            </a:lvl1pPr>
          </a:lstStyle>
          <a:p>
            <a:r>
              <a:rPr lang="en-US"/>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4848161" y="4246616"/>
            <a:ext cx="2970156" cy="475149"/>
          </a:xfrm>
          <a:prstGeom prst="rect">
            <a:avLst/>
          </a:prstGeom>
        </p:spPr>
        <p:txBody>
          <a:bodyPr anchor="b"/>
          <a:lstStyle>
            <a:lvl1pPr marL="0" indent="0" algn="ctr">
              <a:buNone/>
              <a:defRPr sz="1800" cap="all" spc="200" baseline="0">
                <a:solidFill>
                  <a:schemeClr val="tx1"/>
                </a:solidFill>
              </a:defRPr>
            </a:lvl1pPr>
          </a:lstStyle>
          <a:p>
            <a:pPr lvl="0"/>
            <a:r>
              <a:rPr lang="en-US"/>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4848160" y="4833955"/>
            <a:ext cx="2970156" cy="695361"/>
          </a:xfrm>
          <a:prstGeom prst="rect">
            <a:avLst/>
          </a:prstGeom>
        </p:spPr>
        <p:txBody>
          <a:bodyPr/>
          <a:lstStyle>
            <a:lvl1pPr marL="0" indent="0" algn="ctr">
              <a:lnSpc>
                <a:spcPct val="100000"/>
              </a:lnSpc>
              <a:buNone/>
              <a:defRPr sz="1400" b="0" i="0" cap="none" spc="200" baseline="0">
                <a:solidFill>
                  <a:schemeClr val="tx1"/>
                </a:solidFill>
              </a:defRPr>
            </a:lvl1pPr>
          </a:lstStyle>
          <a:p>
            <a:pPr lvl="0"/>
            <a:r>
              <a:rPr lang="en-US"/>
              <a:t>Click to add title</a:t>
            </a:r>
          </a:p>
        </p:txBody>
      </p:sp>
      <p:pic>
        <p:nvPicPr>
          <p:cNvPr id="5" name="Picture 4" descr="Icon&#10;&#10;Description automatically generated">
            <a:extLst>
              <a:ext uri="{FF2B5EF4-FFF2-40B4-BE49-F238E27FC236}">
                <a16:creationId xmlns:a16="http://schemas.microsoft.com/office/drawing/2014/main" id="{65209838-5E18-FF71-7C55-F95E86074BA1}"/>
              </a:ext>
            </a:extLst>
          </p:cNvPr>
          <p:cNvPicPr>
            <a:picLocks noChangeAspect="1"/>
          </p:cNvPicPr>
          <p:nvPr userDrawn="1"/>
        </p:nvPicPr>
        <p:blipFill>
          <a:blip r:embed="rId2"/>
          <a:stretch>
            <a:fillRect/>
          </a:stretch>
        </p:blipFill>
        <p:spPr>
          <a:xfrm>
            <a:off x="821719" y="6508033"/>
            <a:ext cx="819652" cy="204914"/>
          </a:xfrm>
          <a:prstGeom prst="rect">
            <a:avLst/>
          </a:prstGeom>
        </p:spPr>
      </p:pic>
      <p:sp>
        <p:nvSpPr>
          <p:cNvPr id="4" name="Picture Placeholder 9">
            <a:extLst>
              <a:ext uri="{FF2B5EF4-FFF2-40B4-BE49-F238E27FC236}">
                <a16:creationId xmlns:a16="http://schemas.microsoft.com/office/drawing/2014/main" id="{6BA3AD4C-28DB-1540-0909-D303A943DA47}"/>
              </a:ext>
            </a:extLst>
          </p:cNvPr>
          <p:cNvSpPr>
            <a:spLocks noGrp="1"/>
          </p:cNvSpPr>
          <p:nvPr>
            <p:ph type="pic" sz="quarter" idx="49" hasCustomPrompt="1"/>
          </p:nvPr>
        </p:nvSpPr>
        <p:spPr>
          <a:xfrm>
            <a:off x="8028241" y="1328685"/>
            <a:ext cx="2970156" cy="2902824"/>
          </a:xfrm>
          <a:prstGeom prst="rect">
            <a:avLst/>
          </a:prstGeom>
        </p:spPr>
        <p:txBody>
          <a:bodyPr/>
          <a:lstStyle>
            <a:lvl1pPr marL="0" indent="0" algn="ctr">
              <a:buNone/>
              <a:defRPr/>
            </a:lvl1pPr>
          </a:lstStyle>
          <a:p>
            <a:r>
              <a:rPr lang="en-US"/>
              <a:t>Click to add photo</a:t>
            </a:r>
          </a:p>
        </p:txBody>
      </p:sp>
      <p:sp>
        <p:nvSpPr>
          <p:cNvPr id="6" name="Text Placeholder 17">
            <a:extLst>
              <a:ext uri="{FF2B5EF4-FFF2-40B4-BE49-F238E27FC236}">
                <a16:creationId xmlns:a16="http://schemas.microsoft.com/office/drawing/2014/main" id="{3967E333-13FD-4080-2192-265E1827E1FD}"/>
              </a:ext>
            </a:extLst>
          </p:cNvPr>
          <p:cNvSpPr>
            <a:spLocks noGrp="1"/>
          </p:cNvSpPr>
          <p:nvPr>
            <p:ph type="body" sz="quarter" idx="50" hasCustomPrompt="1"/>
          </p:nvPr>
        </p:nvSpPr>
        <p:spPr>
          <a:xfrm>
            <a:off x="8028241" y="4246616"/>
            <a:ext cx="2970156" cy="475149"/>
          </a:xfrm>
          <a:prstGeom prst="rect">
            <a:avLst/>
          </a:prstGeom>
        </p:spPr>
        <p:txBody>
          <a:bodyPr anchor="b"/>
          <a:lstStyle>
            <a:lvl1pPr marL="0" indent="0" algn="ctr">
              <a:buNone/>
              <a:defRPr sz="1800" cap="all" spc="200" baseline="0">
                <a:solidFill>
                  <a:schemeClr val="tx1"/>
                </a:solidFill>
              </a:defRPr>
            </a:lvl1pPr>
          </a:lstStyle>
          <a:p>
            <a:pPr lvl="0"/>
            <a:r>
              <a:rPr lang="en-US"/>
              <a:t>Click to add name</a:t>
            </a:r>
          </a:p>
        </p:txBody>
      </p:sp>
      <p:sp>
        <p:nvSpPr>
          <p:cNvPr id="8" name="Text Placeholder 17">
            <a:extLst>
              <a:ext uri="{FF2B5EF4-FFF2-40B4-BE49-F238E27FC236}">
                <a16:creationId xmlns:a16="http://schemas.microsoft.com/office/drawing/2014/main" id="{AA4502EA-FCA5-7807-B8CA-47378CA791DB}"/>
              </a:ext>
            </a:extLst>
          </p:cNvPr>
          <p:cNvSpPr>
            <a:spLocks noGrp="1"/>
          </p:cNvSpPr>
          <p:nvPr>
            <p:ph type="body" sz="quarter" idx="51" hasCustomPrompt="1"/>
          </p:nvPr>
        </p:nvSpPr>
        <p:spPr>
          <a:xfrm>
            <a:off x="8028240" y="4833955"/>
            <a:ext cx="2970156" cy="695361"/>
          </a:xfrm>
          <a:prstGeom prst="rect">
            <a:avLst/>
          </a:prstGeom>
        </p:spPr>
        <p:txBody>
          <a:bodyPr/>
          <a:lstStyle>
            <a:lvl1pPr marL="0" indent="0" algn="ctr">
              <a:lnSpc>
                <a:spcPct val="100000"/>
              </a:lnSpc>
              <a:buNone/>
              <a:defRPr sz="1400" b="0" i="0" cap="none" spc="200" baseline="0">
                <a:solidFill>
                  <a:schemeClr val="tx1"/>
                </a:solidFill>
              </a:defRPr>
            </a:lvl1pPr>
          </a:lstStyle>
          <a:p>
            <a:pPr lvl="0"/>
            <a:r>
              <a:rPr lang="en-US"/>
              <a:t>Click to add title</a:t>
            </a:r>
          </a:p>
        </p:txBody>
      </p:sp>
      <p:sp>
        <p:nvSpPr>
          <p:cNvPr id="10" name="TextBox 9">
            <a:extLst>
              <a:ext uri="{FF2B5EF4-FFF2-40B4-BE49-F238E27FC236}">
                <a16:creationId xmlns:a16="http://schemas.microsoft.com/office/drawing/2014/main" id="{0100B75F-456C-085C-A099-0568042859EB}"/>
              </a:ext>
            </a:extLst>
          </p:cNvPr>
          <p:cNvSpPr txBox="1"/>
          <p:nvPr userDrawn="1"/>
        </p:nvSpPr>
        <p:spPr>
          <a:xfrm>
            <a:off x="405791" y="2487709"/>
            <a:ext cx="2970156" cy="584775"/>
          </a:xfrm>
          <a:prstGeom prst="rect">
            <a:avLst/>
          </a:prstGeom>
          <a:noFill/>
        </p:spPr>
        <p:txBody>
          <a:bodyPr wrap="square" rtlCol="0">
            <a:spAutoFit/>
          </a:bodyPr>
          <a:lstStyle/>
          <a:p>
            <a:pPr algn="ctr"/>
            <a:r>
              <a:rPr lang="en-US" sz="3200" dirty="0">
                <a:solidFill>
                  <a:schemeClr val="accent6"/>
                </a:solidFill>
              </a:rPr>
              <a:t>PRESENTERS:</a:t>
            </a:r>
          </a:p>
        </p:txBody>
      </p:sp>
    </p:spTree>
    <p:extLst>
      <p:ext uri="{BB962C8B-B14F-4D97-AF65-F5344CB8AC3E}">
        <p14:creationId xmlns:p14="http://schemas.microsoft.com/office/powerpoint/2010/main" val="67772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s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607864"/>
            <a:ext cx="12192000" cy="2583739"/>
          </a:xfrm>
          <a:prstGeom prst="rect">
            <a:avLst/>
          </a:prstGeom>
          <a:solidFill>
            <a:schemeClr val="accent6">
              <a:alpha val="602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476701"/>
            <a:ext cx="2357652" cy="1622425"/>
          </a:xfrm>
          <a:prstGeom prst="rect">
            <a:avLst/>
          </a:prstGeom>
        </p:spPr>
        <p:txBody>
          <a:bodyPr/>
          <a:lstStyle>
            <a:lvl1pPr marL="0" indent="0" algn="ctr">
              <a:buNone/>
              <a:defRPr/>
            </a:lvl1pPr>
          </a:lstStyle>
          <a:p>
            <a:r>
              <a:rPr lang="en-US"/>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099124"/>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574272"/>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476701"/>
            <a:ext cx="2357652" cy="1622425"/>
          </a:xfrm>
          <a:prstGeom prst="rect">
            <a:avLst/>
          </a:prstGeom>
        </p:spPr>
        <p:txBody>
          <a:bodyPr/>
          <a:lstStyle>
            <a:lvl1pPr marL="0" indent="0" algn="ctr">
              <a:buNone/>
              <a:defRPr/>
            </a:lvl1pPr>
          </a:lstStyle>
          <a:p>
            <a:r>
              <a:rPr lang="en-US"/>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099124"/>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574272"/>
            <a:ext cx="2357652" cy="475147"/>
          </a:xfrm>
          <a:prstGeom prst="rect">
            <a:avLst/>
          </a:prstGeom>
        </p:spPr>
        <p:txBody>
          <a:bodyPr/>
          <a:lstStyle>
            <a:lvl1pPr marL="0" indent="0" algn="ctr">
              <a:buNone/>
              <a:defRPr sz="1200" b="0" i="0" cap="none" spc="200" baseline="0"/>
            </a:lvl1pPr>
          </a:lstStyle>
          <a:p>
            <a:pPr lvl="0"/>
            <a:r>
              <a:rPr lang="en-US"/>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049420"/>
            <a:ext cx="2357652" cy="1622425"/>
          </a:xfrm>
          <a:prstGeom prst="rect">
            <a:avLst/>
          </a:prstGeom>
        </p:spPr>
        <p:txBody>
          <a:bodyPr/>
          <a:lstStyle>
            <a:lvl1pPr marL="0" indent="0" algn="ctr">
              <a:buNone/>
              <a:defRPr/>
            </a:lvl1pPr>
          </a:lstStyle>
          <a:p>
            <a:r>
              <a:rPr lang="en-US"/>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671843"/>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146991"/>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049420"/>
            <a:ext cx="2357652" cy="1622425"/>
          </a:xfrm>
          <a:prstGeom prst="rect">
            <a:avLst/>
          </a:prstGeom>
        </p:spPr>
        <p:txBody>
          <a:bodyPr/>
          <a:lstStyle>
            <a:lvl1pPr marL="0" indent="0" algn="ctr">
              <a:buNone/>
              <a:defRPr/>
            </a:lvl1pPr>
          </a:lstStyle>
          <a:p>
            <a:r>
              <a:rPr lang="en-US"/>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671843"/>
            <a:ext cx="2357652" cy="475149"/>
          </a:xfrm>
          <a:prstGeom prst="rect">
            <a:avLst/>
          </a:prstGeom>
        </p:spPr>
        <p:txBody>
          <a:bodyPr anchor="b"/>
          <a:lstStyle>
            <a:lvl1pPr marL="0" indent="0" algn="ctr">
              <a:buNone/>
              <a:defRPr sz="1600" b="1" cap="all" spc="200" baseline="0">
                <a:solidFill>
                  <a:schemeClr val="tx2"/>
                </a:solidFill>
              </a:defRPr>
            </a:lvl1pPr>
          </a:lstStyle>
          <a:p>
            <a:pPr lvl="0"/>
            <a:r>
              <a:rPr lang="en-US"/>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146991"/>
            <a:ext cx="2357652" cy="475147"/>
          </a:xfrm>
          <a:prstGeom prst="rect">
            <a:avLst/>
          </a:prstGeom>
        </p:spPr>
        <p:txBody>
          <a:bodyPr/>
          <a:lstStyle>
            <a:lvl1pPr marL="0" indent="0" algn="ctr">
              <a:buNone/>
              <a:defRPr sz="1200" b="0" i="0" cap="none" spc="200" baseline="0"/>
            </a:lvl1pPr>
          </a:lstStyle>
          <a:p>
            <a:pPr lvl="0"/>
            <a:r>
              <a:rPr lang="en-US"/>
              <a:t>Click to title</a:t>
            </a:r>
          </a:p>
        </p:txBody>
      </p:sp>
      <p:pic>
        <p:nvPicPr>
          <p:cNvPr id="5" name="Picture 4" descr="Icon&#10;&#10;Description automatically generated">
            <a:extLst>
              <a:ext uri="{FF2B5EF4-FFF2-40B4-BE49-F238E27FC236}">
                <a16:creationId xmlns:a16="http://schemas.microsoft.com/office/drawing/2014/main" id="{AD60719A-F917-C3EB-08D3-A299122F4D2B}"/>
              </a:ext>
            </a:extLst>
          </p:cNvPr>
          <p:cNvPicPr>
            <a:picLocks noChangeAspect="1"/>
          </p:cNvPicPr>
          <p:nvPr userDrawn="1"/>
        </p:nvPicPr>
        <p:blipFill>
          <a:blip r:embed="rId2"/>
          <a:stretch>
            <a:fillRect/>
          </a:stretch>
        </p:blipFill>
        <p:spPr>
          <a:xfrm>
            <a:off x="821719" y="6508033"/>
            <a:ext cx="819652" cy="204914"/>
          </a:xfrm>
          <a:prstGeom prst="rect">
            <a:avLst/>
          </a:prstGeom>
        </p:spPr>
      </p:pic>
      <p:sp>
        <p:nvSpPr>
          <p:cNvPr id="4" name="TextBox 3">
            <a:extLst>
              <a:ext uri="{FF2B5EF4-FFF2-40B4-BE49-F238E27FC236}">
                <a16:creationId xmlns:a16="http://schemas.microsoft.com/office/drawing/2014/main" id="{79DDD4A5-F80B-980B-444A-5431D40A2487}"/>
              </a:ext>
            </a:extLst>
          </p:cNvPr>
          <p:cNvSpPr txBox="1"/>
          <p:nvPr userDrawn="1"/>
        </p:nvSpPr>
        <p:spPr>
          <a:xfrm>
            <a:off x="405791" y="2487709"/>
            <a:ext cx="2970156" cy="584775"/>
          </a:xfrm>
          <a:prstGeom prst="rect">
            <a:avLst/>
          </a:prstGeom>
          <a:noFill/>
        </p:spPr>
        <p:txBody>
          <a:bodyPr wrap="square" rtlCol="0">
            <a:spAutoFit/>
          </a:bodyPr>
          <a:lstStyle/>
          <a:p>
            <a:pPr algn="ctr"/>
            <a:r>
              <a:rPr lang="en-US" sz="3200" dirty="0">
                <a:solidFill>
                  <a:schemeClr val="accent2"/>
                </a:solidFill>
              </a:rPr>
              <a:t>PRESENTERS:</a:t>
            </a:r>
          </a:p>
        </p:txBody>
      </p:sp>
    </p:spTree>
    <p:extLst>
      <p:ext uri="{BB962C8B-B14F-4D97-AF65-F5344CB8AC3E}">
        <p14:creationId xmlns:p14="http://schemas.microsoft.com/office/powerpoint/2010/main" val="143355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62" r:id="rId6"/>
    <p:sldLayoutId id="2147483663" r:id="rId7"/>
    <p:sldLayoutId id="2147483656" r:id="rId8"/>
    <p:sldLayoutId id="2147483665" r:id="rId9"/>
    <p:sldLayoutId id="2147483654" r:id="rId10"/>
    <p:sldLayoutId id="2147483666" r:id="rId11"/>
    <p:sldLayoutId id="2147483667" r:id="rId12"/>
    <p:sldLayoutId id="2147483658" r:id="rId13"/>
    <p:sldLayoutId id="2147483668" r:id="rId14"/>
    <p:sldLayoutId id="2147483669" r:id="rId15"/>
    <p:sldLayoutId id="2147483659" r:id="rId16"/>
    <p:sldLayoutId id="2147483670" r:id="rId17"/>
    <p:sldLayoutId id="2147483671" r:id="rId18"/>
    <p:sldLayoutId id="2147483657" r:id="rId19"/>
    <p:sldLayoutId id="2147483664" r:id="rId20"/>
    <p:sldLayoutId id="2147483660" r:id="rId21"/>
    <p:sldLayoutId id="2147483661"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BC1147-FB7B-6D8C-F1CE-68C2C24D1515}"/>
              </a:ext>
              <a:ext uri="{C183D7F6-B498-43B3-948B-1728B52AA6E4}">
                <adec:decorative xmlns:adec="http://schemas.microsoft.com/office/drawing/2017/decorative" val="1"/>
              </a:ext>
            </a:extLst>
          </p:cNvPr>
          <p:cNvSpPr/>
          <p:nvPr/>
        </p:nvSpPr>
        <p:spPr>
          <a:xfrm>
            <a:off x="6696075" y="0"/>
            <a:ext cx="28956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 name="Rectangle 2">
            <a:extLst>
              <a:ext uri="{FF2B5EF4-FFF2-40B4-BE49-F238E27FC236}">
                <a16:creationId xmlns:a16="http://schemas.microsoft.com/office/drawing/2014/main" id="{583825AC-2003-D830-CEA5-5F573418F205}"/>
              </a:ext>
            </a:extLst>
          </p:cNvPr>
          <p:cNvSpPr>
            <a:spLocks noGrp="1" noChangeArrowheads="1"/>
          </p:cNvSpPr>
          <p:nvPr>
            <p:ph type="title"/>
          </p:nvPr>
        </p:nvSpPr>
        <p:spPr>
          <a:xfrm>
            <a:off x="679450" y="2395538"/>
            <a:ext cx="5360988" cy="2876550"/>
          </a:xfrm>
        </p:spPr>
        <p:txBody>
          <a:bodyPr/>
          <a:lstStyle/>
          <a:p>
            <a:pPr eaLnBrk="1" hangingPunct="1">
              <a:lnSpc>
                <a:spcPts val="4000"/>
              </a:lnSpc>
              <a:defRPr/>
            </a:pPr>
            <a:r>
              <a:rPr lang="en-US" altLang="en-US" sz="2800" b="1" cap="small" dirty="0">
                <a:cs typeface="Arial Black" panose="020B0604020202020204" pitchFamily="34" charset="0"/>
              </a:rPr>
              <a:t>Encore High School for the Arts</a:t>
            </a:r>
            <a:br>
              <a:rPr lang="en-US" altLang="en-US" sz="2800" b="1" cap="small" dirty="0">
                <a:cs typeface="Arial Black" panose="020B0604020202020204" pitchFamily="34" charset="0"/>
              </a:rPr>
            </a:br>
            <a:r>
              <a:rPr lang="en-US" altLang="en-US" sz="2800" b="1" u="sng" cap="small" dirty="0">
                <a:cs typeface="Arial Black" panose="020B0604020202020204" pitchFamily="34" charset="0"/>
              </a:rPr>
              <a:t>Brown Act and Best Practices for Governing Boards</a:t>
            </a:r>
            <a:endParaRPr lang="en-US" altLang="en-US" sz="4000" b="1" u="sng" dirty="0">
              <a:solidFill>
                <a:schemeClr val="tx1"/>
              </a:solidFill>
              <a:cs typeface="Arial Black" panose="020B0604020202020204" pitchFamily="34" charset="0"/>
            </a:endParaRPr>
          </a:p>
        </p:txBody>
      </p:sp>
    </p:spTree>
    <p:extLst>
      <p:ext uri="{BB962C8B-B14F-4D97-AF65-F5344CB8AC3E}">
        <p14:creationId xmlns:p14="http://schemas.microsoft.com/office/powerpoint/2010/main" val="1215171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39FA6-BD0B-4E18-724F-65A0DBE64E28}"/>
              </a:ext>
            </a:extLst>
          </p:cNvPr>
          <p:cNvSpPr>
            <a:spLocks noGrp="1"/>
          </p:cNvSpPr>
          <p:nvPr>
            <p:ph type="sldNum" sz="quarter" idx="12"/>
          </p:nvPr>
        </p:nvSpPr>
        <p:spPr/>
        <p:txBody>
          <a:bodyPr/>
          <a:lstStyle/>
          <a:p>
            <a:fld id="{F91729D4-A164-47A3-830D-E792BCE699E4}" type="slidenum">
              <a:rPr lang="en-US" smtClean="0"/>
              <a:t>10</a:t>
            </a:fld>
            <a:endParaRPr lang="en-US"/>
          </a:p>
        </p:txBody>
      </p:sp>
      <p:sp>
        <p:nvSpPr>
          <p:cNvPr id="3" name="Title 2">
            <a:extLst>
              <a:ext uri="{FF2B5EF4-FFF2-40B4-BE49-F238E27FC236}">
                <a16:creationId xmlns:a16="http://schemas.microsoft.com/office/drawing/2014/main" id="{655A5439-E204-17F0-4A72-6E4BCD09143E}"/>
              </a:ext>
            </a:extLst>
          </p:cNvPr>
          <p:cNvSpPr>
            <a:spLocks noGrp="1"/>
          </p:cNvSpPr>
          <p:nvPr>
            <p:ph type="title"/>
          </p:nvPr>
        </p:nvSpPr>
        <p:spPr/>
        <p:txBody>
          <a:bodyPr/>
          <a:lstStyle/>
          <a:p>
            <a:r>
              <a:rPr lang="en-US" dirty="0"/>
              <a:t>Meetings</a:t>
            </a:r>
          </a:p>
        </p:txBody>
      </p:sp>
      <p:sp>
        <p:nvSpPr>
          <p:cNvPr id="7" name="Text Placeholder 6">
            <a:extLst>
              <a:ext uri="{FF2B5EF4-FFF2-40B4-BE49-F238E27FC236}">
                <a16:creationId xmlns:a16="http://schemas.microsoft.com/office/drawing/2014/main" id="{4E4F7E8F-A780-7813-B85D-7CF36BE39655}"/>
              </a:ext>
            </a:extLst>
          </p:cNvPr>
          <p:cNvSpPr>
            <a:spLocks noGrp="1"/>
          </p:cNvSpPr>
          <p:nvPr>
            <p:ph type="body" sz="quarter" idx="16"/>
          </p:nvPr>
        </p:nvSpPr>
        <p:spPr>
          <a:xfrm>
            <a:off x="444137" y="1593670"/>
            <a:ext cx="6418217" cy="4078920"/>
          </a:xfrm>
        </p:spPr>
        <p:txBody>
          <a:bodyPr/>
          <a:lstStyle/>
          <a:p>
            <a:pPr eaLnBrk="1" hangingPunct="1">
              <a:lnSpc>
                <a:spcPct val="80000"/>
              </a:lnSpc>
              <a:buFontTx/>
              <a:buNone/>
              <a:defRPr/>
            </a:pPr>
            <a:r>
              <a:rPr lang="en-US" altLang="en-US" sz="2800" b="1" dirty="0">
                <a:solidFill>
                  <a:srgbClr val="000000"/>
                </a:solidFill>
                <a:ea typeface="Open Sans Semibold" panose="020B0706030804020204" pitchFamily="34" charset="0"/>
                <a:cs typeface="Open Sans Semibold" panose="020B0706030804020204" pitchFamily="34" charset="0"/>
              </a:rPr>
              <a:t>Serial Meetings</a:t>
            </a:r>
          </a:p>
          <a:p>
            <a:pPr marL="868680" indent="-457200" eaLnBrk="1" hangingPunct="1">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Hub or Chain prohibited</a:t>
            </a:r>
          </a:p>
          <a:p>
            <a:pPr marL="868680" indent="-457200" eaLnBrk="1" hangingPunct="1">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Technology may result in meetings at times you might not expect</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E-mails</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Text messages</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Social media</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Website postings</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Online forums</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Telephone calls</a:t>
            </a:r>
          </a:p>
          <a:p>
            <a:pPr marL="1611630" lvl="1" indent="-457200" eaLnBrk="1" hangingPunct="1">
              <a:lnSpc>
                <a:spcPts val="2000"/>
              </a:lnSpc>
              <a:spcBef>
                <a:spcPts val="750"/>
              </a:spcBef>
              <a:buFont typeface="System Font Regular"/>
              <a:buChar char="☞"/>
              <a:defRPr/>
            </a:pPr>
            <a:r>
              <a:rPr lang="en-US" sz="2000" dirty="0">
                <a:solidFill>
                  <a:srgbClr val="000000"/>
                </a:solidFill>
                <a:ea typeface="Open Sans" panose="020B0606030504020204" pitchFamily="34" charset="0"/>
                <a:cs typeface="Arial" panose="020B0604020202020204" pitchFamily="34" charset="0"/>
              </a:rPr>
              <a:t>Faxes</a:t>
            </a:r>
            <a:endParaRPr lang="en-US" altLang="en-US" sz="1600" dirty="0">
              <a:solidFill>
                <a:srgbClr val="000000"/>
              </a:solidFill>
              <a:ea typeface="Verdana" panose="020B0604030504040204" pitchFamily="34" charset="0"/>
              <a:cs typeface="Verdana" panose="020B0604030504040204" pitchFamily="34" charset="0"/>
            </a:endParaRPr>
          </a:p>
          <a:p>
            <a:endParaRPr lang="en-US" dirty="0"/>
          </a:p>
        </p:txBody>
      </p:sp>
      <p:pic>
        <p:nvPicPr>
          <p:cNvPr id="4" name="Picture 3" descr="A picture containing clipart&#10;&#10;Description automatically generated">
            <a:extLst>
              <a:ext uri="{FF2B5EF4-FFF2-40B4-BE49-F238E27FC236}">
                <a16:creationId xmlns:a16="http://schemas.microsoft.com/office/drawing/2014/main" id="{00D95CC7-F970-B214-6B74-615F981CF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286" y="2282346"/>
            <a:ext cx="5168900" cy="3149600"/>
          </a:xfrm>
          <a:prstGeom prst="rect">
            <a:avLst/>
          </a:prstGeom>
        </p:spPr>
      </p:pic>
    </p:spTree>
    <p:extLst>
      <p:ext uri="{BB962C8B-B14F-4D97-AF65-F5344CB8AC3E}">
        <p14:creationId xmlns:p14="http://schemas.microsoft.com/office/powerpoint/2010/main" val="447653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11</a:t>
            </a:fld>
            <a:endParaRPr lang="en-US"/>
          </a:p>
        </p:txBody>
      </p:sp>
      <p:sp>
        <p:nvSpPr>
          <p:cNvPr id="8" name="Title 7">
            <a:extLst>
              <a:ext uri="{FF2B5EF4-FFF2-40B4-BE49-F238E27FC236}">
                <a16:creationId xmlns:a16="http://schemas.microsoft.com/office/drawing/2014/main" id="{FBEDBC26-5F9E-1C17-6A04-1606D6A414E4}"/>
              </a:ext>
            </a:extLst>
          </p:cNvPr>
          <p:cNvSpPr>
            <a:spLocks noGrp="1"/>
          </p:cNvSpPr>
          <p:nvPr>
            <p:ph type="title"/>
          </p:nvPr>
        </p:nvSpPr>
        <p:spPr/>
        <p:txBody>
          <a:bodyPr/>
          <a:lstStyle/>
          <a:p>
            <a:r>
              <a:rPr lang="en-US" dirty="0"/>
              <a:t>Meetings</a:t>
            </a:r>
          </a:p>
        </p:txBody>
      </p:sp>
      <p:sp>
        <p:nvSpPr>
          <p:cNvPr id="12" name="Text Placeholder 11">
            <a:extLst>
              <a:ext uri="{FF2B5EF4-FFF2-40B4-BE49-F238E27FC236}">
                <a16:creationId xmlns:a16="http://schemas.microsoft.com/office/drawing/2014/main" id="{1BA42D6D-840E-FB67-882F-19D321024804}"/>
              </a:ext>
            </a:extLst>
          </p:cNvPr>
          <p:cNvSpPr>
            <a:spLocks noGrp="1"/>
          </p:cNvSpPr>
          <p:nvPr>
            <p:ph type="body" sz="quarter" idx="16"/>
          </p:nvPr>
        </p:nvSpPr>
        <p:spPr>
          <a:xfrm>
            <a:off x="461555" y="1776549"/>
            <a:ext cx="5634446" cy="4035377"/>
          </a:xfrm>
        </p:spPr>
        <p:txBody>
          <a:bodyPr/>
          <a:lstStyle/>
          <a:p>
            <a:pPr marL="0" indent="0" eaLnBrk="1" hangingPunct="1">
              <a:lnSpc>
                <a:spcPct val="80000"/>
              </a:lnSpc>
              <a:buFontTx/>
              <a:buNone/>
              <a:defRPr/>
            </a:pPr>
            <a:r>
              <a:rPr lang="en-US" sz="3200" b="1" kern="0" dirty="0">
                <a:solidFill>
                  <a:srgbClr val="000000"/>
                </a:solidFill>
                <a:ea typeface="Open Sans Semibold" panose="020B0706030804020204" pitchFamily="34" charset="0"/>
                <a:cs typeface="Open Sans Semibold" panose="020B0706030804020204" pitchFamily="34" charset="0"/>
              </a:rPr>
              <a:t>Teleconference Meetings (Normal rules)</a:t>
            </a:r>
          </a:p>
          <a:p>
            <a:pPr marL="0" indent="0" eaLnBrk="1" hangingPunct="1">
              <a:lnSpc>
                <a:spcPct val="80000"/>
              </a:lnSpc>
              <a:spcBef>
                <a:spcPts val="1800"/>
              </a:spcBef>
              <a:buFontTx/>
              <a:buNone/>
              <a:defRPr/>
            </a:pPr>
            <a:r>
              <a:rPr lang="en-US" sz="2400" kern="0" dirty="0">
                <a:solidFill>
                  <a:srgbClr val="000000"/>
                </a:solidFill>
                <a:ea typeface="Open Sans" panose="020B0606030504020204" pitchFamily="34" charset="0"/>
                <a:cs typeface="Arial" panose="020B0604020202020204" pitchFamily="34" charset="0"/>
              </a:rPr>
              <a:t>Six Additional Requirements:</a:t>
            </a:r>
          </a:p>
          <a:p>
            <a:pPr marL="868680" indent="-457200" eaLnBrk="1" hangingPunct="1">
              <a:spcBef>
                <a:spcPts val="750"/>
              </a:spcBef>
              <a:buFontTx/>
              <a:buAutoNum type="arabicPeriod"/>
              <a:defRPr/>
            </a:pPr>
            <a:r>
              <a:rPr lang="en-US" sz="2400" kern="0" dirty="0">
                <a:solidFill>
                  <a:srgbClr val="000000"/>
                </a:solidFill>
                <a:ea typeface="Open Sans" panose="020B0606030504020204" pitchFamily="34" charset="0"/>
                <a:cs typeface="Arial" panose="020B0604020202020204" pitchFamily="34" charset="0"/>
              </a:rPr>
              <a:t>Agenda must be posted at all teleconference locations.</a:t>
            </a:r>
          </a:p>
          <a:p>
            <a:pPr marL="868680" indent="-457200" eaLnBrk="1" hangingPunct="1">
              <a:spcBef>
                <a:spcPts val="750"/>
              </a:spcBef>
              <a:buFontTx/>
              <a:buNone/>
              <a:defRPr/>
            </a:pPr>
            <a:r>
              <a:rPr lang="en-US" sz="2400" kern="0" dirty="0">
                <a:solidFill>
                  <a:srgbClr val="000000"/>
                </a:solidFill>
                <a:ea typeface="Open Sans" panose="020B0606030504020204" pitchFamily="34" charset="0"/>
                <a:cs typeface="Arial" panose="020B0604020202020204" pitchFamily="34" charset="0"/>
              </a:rPr>
              <a:t>2. 	Each teleconference location must be identified in the notice and agenda of the meeting.</a:t>
            </a:r>
          </a:p>
          <a:p>
            <a:endParaRPr lang="en-US" dirty="0"/>
          </a:p>
        </p:txBody>
      </p:sp>
      <p:pic>
        <p:nvPicPr>
          <p:cNvPr id="3" name="Picture 2" descr="A person working on a computer&#10;&#10;Description automatically generated with low confidence">
            <a:extLst>
              <a:ext uri="{FF2B5EF4-FFF2-40B4-BE49-F238E27FC236}">
                <a16:creationId xmlns:a16="http://schemas.microsoft.com/office/drawing/2014/main" id="{67C51E72-2B1A-7233-FFDE-59AA898A1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26004">
            <a:off x="6730513" y="2044440"/>
            <a:ext cx="4369772" cy="3495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4696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12</a:t>
            </a:fld>
            <a:endParaRPr lang="en-US"/>
          </a:p>
        </p:txBody>
      </p:sp>
      <p:sp>
        <p:nvSpPr>
          <p:cNvPr id="7" name="Text Placeholder 6">
            <a:extLst>
              <a:ext uri="{FF2B5EF4-FFF2-40B4-BE49-F238E27FC236}">
                <a16:creationId xmlns:a16="http://schemas.microsoft.com/office/drawing/2014/main" id="{5F3EFD3F-9A9F-0962-6271-CE9C67C0B75F}"/>
              </a:ext>
            </a:extLst>
          </p:cNvPr>
          <p:cNvSpPr>
            <a:spLocks noGrp="1"/>
          </p:cNvSpPr>
          <p:nvPr>
            <p:ph type="body" sz="quarter" idx="16"/>
          </p:nvPr>
        </p:nvSpPr>
        <p:spPr>
          <a:xfrm>
            <a:off x="1129505" y="1667597"/>
            <a:ext cx="9700920" cy="3325723"/>
          </a:xfrm>
        </p:spPr>
        <p:txBody>
          <a:bodyPr/>
          <a:lstStyle/>
          <a:p>
            <a:pPr marL="0" indent="0" eaLnBrk="1" hangingPunct="1">
              <a:lnSpc>
                <a:spcPct val="80000"/>
              </a:lnSpc>
              <a:buFontTx/>
              <a:buNone/>
              <a:defRPr/>
            </a:pPr>
            <a:r>
              <a:rPr lang="en-US" sz="2800" b="1" kern="0" dirty="0">
                <a:solidFill>
                  <a:srgbClr val="000000"/>
                </a:solidFill>
                <a:ea typeface="Open Sans Semibold" panose="020B0706030804020204" pitchFamily="34" charset="0"/>
                <a:cs typeface="Open Sans Semibold" panose="020B0706030804020204" pitchFamily="34" charset="0"/>
              </a:rPr>
              <a:t>Teleconference Meetings </a:t>
            </a:r>
            <a:r>
              <a:rPr lang="en-US" sz="2000" i="1" kern="0" dirty="0">
                <a:solidFill>
                  <a:srgbClr val="000000"/>
                </a:solidFill>
                <a:ea typeface="Open Sans Semibold" panose="020B0706030804020204" pitchFamily="34" charset="0"/>
                <a:cs typeface="Open Sans Semibold" panose="020B0706030804020204" pitchFamily="34" charset="0"/>
              </a:rPr>
              <a:t>(cont’d)</a:t>
            </a:r>
          </a:p>
          <a:p>
            <a:pPr marL="868680" indent="-457200" eaLnBrk="1" hangingPunct="1">
              <a:spcBef>
                <a:spcPts val="750"/>
              </a:spcBef>
              <a:buFontTx/>
              <a:buNone/>
              <a:defRPr/>
            </a:pPr>
            <a:r>
              <a:rPr lang="en-US" sz="2400" kern="0" dirty="0">
                <a:solidFill>
                  <a:srgbClr val="000000"/>
                </a:solidFill>
                <a:ea typeface="Open Sans" panose="020B0606030504020204" pitchFamily="34" charset="0"/>
                <a:cs typeface="Arial" panose="020B0604020202020204" pitchFamily="34" charset="0"/>
              </a:rPr>
              <a:t>3. 	All votes taken must be by roll call.</a:t>
            </a:r>
          </a:p>
          <a:p>
            <a:pPr marL="868680" indent="-457200" eaLnBrk="1" hangingPunct="1">
              <a:spcBef>
                <a:spcPts val="750"/>
              </a:spcBef>
              <a:buFontTx/>
              <a:buNone/>
              <a:defRPr/>
            </a:pPr>
            <a:r>
              <a:rPr lang="en-US" sz="2400" kern="0" dirty="0">
                <a:solidFill>
                  <a:srgbClr val="000000"/>
                </a:solidFill>
                <a:ea typeface="Open Sans" panose="020B0606030504020204" pitchFamily="34" charset="0"/>
                <a:cs typeface="Arial" panose="020B0604020202020204" pitchFamily="34" charset="0"/>
              </a:rPr>
              <a:t>4. 	Each teleconference location must be accessible to the public. (ADA-compliance required.)</a:t>
            </a:r>
          </a:p>
          <a:p>
            <a:pPr marL="868680" indent="-457200" eaLnBrk="1" hangingPunct="1">
              <a:spcBef>
                <a:spcPts val="750"/>
              </a:spcBef>
              <a:buFontTx/>
              <a:buNone/>
              <a:defRPr/>
            </a:pPr>
            <a:r>
              <a:rPr lang="en-US" sz="2400" kern="0" dirty="0">
                <a:solidFill>
                  <a:srgbClr val="000000"/>
                </a:solidFill>
                <a:ea typeface="Open Sans" panose="020B0606030504020204" pitchFamily="34" charset="0"/>
                <a:cs typeface="Arial" panose="020B0604020202020204" pitchFamily="34" charset="0"/>
              </a:rPr>
              <a:t>5. 	Members of the public must be able to hear and must have the right to address the Board directly from each teleconference location.</a:t>
            </a:r>
          </a:p>
          <a:p>
            <a:pPr marL="868680" indent="-457200" eaLnBrk="1" hangingPunct="1">
              <a:spcBef>
                <a:spcPts val="750"/>
              </a:spcBef>
              <a:buFontTx/>
              <a:buNone/>
              <a:defRPr/>
            </a:pPr>
            <a:r>
              <a:rPr lang="en-US" sz="2400" kern="0" dirty="0">
                <a:solidFill>
                  <a:srgbClr val="000000"/>
                </a:solidFill>
                <a:ea typeface="Open Sans" panose="020B0606030504020204" pitchFamily="34" charset="0"/>
                <a:cs typeface="Arial" panose="020B0604020202020204" pitchFamily="34" charset="0"/>
              </a:rPr>
              <a:t>6. 	A quorum of the Board must participate from within the Charter School’s “jurisdiction.” </a:t>
            </a:r>
            <a:endParaRPr lang="en-US" sz="2400" kern="0" dirty="0">
              <a:solidFill>
                <a:srgbClr val="000000"/>
              </a:solidFill>
              <a:highlight>
                <a:srgbClr val="FFFF00"/>
              </a:highlight>
              <a:ea typeface="Open Sans" panose="020B0606030504020204" pitchFamily="34" charset="0"/>
              <a:cs typeface="Arial" panose="020B0604020202020204" pitchFamily="34" charset="0"/>
            </a:endParaRPr>
          </a:p>
          <a:p>
            <a:endParaRPr lang="en-US" dirty="0"/>
          </a:p>
        </p:txBody>
      </p:sp>
      <p:sp>
        <p:nvSpPr>
          <p:cNvPr id="9" name="Title 8">
            <a:extLst>
              <a:ext uri="{FF2B5EF4-FFF2-40B4-BE49-F238E27FC236}">
                <a16:creationId xmlns:a16="http://schemas.microsoft.com/office/drawing/2014/main" id="{7B44B9C9-BF63-7252-10F1-211C48C6E056}"/>
              </a:ext>
            </a:extLst>
          </p:cNvPr>
          <p:cNvSpPr>
            <a:spLocks noGrp="1"/>
          </p:cNvSpPr>
          <p:nvPr>
            <p:ph type="title"/>
          </p:nvPr>
        </p:nvSpPr>
        <p:spPr/>
        <p:txBody>
          <a:bodyPr/>
          <a:lstStyle/>
          <a:p>
            <a:r>
              <a:rPr lang="en-US" dirty="0"/>
              <a:t>Meetings</a:t>
            </a:r>
          </a:p>
        </p:txBody>
      </p:sp>
    </p:spTree>
    <p:extLst>
      <p:ext uri="{BB962C8B-B14F-4D97-AF65-F5344CB8AC3E}">
        <p14:creationId xmlns:p14="http://schemas.microsoft.com/office/powerpoint/2010/main" val="378651369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13</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1296272" y="1766138"/>
            <a:ext cx="9599455" cy="3325723"/>
          </a:xfrm>
        </p:spPr>
        <p:txBody>
          <a:bodyPr/>
          <a:lstStyle/>
          <a:p>
            <a:pPr eaLnBrk="1" hangingPunct="1">
              <a:defRPr/>
            </a:pPr>
            <a:r>
              <a:rPr lang="en-US" sz="2500" dirty="0">
                <a:solidFill>
                  <a:srgbClr val="000000"/>
                </a:solidFill>
              </a:rPr>
              <a:t>Signed by the Governor on September 13, 2022; effective on January 1, 2023</a:t>
            </a:r>
          </a:p>
          <a:p>
            <a:pPr eaLnBrk="1" hangingPunct="1">
              <a:defRPr/>
            </a:pPr>
            <a:r>
              <a:rPr lang="en-US" sz="2500" dirty="0">
                <a:solidFill>
                  <a:srgbClr val="000000"/>
                </a:solidFill>
              </a:rPr>
              <a:t>Amends the Brown Act teleconferencing rules to allow relaxed teleconferencing requirements for members’ personal </a:t>
            </a:r>
            <a:r>
              <a:rPr lang="en-US" sz="2500" b="1" dirty="0">
                <a:solidFill>
                  <a:srgbClr val="000000"/>
                </a:solidFill>
              </a:rPr>
              <a:t>emergencies</a:t>
            </a:r>
            <a:r>
              <a:rPr lang="en-US" sz="2500" dirty="0">
                <a:solidFill>
                  <a:srgbClr val="000000"/>
                </a:solidFill>
              </a:rPr>
              <a:t> and for </a:t>
            </a:r>
            <a:r>
              <a:rPr lang="en-US" sz="2500" b="1" dirty="0">
                <a:solidFill>
                  <a:srgbClr val="000000"/>
                </a:solidFill>
              </a:rPr>
              <a:t>just cause</a:t>
            </a:r>
          </a:p>
          <a:p>
            <a:pPr eaLnBrk="1" hangingPunct="1">
              <a:defRPr/>
            </a:pPr>
            <a:r>
              <a:rPr lang="en-US" sz="2500" dirty="0">
                <a:solidFill>
                  <a:srgbClr val="000000"/>
                </a:solidFill>
              </a:rPr>
              <a:t>Allows teleconferencing </a:t>
            </a:r>
            <a:r>
              <a:rPr lang="en-US" sz="2500" u="sng" dirty="0">
                <a:solidFill>
                  <a:srgbClr val="000000"/>
                </a:solidFill>
              </a:rPr>
              <a:t>without</a:t>
            </a:r>
            <a:r>
              <a:rPr lang="en-US" sz="2500" dirty="0">
                <a:solidFill>
                  <a:srgbClr val="000000"/>
                </a:solidFill>
              </a:rPr>
              <a:t> any obligation to</a:t>
            </a:r>
          </a:p>
          <a:p>
            <a:pPr lvl="1" eaLnBrk="1" hangingPunct="1">
              <a:defRPr/>
            </a:pPr>
            <a:r>
              <a:rPr lang="en-US" sz="2500" dirty="0">
                <a:solidFill>
                  <a:srgbClr val="000000"/>
                </a:solidFill>
              </a:rPr>
              <a:t>Identify the teleconferencing location on the agenda</a:t>
            </a:r>
          </a:p>
          <a:p>
            <a:pPr lvl="1" eaLnBrk="1" hangingPunct="1">
              <a:defRPr/>
            </a:pPr>
            <a:r>
              <a:rPr lang="en-US" sz="2500" dirty="0">
                <a:solidFill>
                  <a:srgbClr val="000000"/>
                </a:solidFill>
              </a:rPr>
              <a:t>Allow public access to the teleconferencing location</a:t>
            </a:r>
          </a:p>
          <a:p>
            <a:pPr eaLnBrk="1" hangingPunct="1">
              <a:defRPr/>
            </a:pPr>
            <a:r>
              <a:rPr lang="en-US" sz="2500" dirty="0">
                <a:solidFill>
                  <a:srgbClr val="000000"/>
                </a:solidFill>
              </a:rPr>
              <a:t>Member must participate through both audio and visual technology</a:t>
            </a:r>
          </a:p>
          <a:p>
            <a:endParaRPr lang="en-US" dirty="0"/>
          </a:p>
        </p:txBody>
      </p:sp>
    </p:spTree>
    <p:extLst>
      <p:ext uri="{BB962C8B-B14F-4D97-AF65-F5344CB8AC3E}">
        <p14:creationId xmlns:p14="http://schemas.microsoft.com/office/powerpoint/2010/main" val="388595368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14</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838200" y="1837509"/>
            <a:ext cx="10639697" cy="4293325"/>
          </a:xfrm>
        </p:spPr>
        <p:txBody>
          <a:bodyPr/>
          <a:lstStyle/>
          <a:p>
            <a:pPr marL="0" indent="-57150" defTabSz="685800">
              <a:buNone/>
              <a:defRPr/>
            </a:pPr>
            <a:r>
              <a:rPr lang="en-US" dirty="0">
                <a:solidFill>
                  <a:srgbClr val="000000"/>
                </a:solidFill>
              </a:rPr>
              <a:t>Teleconferencing is available under these rules where one of the following circumstances applies:</a:t>
            </a:r>
          </a:p>
          <a:p>
            <a:pPr marL="685800" lvl="1" indent="-342900" defTabSz="685800">
              <a:defRPr/>
            </a:pPr>
            <a:r>
              <a:rPr lang="en-US" dirty="0">
                <a:solidFill>
                  <a:srgbClr val="000000"/>
                </a:solidFill>
              </a:rPr>
              <a:t>The member notifies the governing board at the earliest opportunity possible, up to the start of a regular meeting, for </a:t>
            </a:r>
            <a:r>
              <a:rPr lang="en-US" b="1" dirty="0">
                <a:solidFill>
                  <a:srgbClr val="000000"/>
                </a:solidFill>
              </a:rPr>
              <a:t>just cause </a:t>
            </a:r>
            <a:r>
              <a:rPr lang="en-US" dirty="0">
                <a:solidFill>
                  <a:srgbClr val="000000"/>
                </a:solidFill>
              </a:rPr>
              <a:t>up to twice per calendar year</a:t>
            </a:r>
          </a:p>
          <a:p>
            <a:pPr marL="685800" lvl="1" indent="-342900" defTabSz="685800">
              <a:defRPr/>
            </a:pPr>
            <a:r>
              <a:rPr lang="en-US" dirty="0">
                <a:solidFill>
                  <a:srgbClr val="000000"/>
                </a:solidFill>
              </a:rPr>
              <a:t>The member requests to participate in the meeting remotely due to </a:t>
            </a:r>
            <a:r>
              <a:rPr lang="en-US" b="1" dirty="0">
                <a:solidFill>
                  <a:srgbClr val="000000"/>
                </a:solidFill>
              </a:rPr>
              <a:t>emergency circumstances </a:t>
            </a:r>
            <a:r>
              <a:rPr lang="en-US" dirty="0">
                <a:solidFill>
                  <a:srgbClr val="000000"/>
                </a:solidFill>
              </a:rPr>
              <a:t>and the governing board takes action to approve the request.</a:t>
            </a:r>
          </a:p>
          <a:p>
            <a:pPr marL="1085850" lvl="2" indent="-342900" defTabSz="685800">
              <a:defRPr/>
            </a:pPr>
            <a:r>
              <a:rPr lang="en-US" sz="2400" dirty="0"/>
              <a:t>A general description of an item generally need not exceed 20 words (no need to disclose medical diagnosis or disability, or any personal medical information that is already exempt under existing law)</a:t>
            </a:r>
            <a:endParaRPr lang="en-US" sz="2400" dirty="0">
              <a:solidFill>
                <a:srgbClr val="000000"/>
              </a:solidFill>
            </a:endParaRP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Tree>
    <p:extLst>
      <p:ext uri="{BB962C8B-B14F-4D97-AF65-F5344CB8AC3E}">
        <p14:creationId xmlns:p14="http://schemas.microsoft.com/office/powerpoint/2010/main" val="49562523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15</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910046" y="1763392"/>
            <a:ext cx="10587446" cy="4340883"/>
          </a:xfrm>
        </p:spPr>
        <p:txBody>
          <a:bodyPr/>
          <a:lstStyle/>
          <a:p>
            <a:pPr marL="0" indent="0" defTabSz="685800">
              <a:buNone/>
              <a:defRPr/>
            </a:pPr>
            <a:r>
              <a:rPr lang="en-US" dirty="0">
                <a:solidFill>
                  <a:srgbClr val="000000"/>
                </a:solidFill>
              </a:rPr>
              <a:t>“</a:t>
            </a:r>
            <a:r>
              <a:rPr lang="en-US" b="1" dirty="0">
                <a:solidFill>
                  <a:srgbClr val="000000"/>
                </a:solidFill>
              </a:rPr>
              <a:t>Emergency circumstances</a:t>
            </a:r>
            <a:r>
              <a:rPr lang="en-US" dirty="0">
                <a:solidFill>
                  <a:srgbClr val="000000"/>
                </a:solidFill>
              </a:rPr>
              <a:t>” means a physical or family medical emergency that prevents a member from attending in person.</a:t>
            </a:r>
          </a:p>
          <a:p>
            <a:pPr marL="0" indent="0" defTabSz="685800">
              <a:buNone/>
              <a:defRPr/>
            </a:pPr>
            <a:r>
              <a:rPr lang="en-US" dirty="0">
                <a:solidFill>
                  <a:srgbClr val="000000"/>
                </a:solidFill>
              </a:rPr>
              <a:t>“</a:t>
            </a:r>
            <a:r>
              <a:rPr lang="en-US" b="1" dirty="0">
                <a:solidFill>
                  <a:srgbClr val="000000"/>
                </a:solidFill>
              </a:rPr>
              <a:t>Just cause</a:t>
            </a:r>
            <a:r>
              <a:rPr lang="en-US" dirty="0">
                <a:solidFill>
                  <a:srgbClr val="000000"/>
                </a:solidFill>
              </a:rPr>
              <a:t>” means any of the following:</a:t>
            </a:r>
          </a:p>
          <a:p>
            <a:pPr marL="685800" lvl="1" indent="-342900" defTabSz="685800">
              <a:buFont typeface="Arial" panose="020B0604020202020204" pitchFamily="34" charset="0"/>
              <a:buChar char="•"/>
              <a:defRPr/>
            </a:pPr>
            <a:r>
              <a:rPr lang="en-US" dirty="0">
                <a:solidFill>
                  <a:srgbClr val="000000"/>
                </a:solidFill>
              </a:rPr>
              <a:t>A childcare or caregiving need of a child, parent, grandparent, grandchild, sibling, spouse, or domestic partner that requires them to participate remotely. </a:t>
            </a:r>
          </a:p>
          <a:p>
            <a:pPr marL="685800" lvl="1" indent="-342900" defTabSz="685800">
              <a:buFont typeface="Arial" panose="020B0604020202020204" pitchFamily="34" charset="0"/>
              <a:buChar char="•"/>
              <a:defRPr/>
            </a:pPr>
            <a:r>
              <a:rPr lang="en-US" dirty="0">
                <a:solidFill>
                  <a:srgbClr val="000000"/>
                </a:solidFill>
              </a:rPr>
              <a:t>A contagious illness that prevents a member from attending in person.</a:t>
            </a:r>
          </a:p>
          <a:p>
            <a:pPr marL="685800" lvl="1" indent="-342900" defTabSz="685800">
              <a:buFont typeface="Arial" panose="020B0604020202020204" pitchFamily="34" charset="0"/>
              <a:buChar char="•"/>
              <a:defRPr/>
            </a:pPr>
            <a:r>
              <a:rPr lang="en-US" dirty="0">
                <a:solidFill>
                  <a:srgbClr val="000000"/>
                </a:solidFill>
              </a:rPr>
              <a:t> A need related to a physical or mental disability as defined in law and not otherwise accommodated</a:t>
            </a:r>
          </a:p>
          <a:p>
            <a:pPr marL="685800" lvl="1" indent="-342900" defTabSz="685800">
              <a:buFont typeface="Arial" panose="020B0604020202020204" pitchFamily="34" charset="0"/>
              <a:buChar char="•"/>
              <a:defRPr/>
            </a:pPr>
            <a:r>
              <a:rPr lang="en-US" dirty="0">
                <a:solidFill>
                  <a:srgbClr val="000000"/>
                </a:solidFill>
              </a:rPr>
              <a:t>Travel while on official business of the governing board or another state or local agency.</a:t>
            </a:r>
            <a:endParaRPr kumimoji="0" lang="en-US" b="0" i="0" u="none" strike="noStrike" kern="1200" cap="none" spc="0" normalizeH="0" baseline="0" noProof="0" dirty="0">
              <a:ln>
                <a:noFill/>
              </a:ln>
              <a:solidFill>
                <a:srgbClr val="000000"/>
              </a:solidFill>
              <a:effectLst/>
              <a:uLnTx/>
              <a:uFillTx/>
            </a:endParaRP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Tree>
    <p:extLst>
      <p:ext uri="{BB962C8B-B14F-4D97-AF65-F5344CB8AC3E}">
        <p14:creationId xmlns:p14="http://schemas.microsoft.com/office/powerpoint/2010/main" val="377315194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16</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838200" y="1876602"/>
            <a:ext cx="10718074" cy="4175421"/>
          </a:xfrm>
        </p:spPr>
        <p:txBody>
          <a:bodyPr/>
          <a:lstStyle/>
          <a:p>
            <a:pPr marL="0" indent="0" defTabSz="685800">
              <a:buNone/>
              <a:defRPr/>
            </a:pPr>
            <a:r>
              <a:rPr kumimoji="0" lang="en-US" sz="2400" b="0" u="none" strike="noStrike" kern="1200" cap="none" spc="0" normalizeH="0" baseline="0" noProof="0" dirty="0">
                <a:ln>
                  <a:noFill/>
                </a:ln>
                <a:solidFill>
                  <a:srgbClr val="000000"/>
                </a:solidFill>
                <a:effectLst/>
                <a:uLnTx/>
                <a:uFillTx/>
              </a:rPr>
              <a:t>Teleconferencing</a:t>
            </a:r>
            <a:r>
              <a:rPr kumimoji="0" lang="en-US" sz="2400" b="0" u="none" strike="noStrike" kern="1200" cap="none" spc="0" normalizeH="0" noProof="0" dirty="0">
                <a:ln>
                  <a:noFill/>
                </a:ln>
                <a:solidFill>
                  <a:srgbClr val="000000"/>
                </a:solidFill>
                <a:effectLst/>
                <a:uLnTx/>
                <a:uFillTx/>
              </a:rPr>
              <a:t> based on an </a:t>
            </a:r>
            <a:r>
              <a:rPr kumimoji="0" lang="en-US" sz="2400" b="1" u="none" strike="noStrike" kern="1200" cap="none" spc="0" normalizeH="0" noProof="0" dirty="0">
                <a:ln>
                  <a:noFill/>
                </a:ln>
                <a:solidFill>
                  <a:srgbClr val="000000"/>
                </a:solidFill>
                <a:effectLst/>
                <a:uLnTx/>
                <a:uFillTx/>
              </a:rPr>
              <a:t>emergency</a:t>
            </a:r>
            <a:r>
              <a:rPr kumimoji="0" lang="en-US" sz="2400" b="0" u="none" strike="noStrike" kern="1200" cap="none" spc="0" normalizeH="0" noProof="0" dirty="0">
                <a:ln>
                  <a:noFill/>
                </a:ln>
                <a:solidFill>
                  <a:srgbClr val="000000"/>
                </a:solidFill>
                <a:effectLst/>
                <a:uLnTx/>
                <a:uFillTx/>
              </a:rPr>
              <a:t> requires that:</a:t>
            </a:r>
          </a:p>
          <a:p>
            <a:pPr marL="685800" lvl="1" indent="-342900" defTabSz="685800">
              <a:buFont typeface="Arial" panose="020B0604020202020204" pitchFamily="34" charset="0"/>
              <a:buChar char="•"/>
              <a:defRPr/>
            </a:pPr>
            <a:r>
              <a:rPr lang="en-US" dirty="0">
                <a:solidFill>
                  <a:srgbClr val="000000"/>
                </a:solidFill>
              </a:rPr>
              <a:t>The member shall make a request to participate remotely as soon as possible.</a:t>
            </a:r>
          </a:p>
          <a:p>
            <a:pPr marL="685800" lvl="1" indent="-342900" defTabSz="685800">
              <a:buFont typeface="Arial" panose="020B0604020202020204" pitchFamily="34" charset="0"/>
              <a:buChar char="•"/>
              <a:defRPr/>
            </a:pPr>
            <a:r>
              <a:rPr kumimoji="0" lang="en-US" b="0" u="none" strike="noStrike" kern="1200" cap="none" spc="0" normalizeH="0" noProof="0" dirty="0">
                <a:ln>
                  <a:noFill/>
                </a:ln>
                <a:solidFill>
                  <a:srgbClr val="000000"/>
                </a:solidFill>
                <a:effectLst/>
                <a:uLnTx/>
                <a:uFillTx/>
              </a:rPr>
              <a:t>The member must make a separate request for each meeting in which they seek to participate remotely.</a:t>
            </a:r>
          </a:p>
          <a:p>
            <a:pPr marL="685800" lvl="1" indent="-342900" defTabSz="685800">
              <a:buFont typeface="Arial" panose="020B0604020202020204" pitchFamily="34" charset="0"/>
              <a:buChar char="•"/>
              <a:defRPr/>
            </a:pPr>
            <a:r>
              <a:rPr lang="en-US" dirty="0"/>
              <a:t>If the request does not allow sufficient time to place proposed action on such a request on the posted agenda for the meeting for which the request is made, the legislative body may take action at the beginning of the meeting.</a:t>
            </a:r>
          </a:p>
        </p:txBody>
      </p:sp>
    </p:spTree>
    <p:extLst>
      <p:ext uri="{BB962C8B-B14F-4D97-AF65-F5344CB8AC3E}">
        <p14:creationId xmlns:p14="http://schemas.microsoft.com/office/powerpoint/2010/main" val="177425218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17</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1312385" y="2059483"/>
            <a:ext cx="9700920" cy="3325723"/>
          </a:xfrm>
        </p:spPr>
        <p:txBody>
          <a:bodyPr/>
          <a:lstStyle/>
          <a:p>
            <a:r>
              <a:rPr lang="en-US" sz="2800" dirty="0"/>
              <a:t>Under no circumstances can a member participate in meetings solely by teleconference from a remote location for a period of more than:</a:t>
            </a:r>
          </a:p>
          <a:p>
            <a:pPr lvl="1"/>
            <a:r>
              <a:rPr lang="en-US" dirty="0"/>
              <a:t> three consecutive months;</a:t>
            </a:r>
          </a:p>
          <a:p>
            <a:pPr lvl="1"/>
            <a:r>
              <a:rPr lang="en-US" dirty="0"/>
              <a:t>20 percent of the regular meetings within a calendar year; or </a:t>
            </a:r>
          </a:p>
          <a:p>
            <a:pPr lvl="1"/>
            <a:r>
              <a:rPr lang="en-US" dirty="0"/>
              <a:t>more than two meetings if the legislative body regularly meets fewer than 10 times per calendar year.</a:t>
            </a: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Tree>
    <p:extLst>
      <p:ext uri="{BB962C8B-B14F-4D97-AF65-F5344CB8AC3E}">
        <p14:creationId xmlns:p14="http://schemas.microsoft.com/office/powerpoint/2010/main" val="421838171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18</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1097280" y="1493426"/>
            <a:ext cx="10029237" cy="3325723"/>
          </a:xfrm>
        </p:spPr>
        <p:txBody>
          <a:bodyPr/>
          <a:lstStyle/>
          <a:p>
            <a:pPr marL="0" indent="0" eaLnBrk="1" hangingPunct="1">
              <a:buNone/>
              <a:defRPr/>
            </a:pPr>
            <a:r>
              <a:rPr lang="en-US" sz="2000" dirty="0">
                <a:solidFill>
                  <a:srgbClr val="000000"/>
                </a:solidFill>
              </a:rPr>
              <a:t>Other requirements:</a:t>
            </a:r>
          </a:p>
          <a:p>
            <a:pPr eaLnBrk="1" hangingPunct="1">
              <a:defRPr/>
            </a:pPr>
            <a:r>
              <a:rPr lang="en-US" sz="2000" dirty="0">
                <a:solidFill>
                  <a:srgbClr val="000000"/>
                </a:solidFill>
              </a:rPr>
              <a:t>At least a quorum of  members must participate in person from a singular physical location clearly identified on the agenda and which is open to the public and situated within the local agency's jurisdiction.</a:t>
            </a:r>
          </a:p>
          <a:p>
            <a:pPr eaLnBrk="1" hangingPunct="1">
              <a:defRPr/>
            </a:pPr>
            <a:r>
              <a:rPr lang="en-US" sz="2000" dirty="0">
                <a:solidFill>
                  <a:srgbClr val="000000"/>
                </a:solidFill>
              </a:rPr>
              <a:t>Members of the public must be provided a means to “remotely hear and visually observe the meeting, and remotely address” the governing board, ” i.e., a two-way audiovisual platform or a two-way telephonic service and a live webcasting of the meeting.</a:t>
            </a:r>
          </a:p>
          <a:p>
            <a:pPr eaLnBrk="1" hangingPunct="1">
              <a:defRPr/>
            </a:pPr>
            <a:r>
              <a:rPr lang="en-US" sz="2000" dirty="0">
                <a:solidFill>
                  <a:srgbClr val="000000"/>
                </a:solidFill>
              </a:rPr>
              <a:t>Agenda must provide notice of how members of the public can access the meeting and provide public comment.</a:t>
            </a:r>
          </a:p>
          <a:p>
            <a:pPr eaLnBrk="1" hangingPunct="1">
              <a:defRPr/>
            </a:pPr>
            <a:r>
              <a:rPr lang="en-US" sz="2000" dirty="0">
                <a:solidFill>
                  <a:srgbClr val="000000"/>
                </a:solidFill>
              </a:rPr>
              <a:t>If the broadcast is disrupted, the board may not take action until remote access to the meeting is restored</a:t>
            </a:r>
          </a:p>
          <a:p>
            <a:pPr eaLnBrk="1" hangingPunct="1">
              <a:defRPr/>
            </a:pPr>
            <a:r>
              <a:rPr lang="en-US" sz="2000" dirty="0">
                <a:solidFill>
                  <a:srgbClr val="000000"/>
                </a:solidFill>
              </a:rPr>
              <a:t>Board cannot require public comments to be submitted in advance</a:t>
            </a:r>
          </a:p>
          <a:p>
            <a:pPr marL="457200" lvl="1" indent="0" eaLnBrk="1" hangingPunct="1">
              <a:buNone/>
              <a:defRPr/>
            </a:pPr>
            <a:endParaRPr lang="en-US" sz="2000" dirty="0">
              <a:solidFill>
                <a:srgbClr val="000000"/>
              </a:solidFill>
            </a:endParaRP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Tree>
    <p:extLst>
      <p:ext uri="{BB962C8B-B14F-4D97-AF65-F5344CB8AC3E}">
        <p14:creationId xmlns:p14="http://schemas.microsoft.com/office/powerpoint/2010/main" val="107827839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BBE00C4-1087-1088-10FA-7C2640615640}"/>
              </a:ext>
            </a:extLst>
          </p:cNvPr>
          <p:cNvSpPr>
            <a:spLocks noGrp="1"/>
          </p:cNvSpPr>
          <p:nvPr>
            <p:ph type="sldNum" sz="quarter" idx="12"/>
          </p:nvPr>
        </p:nvSpPr>
        <p:spPr/>
        <p:txBody>
          <a:bodyPr/>
          <a:lstStyle/>
          <a:p>
            <a:fld id="{F91729D4-A164-47A3-830D-E792BCE699E4}" type="slidenum">
              <a:rPr lang="en-US" smtClean="0"/>
              <a:t>19</a:t>
            </a:fld>
            <a:endParaRPr lang="en-US"/>
          </a:p>
        </p:txBody>
      </p:sp>
      <p:sp>
        <p:nvSpPr>
          <p:cNvPr id="4" name="Text Placeholder 3">
            <a:extLst>
              <a:ext uri="{FF2B5EF4-FFF2-40B4-BE49-F238E27FC236}">
                <a16:creationId xmlns:a16="http://schemas.microsoft.com/office/drawing/2014/main" id="{9704C3D6-E585-3F81-ADD5-B4DEA35F03B4}"/>
              </a:ext>
            </a:extLst>
          </p:cNvPr>
          <p:cNvSpPr>
            <a:spLocks noGrp="1"/>
          </p:cNvSpPr>
          <p:nvPr>
            <p:ph type="body" sz="quarter" idx="16"/>
          </p:nvPr>
        </p:nvSpPr>
        <p:spPr>
          <a:xfrm>
            <a:off x="1349828" y="2194284"/>
            <a:ext cx="9649097" cy="3325723"/>
          </a:xfrm>
        </p:spPr>
        <p:txBody>
          <a:bodyPr/>
          <a:lstStyle/>
          <a:p>
            <a:r>
              <a:rPr lang="en-US" sz="2800" dirty="0">
                <a:solidFill>
                  <a:srgbClr val="000000"/>
                </a:solidFill>
              </a:rPr>
              <a:t>The member shall publicly disclose before any action is taken, if any individuals 18 years of age or older are present in the room at the remote location, and the general nature of the member’s relationship with any such individuals.</a:t>
            </a:r>
          </a:p>
          <a:p>
            <a:endParaRPr lang="en-US" dirty="0"/>
          </a:p>
        </p:txBody>
      </p:sp>
      <p:sp>
        <p:nvSpPr>
          <p:cNvPr id="6" name="Title 5">
            <a:extLst>
              <a:ext uri="{FF2B5EF4-FFF2-40B4-BE49-F238E27FC236}">
                <a16:creationId xmlns:a16="http://schemas.microsoft.com/office/drawing/2014/main" id="{DCAD63A9-CFA7-C942-AEBC-B8B86BDF6D82}"/>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2449</a:t>
            </a:r>
            <a:endParaRPr lang="en-US" dirty="0"/>
          </a:p>
        </p:txBody>
      </p:sp>
    </p:spTree>
    <p:extLst>
      <p:ext uri="{BB962C8B-B14F-4D97-AF65-F5344CB8AC3E}">
        <p14:creationId xmlns:p14="http://schemas.microsoft.com/office/powerpoint/2010/main" val="361527991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lag flying in front of a domed building&#10;&#10;Description automatically generated with low confidence">
            <a:extLst>
              <a:ext uri="{FF2B5EF4-FFF2-40B4-BE49-F238E27FC236}">
                <a16:creationId xmlns:a16="http://schemas.microsoft.com/office/drawing/2014/main" id="{2843F0CE-A5B6-898D-A505-EB5FB17AFC2B}"/>
              </a:ext>
            </a:extLst>
          </p:cNvPr>
          <p:cNvPicPr>
            <a:picLocks noGrp="1" noChangeAspect="1"/>
          </p:cNvPicPr>
          <p:nvPr>
            <p:ph type="pic" sz="quarter" idx="13"/>
          </p:nvPr>
        </p:nvPicPr>
        <p:blipFill>
          <a:blip r:embed="rId2">
            <a:alphaModFix amt="81000"/>
            <a:extLst>
              <a:ext uri="{BEBA8EAE-BF5A-486C-A8C5-ECC9F3942E4B}">
                <a14:imgProps xmlns:a14="http://schemas.microsoft.com/office/drawing/2010/main">
                  <a14:imgLayer r:embed="rId3">
                    <a14:imgEffect>
                      <a14:saturation sat="80000"/>
                    </a14:imgEffect>
                  </a14:imgLayer>
                </a14:imgProps>
              </a:ext>
            </a:extLst>
          </a:blip>
          <a:srcRect l="24495" r="24495"/>
          <a:stretch>
            <a:fillRect/>
          </a:stretch>
        </p:blipFill>
        <p:spPr/>
      </p:pic>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6197600" y="1705644"/>
            <a:ext cx="4749800" cy="527050"/>
          </a:xfrm>
        </p:spPr>
        <p:txBody>
          <a:bodyPr/>
          <a:lstStyle/>
          <a:p>
            <a:r>
              <a:rPr lang="en-US" dirty="0"/>
              <a:t>disclaimer</a:t>
            </a:r>
          </a:p>
        </p:txBody>
      </p:sp>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197599" y="2398843"/>
            <a:ext cx="5156201" cy="3180144"/>
          </a:xfrm>
        </p:spPr>
        <p:txBody>
          <a:bodyPr/>
          <a:lstStyle/>
          <a:p>
            <a:r>
              <a:rPr lang="en-US" sz="2400"/>
              <a:t>This training cannot substitute for personalized legal advice.</a:t>
            </a:r>
          </a:p>
          <a:p>
            <a:r>
              <a:rPr lang="en-US" sz="2400"/>
              <a:t>Our advice is based upon the latest available guidance which is subject to change in this ever-evolving landscape.</a:t>
            </a:r>
          </a:p>
          <a:p>
            <a:r>
              <a:rPr lang="en-US" sz="2400"/>
              <a:t>After the training there will be a Q&amp;A.</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p:txBody>
          <a:bodyPr/>
          <a:lstStyle/>
          <a:p>
            <a:fld id="{F91729D4-A164-47A3-830D-E792BCE699E4}" type="slidenum">
              <a:rPr lang="en-US" smtClean="0"/>
              <a:pPr/>
              <a:t>2</a:t>
            </a:fld>
            <a:endParaRPr lang="en-US"/>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rgbClr val="EDAA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adge 1 with solid fill">
            <a:extLst>
              <a:ext uri="{FF2B5EF4-FFF2-40B4-BE49-F238E27FC236}">
                <a16:creationId xmlns:a16="http://schemas.microsoft.com/office/drawing/2014/main" id="{2C683872-1FFB-A522-7FF5-2A273495129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896" t="-9896" r="-9896" b="-9896"/>
          <a:stretch/>
        </p:blipFill>
        <p:spPr>
          <a:xfrm>
            <a:off x="5812423" y="2435003"/>
            <a:ext cx="457200" cy="457200"/>
          </a:xfrm>
          <a:prstGeom prst="rect">
            <a:avLst/>
          </a:prstGeom>
        </p:spPr>
      </p:pic>
      <p:pic>
        <p:nvPicPr>
          <p:cNvPr id="9" name="Graphic 8" descr="Badge with solid fill">
            <a:extLst>
              <a:ext uri="{FF2B5EF4-FFF2-40B4-BE49-F238E27FC236}">
                <a16:creationId xmlns:a16="http://schemas.microsoft.com/office/drawing/2014/main" id="{C7A6628C-CC1C-A84B-8699-A944EDFAF44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9896" t="-9896" r="-9896" b="-9896"/>
          <a:stretch/>
        </p:blipFill>
        <p:spPr>
          <a:xfrm>
            <a:off x="5812423" y="3301483"/>
            <a:ext cx="457200" cy="457200"/>
          </a:xfrm>
          <a:prstGeom prst="rect">
            <a:avLst/>
          </a:prstGeom>
        </p:spPr>
      </p:pic>
      <p:pic>
        <p:nvPicPr>
          <p:cNvPr id="10" name="Graphic 9" descr="Badge 3 with solid fill">
            <a:extLst>
              <a:ext uri="{FF2B5EF4-FFF2-40B4-BE49-F238E27FC236}">
                <a16:creationId xmlns:a16="http://schemas.microsoft.com/office/drawing/2014/main" id="{FA814FF7-41DA-101B-0115-66B91AC1335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9896" t="-9896" r="-9896" b="-9896"/>
          <a:stretch/>
        </p:blipFill>
        <p:spPr>
          <a:xfrm>
            <a:off x="5812423" y="4916764"/>
            <a:ext cx="457200" cy="457200"/>
          </a:xfrm>
          <a:prstGeom prst="rect">
            <a:avLst/>
          </a:prstGeom>
        </p:spPr>
      </p:pic>
    </p:spTree>
    <p:extLst>
      <p:ext uri="{BB962C8B-B14F-4D97-AF65-F5344CB8AC3E}">
        <p14:creationId xmlns:p14="http://schemas.microsoft.com/office/powerpoint/2010/main" val="2379905185"/>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20</a:t>
            </a:fld>
            <a:endParaRPr lang="en-US"/>
          </a:p>
        </p:txBody>
      </p:sp>
      <p:sp>
        <p:nvSpPr>
          <p:cNvPr id="6" name="Text Placeholder 5">
            <a:extLst>
              <a:ext uri="{FF2B5EF4-FFF2-40B4-BE49-F238E27FC236}">
                <a16:creationId xmlns:a16="http://schemas.microsoft.com/office/drawing/2014/main" id="{3B33E514-9C78-2B89-CDE8-A601C9F60956}"/>
              </a:ext>
            </a:extLst>
          </p:cNvPr>
          <p:cNvSpPr>
            <a:spLocks noGrp="1"/>
          </p:cNvSpPr>
          <p:nvPr>
            <p:ph type="body" sz="quarter" idx="16"/>
          </p:nvPr>
        </p:nvSpPr>
        <p:spPr>
          <a:xfrm>
            <a:off x="949234" y="1911437"/>
            <a:ext cx="5730240" cy="3325723"/>
          </a:xfrm>
        </p:spPr>
        <p:txBody>
          <a:bodyPr/>
          <a:lstStyle/>
          <a:p>
            <a:pPr eaLnBrk="1" hangingPunct="1">
              <a:spcBef>
                <a:spcPts val="0"/>
              </a:spcBef>
              <a:buFontTx/>
              <a:buNone/>
              <a:defRPr/>
            </a:pPr>
            <a:r>
              <a:rPr lang="en-US" altLang="en-US" sz="2800" b="1" dirty="0">
                <a:solidFill>
                  <a:srgbClr val="000000"/>
                </a:solidFill>
                <a:ea typeface="Open Sans Semibold" panose="020B0706030804020204" pitchFamily="34" charset="0"/>
                <a:cs typeface="Open Sans Semibold" panose="020B0706030804020204" pitchFamily="34" charset="0"/>
              </a:rPr>
              <a:t>Notice and Agendas</a:t>
            </a:r>
          </a:p>
          <a:p>
            <a:pPr eaLnBrk="1" hangingPunct="1">
              <a:spcBef>
                <a:spcPts val="0"/>
              </a:spcBef>
              <a:buFontTx/>
              <a:buNone/>
              <a:defRPr/>
            </a:pPr>
            <a:endParaRPr lang="en-US" altLang="en-US" sz="2800" b="1" dirty="0">
              <a:solidFill>
                <a:srgbClr val="000000"/>
              </a:solidFill>
              <a:ea typeface="Open Sans Semibold" panose="020B0706030804020204" pitchFamily="34" charset="0"/>
              <a:cs typeface="Open Sans Semibold" panose="020B0706030804020204" pitchFamily="34" charset="0"/>
            </a:endParaRPr>
          </a:p>
          <a:p>
            <a:pPr eaLnBrk="1" hangingPunct="1">
              <a:spcBef>
                <a:spcPts val="0"/>
              </a:spcBef>
              <a:buFontTx/>
              <a:buNone/>
              <a:defRPr/>
            </a:pPr>
            <a:r>
              <a:rPr lang="en-US" altLang="en-US" sz="2400" dirty="0">
                <a:solidFill>
                  <a:srgbClr val="000000"/>
                </a:solidFill>
                <a:ea typeface="Open Sans" panose="020B0606030504020204" pitchFamily="34" charset="0"/>
                <a:cs typeface="Arial" panose="020B0604020202020204" pitchFamily="34" charset="0"/>
              </a:rPr>
              <a:t>General Rule: The agenda shall be </a:t>
            </a:r>
            <a:r>
              <a:rPr lang="en-US" altLang="en-US" sz="2400" u="sng" dirty="0">
                <a:solidFill>
                  <a:srgbClr val="000000"/>
                </a:solidFill>
                <a:ea typeface="Open Sans" panose="020B0606030504020204" pitchFamily="34" charset="0"/>
                <a:cs typeface="Arial" panose="020B0604020202020204" pitchFamily="34" charset="0"/>
              </a:rPr>
              <a:t>posted properly in advance</a:t>
            </a:r>
            <a:r>
              <a:rPr lang="en-US" altLang="en-US" sz="2400" dirty="0">
                <a:solidFill>
                  <a:srgbClr val="000000"/>
                </a:solidFill>
                <a:ea typeface="Open Sans" panose="020B0606030504020204" pitchFamily="34" charset="0"/>
                <a:cs typeface="Arial" panose="020B0604020202020204" pitchFamily="34" charset="0"/>
              </a:rPr>
              <a:t> of a meeting and must include a </a:t>
            </a:r>
            <a:r>
              <a:rPr lang="en-US" altLang="en-US" sz="2400" u="sng" dirty="0">
                <a:solidFill>
                  <a:srgbClr val="000000"/>
                </a:solidFill>
                <a:ea typeface="Open Sans" panose="020B0606030504020204" pitchFamily="34" charset="0"/>
                <a:cs typeface="Arial" panose="020B0604020202020204" pitchFamily="34" charset="0"/>
              </a:rPr>
              <a:t>brief description</a:t>
            </a:r>
            <a:r>
              <a:rPr lang="en-US" altLang="en-US" sz="2400" dirty="0">
                <a:solidFill>
                  <a:srgbClr val="000000"/>
                </a:solidFill>
                <a:ea typeface="Open Sans" panose="020B0606030504020204" pitchFamily="34" charset="0"/>
                <a:cs typeface="Arial" panose="020B0604020202020204" pitchFamily="34" charset="0"/>
              </a:rPr>
              <a:t> of items to be transacted or discussed. </a:t>
            </a:r>
          </a:p>
          <a:p>
            <a:pPr eaLnBrk="1" hangingPunct="1">
              <a:spcBef>
                <a:spcPts val="0"/>
              </a:spcBef>
              <a:buFontTx/>
              <a:buNone/>
              <a:defRPr/>
            </a:pPr>
            <a:r>
              <a:rPr lang="en-US" altLang="en-US" sz="2400" dirty="0">
                <a:solidFill>
                  <a:srgbClr val="000000"/>
                </a:solidFill>
                <a:ea typeface="Open Sans" panose="020B0606030504020204" pitchFamily="34" charset="0"/>
                <a:cs typeface="Arial" panose="020B0604020202020204" pitchFamily="34" charset="0"/>
              </a:rPr>
              <a:t>With a few exceptions,</a:t>
            </a:r>
            <a:br>
              <a:rPr lang="en-US" altLang="en-US" sz="2400" dirty="0">
                <a:solidFill>
                  <a:srgbClr val="000000"/>
                </a:solidFill>
                <a:ea typeface="Open Sans" panose="020B0606030504020204" pitchFamily="34" charset="0"/>
                <a:cs typeface="Arial" panose="020B0604020202020204" pitchFamily="34" charset="0"/>
              </a:rPr>
            </a:br>
            <a:r>
              <a:rPr lang="en-US" altLang="en-US" sz="2400" dirty="0">
                <a:solidFill>
                  <a:srgbClr val="000000"/>
                </a:solidFill>
                <a:ea typeface="Open Sans" panose="020B0606030504020204" pitchFamily="34" charset="0"/>
                <a:cs typeface="Arial" panose="020B0604020202020204" pitchFamily="34" charset="0"/>
              </a:rPr>
              <a:t>if an item is not on the agenda, </a:t>
            </a:r>
            <a:br>
              <a:rPr lang="en-US" altLang="en-US" sz="2400" dirty="0">
                <a:solidFill>
                  <a:srgbClr val="000000"/>
                </a:solidFill>
                <a:ea typeface="Open Sans" panose="020B0606030504020204" pitchFamily="34" charset="0"/>
                <a:cs typeface="Arial" panose="020B0604020202020204" pitchFamily="34" charset="0"/>
              </a:rPr>
            </a:br>
            <a:r>
              <a:rPr lang="en-US" altLang="en-US" sz="2400" dirty="0">
                <a:solidFill>
                  <a:srgbClr val="000000"/>
                </a:solidFill>
                <a:ea typeface="Open Sans" panose="020B0606030504020204" pitchFamily="34" charset="0"/>
                <a:cs typeface="Arial" panose="020B0604020202020204" pitchFamily="34" charset="0"/>
              </a:rPr>
              <a:t>the Board cannot discuss it.</a:t>
            </a:r>
          </a:p>
          <a:p>
            <a:endParaRPr lang="en-US" dirty="0"/>
          </a:p>
        </p:txBody>
      </p:sp>
      <p:sp>
        <p:nvSpPr>
          <p:cNvPr id="8" name="Title 7">
            <a:extLst>
              <a:ext uri="{FF2B5EF4-FFF2-40B4-BE49-F238E27FC236}">
                <a16:creationId xmlns:a16="http://schemas.microsoft.com/office/drawing/2014/main" id="{B51A0C1B-AEEB-271A-E0A7-D1D2DE821F0F}"/>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Notice</a:t>
            </a:r>
            <a:r>
              <a:rPr lang="en-US" altLang="en-US" sz="28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Requirements</a:t>
            </a:r>
            <a:endParaRPr lang="en-US" dirty="0"/>
          </a:p>
        </p:txBody>
      </p:sp>
      <p:pic>
        <p:nvPicPr>
          <p:cNvPr id="3" name="Picture 2" descr="A person with curly hair&#10;&#10;Description automatically generated with low confidence">
            <a:extLst>
              <a:ext uri="{FF2B5EF4-FFF2-40B4-BE49-F238E27FC236}">
                <a16:creationId xmlns:a16="http://schemas.microsoft.com/office/drawing/2014/main" id="{55A2F06B-6ACA-4E10-4F50-5F4A1D93F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9265">
            <a:off x="7313494" y="2844927"/>
            <a:ext cx="3822700" cy="2193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2773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21</a:t>
            </a:fld>
            <a:endParaRPr lang="en-US"/>
          </a:p>
        </p:txBody>
      </p:sp>
      <p:sp>
        <p:nvSpPr>
          <p:cNvPr id="3" name="Title 2">
            <a:extLst>
              <a:ext uri="{FF2B5EF4-FFF2-40B4-BE49-F238E27FC236}">
                <a16:creationId xmlns:a16="http://schemas.microsoft.com/office/drawing/2014/main" id="{02D45241-A12A-6DD1-3716-091F5CE9B1EA}"/>
              </a:ext>
            </a:extLst>
          </p:cNvPr>
          <p:cNvSpPr>
            <a:spLocks noGrp="1"/>
          </p:cNvSpPr>
          <p:nvPr>
            <p:ph type="title"/>
          </p:nvPr>
        </p:nvSpPr>
        <p:spPr/>
        <p:txBody>
          <a:bodyPr lIns="91440" tIns="45720" rIns="91440" bIns="45720" anchor="ctr"/>
          <a:lstStyle/>
          <a:p>
            <a:r>
              <a:rPr lang="en-US" altLang="en-US" sz="3200" b="1" dirty="0">
                <a:solidFill>
                  <a:schemeClr val="tx1"/>
                </a:solidFill>
                <a:cs typeface="Open Sans Extrabold" panose="020B0906030804020204" pitchFamily="34" charset="0"/>
              </a:rPr>
              <a:t>Notice</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Requirements</a:t>
            </a:r>
            <a:endParaRPr lang="en-US" dirty="0"/>
          </a:p>
        </p:txBody>
      </p:sp>
      <p:sp>
        <p:nvSpPr>
          <p:cNvPr id="7" name="Text Placeholder 6">
            <a:extLst>
              <a:ext uri="{FF2B5EF4-FFF2-40B4-BE49-F238E27FC236}">
                <a16:creationId xmlns:a16="http://schemas.microsoft.com/office/drawing/2014/main" id="{E3084DA7-DAB3-011C-2E52-84C418C1435B}"/>
              </a:ext>
            </a:extLst>
          </p:cNvPr>
          <p:cNvSpPr>
            <a:spLocks noGrp="1"/>
          </p:cNvSpPr>
          <p:nvPr>
            <p:ph type="body" sz="quarter" idx="16"/>
          </p:nvPr>
        </p:nvSpPr>
        <p:spPr>
          <a:xfrm>
            <a:off x="975360" y="1554385"/>
            <a:ext cx="10241279" cy="3325723"/>
          </a:xfrm>
        </p:spPr>
        <p:txBody>
          <a:bodyPr/>
          <a:lstStyle/>
          <a:p>
            <a:pPr eaLnBrk="1" hangingPunct="1">
              <a:spcBef>
                <a:spcPts val="0"/>
              </a:spcBef>
              <a:buFontTx/>
              <a:buNone/>
              <a:defRPr/>
            </a:pPr>
            <a:r>
              <a:rPr lang="en-US" altLang="en-US" sz="2800" b="1" dirty="0">
                <a:solidFill>
                  <a:srgbClr val="000000"/>
                </a:solidFill>
                <a:ea typeface="Open Sans" panose="020B0606030504020204" pitchFamily="34" charset="0"/>
                <a:cs typeface="Arial" panose="020B0604020202020204" pitchFamily="34" charset="0"/>
              </a:rPr>
              <a:t>When?</a:t>
            </a:r>
          </a:p>
          <a:p>
            <a:pPr marL="868680" indent="-457200" eaLnBrk="1" hangingPunct="1">
              <a:lnSpc>
                <a:spcPts val="2400"/>
              </a:lnSpc>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Regular meetings – 72 hours notice</a:t>
            </a:r>
          </a:p>
          <a:p>
            <a:pPr marL="868680" indent="-457200" eaLnBrk="1" hangingPunct="1">
              <a:lnSpc>
                <a:spcPts val="2400"/>
              </a:lnSpc>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Special meetings – 24 hours notice</a:t>
            </a:r>
          </a:p>
          <a:p>
            <a:pPr marL="868680" indent="-457200" eaLnBrk="1" hangingPunct="1">
              <a:lnSpc>
                <a:spcPts val="2400"/>
              </a:lnSpc>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Emergency meetings – 1 hour notice (rare)</a:t>
            </a:r>
          </a:p>
          <a:p>
            <a:pPr eaLnBrk="1" hangingPunct="1">
              <a:spcBef>
                <a:spcPts val="0"/>
              </a:spcBef>
              <a:buFontTx/>
              <a:buNone/>
              <a:defRPr/>
            </a:pPr>
            <a:r>
              <a:rPr lang="en-US" altLang="en-US" sz="2800" b="1" dirty="0">
                <a:solidFill>
                  <a:srgbClr val="000000"/>
                </a:solidFill>
                <a:ea typeface="Open Sans" panose="020B0606030504020204" pitchFamily="34" charset="0"/>
                <a:cs typeface="Arial" panose="020B0604020202020204" pitchFamily="34" charset="0"/>
              </a:rPr>
              <a:t>Where to Post?</a:t>
            </a:r>
          </a:p>
          <a:p>
            <a:pPr marL="868680" indent="-457200" eaLnBrk="1" hangingPunct="1">
              <a:lnSpc>
                <a:spcPts val="2400"/>
              </a:lnSpc>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Physically at a publicly accessible location within the jurisdiction during the entire posting period</a:t>
            </a:r>
          </a:p>
          <a:p>
            <a:pPr marL="868680" indent="-457200" eaLnBrk="1" hangingPunct="1">
              <a:lnSpc>
                <a:spcPts val="2400"/>
              </a:lnSpc>
              <a:spcBef>
                <a:spcPts val="750"/>
              </a:spcBef>
              <a:buFont typeface="System Font Regular"/>
              <a:buChar char="‣"/>
              <a:defRPr/>
            </a:pPr>
            <a:r>
              <a:rPr lang="en-US" altLang="en-US" sz="2400" dirty="0">
                <a:solidFill>
                  <a:srgbClr val="000000"/>
                </a:solidFill>
                <a:ea typeface="Open Sans" panose="020B0606030504020204" pitchFamily="34" charset="0"/>
                <a:cs typeface="Arial" panose="020B0604020202020204" pitchFamily="34" charset="0"/>
              </a:rPr>
              <a:t>On the website – homepage with a prominent, direct link</a:t>
            </a:r>
            <a:endParaRPr lang="en-US" altLang="en-US" sz="2400" dirty="0">
              <a:solidFill>
                <a:srgbClr val="000000"/>
              </a:solidFill>
              <a:ea typeface="Verdana" panose="020B0604030504040204" pitchFamily="34" charset="0"/>
              <a:cs typeface="Verdana" panose="020B0604030504040204" pitchFamily="34" charset="0"/>
            </a:endParaRPr>
          </a:p>
          <a:p>
            <a:endParaRPr lang="en-US" dirty="0"/>
          </a:p>
        </p:txBody>
      </p:sp>
    </p:spTree>
    <p:extLst>
      <p:ext uri="{BB962C8B-B14F-4D97-AF65-F5344CB8AC3E}">
        <p14:creationId xmlns:p14="http://schemas.microsoft.com/office/powerpoint/2010/main" val="184061627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39FA6-BD0B-4E18-724F-65A0DBE64E28}"/>
              </a:ext>
            </a:extLst>
          </p:cNvPr>
          <p:cNvSpPr>
            <a:spLocks noGrp="1"/>
          </p:cNvSpPr>
          <p:nvPr>
            <p:ph type="sldNum" sz="quarter" idx="12"/>
          </p:nvPr>
        </p:nvSpPr>
        <p:spPr/>
        <p:txBody>
          <a:bodyPr/>
          <a:lstStyle/>
          <a:p>
            <a:fld id="{F91729D4-A164-47A3-830D-E792BCE699E4}" type="slidenum">
              <a:rPr lang="en-US" smtClean="0"/>
              <a:t>22</a:t>
            </a:fld>
            <a:endParaRPr lang="en-US"/>
          </a:p>
        </p:txBody>
      </p:sp>
      <p:sp>
        <p:nvSpPr>
          <p:cNvPr id="3" name="Title 2">
            <a:extLst>
              <a:ext uri="{FF2B5EF4-FFF2-40B4-BE49-F238E27FC236}">
                <a16:creationId xmlns:a16="http://schemas.microsoft.com/office/drawing/2014/main" id="{655A5439-E204-17F0-4A72-6E4BCD09143E}"/>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Rights</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of</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the</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Public</a:t>
            </a:r>
            <a:endParaRPr lang="en-US" dirty="0"/>
          </a:p>
        </p:txBody>
      </p:sp>
      <p:sp>
        <p:nvSpPr>
          <p:cNvPr id="7" name="Text Placeholder 6">
            <a:extLst>
              <a:ext uri="{FF2B5EF4-FFF2-40B4-BE49-F238E27FC236}">
                <a16:creationId xmlns:a16="http://schemas.microsoft.com/office/drawing/2014/main" id="{4E4F7E8F-A780-7813-B85D-7CF36BE39655}"/>
              </a:ext>
            </a:extLst>
          </p:cNvPr>
          <p:cNvSpPr>
            <a:spLocks noGrp="1"/>
          </p:cNvSpPr>
          <p:nvPr>
            <p:ph type="body" sz="quarter" idx="16"/>
          </p:nvPr>
        </p:nvSpPr>
        <p:spPr>
          <a:xfrm>
            <a:off x="287383" y="1766138"/>
            <a:ext cx="7463246" cy="3325723"/>
          </a:xfrm>
        </p:spPr>
        <p:txBody>
          <a:bodyPr/>
          <a:lstStyle/>
          <a:p>
            <a:pPr marL="0" indent="0" eaLnBrk="1" hangingPunct="1">
              <a:lnSpc>
                <a:spcPct val="120000"/>
              </a:lnSpc>
              <a:spcBef>
                <a:spcPts val="0"/>
              </a:spcBef>
              <a:buFontTx/>
              <a:buNone/>
              <a:defRPr/>
            </a:pPr>
            <a:r>
              <a:rPr lang="en-US" sz="2800" b="1" kern="0" dirty="0">
                <a:solidFill>
                  <a:srgbClr val="000000"/>
                </a:solidFill>
                <a:ea typeface="Open Sans Semibold" panose="020B0706030804020204" pitchFamily="34" charset="0"/>
                <a:cs typeface="Open Sans Semibold" panose="020B0706030804020204" pitchFamily="34" charset="0"/>
              </a:rPr>
              <a:t>Rights to Enable Access and Participation</a:t>
            </a:r>
            <a:endParaRPr lang="en-US" sz="2800" u="sng" kern="0" dirty="0">
              <a:solidFill>
                <a:srgbClr val="000000"/>
              </a:solidFill>
              <a:ea typeface="Open Sans" panose="020B0606030504020204" pitchFamily="34" charset="0"/>
              <a:cs typeface="Arial" panose="020B0604020202020204" pitchFamily="34" charset="0"/>
            </a:endParaRPr>
          </a:p>
          <a:p>
            <a:pPr marL="868680" indent="-457200" eaLnBrk="1" hangingPunct="1">
              <a:lnSpc>
                <a:spcPts val="2400"/>
              </a:lnSpc>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Give oral testimony at meeting</a:t>
            </a:r>
          </a:p>
          <a:p>
            <a:pPr marL="1609344" lvl="1" indent="-457200" eaLnBrk="1" hangingPunct="1">
              <a:lnSpc>
                <a:spcPts val="2400"/>
              </a:lnSpc>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Time limits </a:t>
            </a:r>
          </a:p>
          <a:p>
            <a:pPr marL="1609344" lvl="1" indent="-457200" eaLnBrk="1" hangingPunct="1">
              <a:lnSpc>
                <a:spcPts val="2400"/>
              </a:lnSpc>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Addressing disruptive </a:t>
            </a:r>
            <a:br>
              <a:rPr lang="en-US" sz="2400" dirty="0">
                <a:solidFill>
                  <a:srgbClr val="000000"/>
                </a:solidFill>
                <a:ea typeface="Open Sans" panose="020B0606030504020204" pitchFamily="34" charset="0"/>
                <a:cs typeface="Arial" panose="020B0604020202020204" pitchFamily="34" charset="0"/>
              </a:rPr>
            </a:br>
            <a:r>
              <a:rPr lang="en-US" sz="2400" dirty="0">
                <a:solidFill>
                  <a:srgbClr val="000000"/>
                </a:solidFill>
                <a:ea typeface="Open Sans" panose="020B0606030504020204" pitchFamily="34" charset="0"/>
                <a:cs typeface="Arial" panose="020B0604020202020204" pitchFamily="34" charset="0"/>
              </a:rPr>
              <a:t>speakers</a:t>
            </a:r>
          </a:p>
          <a:p>
            <a:pPr marL="868680" indent="-457200" eaLnBrk="1" hangingPunct="1">
              <a:lnSpc>
                <a:spcPts val="2400"/>
              </a:lnSpc>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Virtual meetings and best </a:t>
            </a:r>
            <a:br>
              <a:rPr lang="en-US" sz="2400" dirty="0">
                <a:solidFill>
                  <a:srgbClr val="000000"/>
                </a:solidFill>
                <a:ea typeface="Open Sans" panose="020B0606030504020204" pitchFamily="34" charset="0"/>
                <a:cs typeface="Arial" panose="020B0604020202020204" pitchFamily="34" charset="0"/>
              </a:rPr>
            </a:br>
            <a:r>
              <a:rPr lang="en-US" sz="2400" dirty="0">
                <a:solidFill>
                  <a:srgbClr val="000000"/>
                </a:solidFill>
                <a:ea typeface="Open Sans" panose="020B0606030504020204" pitchFamily="34" charset="0"/>
                <a:cs typeface="Arial" panose="020B0604020202020204" pitchFamily="34" charset="0"/>
              </a:rPr>
              <a:t>practices (stay in control </a:t>
            </a:r>
            <a:br>
              <a:rPr lang="en-US" sz="2400" dirty="0">
                <a:solidFill>
                  <a:srgbClr val="000000"/>
                </a:solidFill>
                <a:ea typeface="Open Sans" panose="020B0606030504020204" pitchFamily="34" charset="0"/>
                <a:cs typeface="Arial" panose="020B0604020202020204" pitchFamily="34" charset="0"/>
              </a:rPr>
            </a:br>
            <a:r>
              <a:rPr lang="en-US" sz="2400" dirty="0">
                <a:solidFill>
                  <a:srgbClr val="000000"/>
                </a:solidFill>
                <a:ea typeface="Open Sans" panose="020B0606030504020204" pitchFamily="34" charset="0"/>
                <a:cs typeface="Arial" panose="020B0604020202020204" pitchFamily="34" charset="0"/>
              </a:rPr>
              <a:t>of your meeting!)</a:t>
            </a:r>
          </a:p>
          <a:p>
            <a:pPr marL="868680" indent="-457200" eaLnBrk="1" hangingPunct="1">
              <a:lnSpc>
                <a:spcPts val="2400"/>
              </a:lnSpc>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Audio record and broadcast</a:t>
            </a:r>
          </a:p>
          <a:p>
            <a:endParaRPr lang="en-US" dirty="0"/>
          </a:p>
        </p:txBody>
      </p:sp>
      <p:pic>
        <p:nvPicPr>
          <p:cNvPr id="4" name="Picture 3" descr="Diagram&#10;&#10;Description automatically generated">
            <a:extLst>
              <a:ext uri="{FF2B5EF4-FFF2-40B4-BE49-F238E27FC236}">
                <a16:creationId xmlns:a16="http://schemas.microsoft.com/office/drawing/2014/main" id="{6F1C1694-6EB1-047B-1AD0-44A485E83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3037">
            <a:off x="7578007" y="2959009"/>
            <a:ext cx="3759418" cy="28587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33401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23</a:t>
            </a:fld>
            <a:endParaRPr lang="en-US"/>
          </a:p>
        </p:txBody>
      </p:sp>
      <p:sp>
        <p:nvSpPr>
          <p:cNvPr id="8" name="Title 7">
            <a:extLst>
              <a:ext uri="{FF2B5EF4-FFF2-40B4-BE49-F238E27FC236}">
                <a16:creationId xmlns:a16="http://schemas.microsoft.com/office/drawing/2014/main" id="{FBEDBC26-5F9E-1C17-6A04-1606D6A414E4}"/>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Rights</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of</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the</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Public</a:t>
            </a:r>
            <a:endParaRPr lang="en-US" dirty="0"/>
          </a:p>
        </p:txBody>
      </p:sp>
      <p:sp>
        <p:nvSpPr>
          <p:cNvPr id="12" name="Text Placeholder 11">
            <a:extLst>
              <a:ext uri="{FF2B5EF4-FFF2-40B4-BE49-F238E27FC236}">
                <a16:creationId xmlns:a16="http://schemas.microsoft.com/office/drawing/2014/main" id="{1BA42D6D-840E-FB67-882F-19D321024804}"/>
              </a:ext>
            </a:extLst>
          </p:cNvPr>
          <p:cNvSpPr>
            <a:spLocks noGrp="1"/>
          </p:cNvSpPr>
          <p:nvPr>
            <p:ph type="body" sz="quarter" idx="16"/>
          </p:nvPr>
        </p:nvSpPr>
        <p:spPr>
          <a:xfrm>
            <a:off x="1312386" y="2068191"/>
            <a:ext cx="9700920" cy="3325723"/>
          </a:xfrm>
        </p:spPr>
        <p:txBody>
          <a:bodyPr/>
          <a:lstStyle/>
          <a:p>
            <a:pPr marL="0" indent="0" eaLnBrk="1" hangingPunct="1">
              <a:spcBef>
                <a:spcPts val="0"/>
              </a:spcBef>
              <a:buNone/>
              <a:defRPr/>
            </a:pPr>
            <a:r>
              <a:rPr lang="en-US" sz="2800" b="1" kern="0" dirty="0">
                <a:solidFill>
                  <a:srgbClr val="000000"/>
                </a:solidFill>
                <a:ea typeface="Open Sans Semibold" panose="020B0706030804020204" pitchFamily="34" charset="0"/>
                <a:cs typeface="Open Sans Semibold" panose="020B0706030804020204" pitchFamily="34" charset="0"/>
              </a:rPr>
              <a:t>Rights to Enable Access and Participation </a:t>
            </a:r>
            <a:r>
              <a:rPr lang="en-US" sz="2000" i="1" kern="0" dirty="0">
                <a:solidFill>
                  <a:srgbClr val="000000"/>
                </a:solidFill>
                <a:ea typeface="Open Sans Semibold" panose="020B0706030804020204" pitchFamily="34" charset="0"/>
                <a:cs typeface="Open Sans Semibold" panose="020B0706030804020204" pitchFamily="34" charset="0"/>
              </a:rPr>
              <a:t>(cont.)</a:t>
            </a:r>
            <a:endParaRPr lang="en-US" sz="2000" i="1" dirty="0">
              <a:solidFill>
                <a:srgbClr val="000000"/>
              </a:solidFill>
              <a:ea typeface="Open Sans" panose="020B0606030504020204" pitchFamily="34" charset="0"/>
              <a:cs typeface="Arial" panose="020B0604020202020204" pitchFamily="34" charset="0"/>
            </a:endParaRPr>
          </a:p>
          <a:p>
            <a:pPr marL="868680" indent="-457200" eaLnBrk="1" hangingPunct="1">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No conditions of public attendance</a:t>
            </a:r>
            <a:endParaRPr lang="en-US" sz="800" kern="0" dirty="0">
              <a:solidFill>
                <a:srgbClr val="000000"/>
              </a:solidFill>
              <a:ea typeface="Verdana" panose="020B0604030504040204" pitchFamily="34" charset="0"/>
              <a:cs typeface="Verdana" panose="020B0604030504040204" pitchFamily="34" charset="0"/>
            </a:endParaRPr>
          </a:p>
          <a:p>
            <a:pPr marL="868680" indent="-457200" eaLnBrk="1" hangingPunct="1">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Non-discriminatory facilities (reasonable accommodations under ADA)</a:t>
            </a:r>
          </a:p>
          <a:p>
            <a:pPr marL="868680" indent="-457200" eaLnBrk="1" hangingPunct="1">
              <a:spcBef>
                <a:spcPts val="750"/>
              </a:spcBef>
              <a:buFont typeface="System Font Regular"/>
              <a:buChar char="‣"/>
              <a:defRPr/>
            </a:pPr>
            <a:r>
              <a:rPr lang="en-US" sz="2400" dirty="0">
                <a:solidFill>
                  <a:srgbClr val="000000"/>
                </a:solidFill>
                <a:ea typeface="Open Sans" panose="020B0606030504020204" pitchFamily="34" charset="0"/>
                <a:cs typeface="Arial" panose="020B0604020202020204" pitchFamily="34" charset="0"/>
              </a:rPr>
              <a:t>Copies of agendas and other public writings</a:t>
            </a:r>
            <a:endParaRPr lang="en-US" sz="2400" kern="0" dirty="0">
              <a:solidFill>
                <a:srgbClr val="000000"/>
              </a:solidFill>
              <a:ea typeface="Verdana" panose="020B0604030504040204" pitchFamily="34" charset="0"/>
              <a:cs typeface="Verdana" panose="020B0604030504040204" pitchFamily="34" charset="0"/>
            </a:endParaRPr>
          </a:p>
          <a:p>
            <a:endParaRPr lang="en-US" dirty="0"/>
          </a:p>
        </p:txBody>
      </p:sp>
    </p:spTree>
    <p:extLst>
      <p:ext uri="{BB962C8B-B14F-4D97-AF65-F5344CB8AC3E}">
        <p14:creationId xmlns:p14="http://schemas.microsoft.com/office/powerpoint/2010/main" val="426900842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24</a:t>
            </a:fld>
            <a:endParaRPr lang="en-US"/>
          </a:p>
        </p:txBody>
      </p:sp>
      <p:sp>
        <p:nvSpPr>
          <p:cNvPr id="7" name="Text Placeholder 6">
            <a:extLst>
              <a:ext uri="{FF2B5EF4-FFF2-40B4-BE49-F238E27FC236}">
                <a16:creationId xmlns:a16="http://schemas.microsoft.com/office/drawing/2014/main" id="{5F3EFD3F-9A9F-0962-6271-CE9C67C0B75F}"/>
              </a:ext>
            </a:extLst>
          </p:cNvPr>
          <p:cNvSpPr>
            <a:spLocks noGrp="1"/>
          </p:cNvSpPr>
          <p:nvPr>
            <p:ph type="body" sz="quarter" idx="16"/>
          </p:nvPr>
        </p:nvSpPr>
        <p:spPr>
          <a:xfrm>
            <a:off x="1312386" y="2120443"/>
            <a:ext cx="9700920" cy="3325723"/>
          </a:xfrm>
        </p:spPr>
        <p:txBody>
          <a:bodyPr/>
          <a:lstStyle/>
          <a:p>
            <a:pPr eaLnBrk="1" hangingPunct="1">
              <a:defRPr/>
            </a:pPr>
            <a:r>
              <a:rPr lang="en-US" sz="2400" dirty="0">
                <a:solidFill>
                  <a:srgbClr val="000000"/>
                </a:solidFill>
              </a:rPr>
              <a:t>Signed by the Governor on August 22,2022; effective on January 1, 2023</a:t>
            </a:r>
          </a:p>
          <a:p>
            <a:pPr eaLnBrk="1" hangingPunct="1">
              <a:defRPr/>
            </a:pPr>
            <a:r>
              <a:rPr lang="en-US" sz="2400" dirty="0">
                <a:solidFill>
                  <a:srgbClr val="000000"/>
                </a:solidFill>
              </a:rPr>
              <a:t>Adds a new section to the Brown Act authorizing the presiding member of the governing board conducting a meeting or their designee to </a:t>
            </a:r>
            <a:r>
              <a:rPr lang="en-US" sz="2400" b="1" dirty="0">
                <a:solidFill>
                  <a:srgbClr val="000000"/>
                </a:solidFill>
              </a:rPr>
              <a:t>remove, or cause the removal of, an individual for disrupting the meeting</a:t>
            </a:r>
            <a:r>
              <a:rPr lang="en-US" sz="2400" dirty="0">
                <a:solidFill>
                  <a:srgbClr val="000000"/>
                </a:solidFill>
              </a:rPr>
              <a:t>.</a:t>
            </a:r>
          </a:p>
          <a:p>
            <a:endParaRPr lang="en-US" dirty="0"/>
          </a:p>
        </p:txBody>
      </p:sp>
      <p:sp>
        <p:nvSpPr>
          <p:cNvPr id="9" name="Title 8">
            <a:extLst>
              <a:ext uri="{FF2B5EF4-FFF2-40B4-BE49-F238E27FC236}">
                <a16:creationId xmlns:a16="http://schemas.microsoft.com/office/drawing/2014/main" id="{7B44B9C9-BF63-7252-10F1-211C48C6E056}"/>
              </a:ext>
            </a:extLst>
          </p:cNvPr>
          <p:cNvSpPr>
            <a:spLocks noGrp="1"/>
          </p:cNvSpPr>
          <p:nvPr>
            <p:ph type="title"/>
          </p:nvPr>
        </p:nvSpPr>
        <p:spPr/>
        <p:txBody>
          <a:bodyPr/>
          <a:lstStyle/>
          <a:p>
            <a:r>
              <a:rPr lang="en-US" sz="3200" b="1" dirty="0">
                <a:solidFill>
                  <a:srgbClr val="C00000"/>
                </a:solidFill>
                <a:ea typeface="ＭＳ Ｐゴシック" charset="0"/>
              </a:rPr>
              <a:t>New Law! </a:t>
            </a:r>
            <a:r>
              <a:rPr lang="en-US" sz="3200" b="1" dirty="0">
                <a:solidFill>
                  <a:schemeClr val="tx1"/>
                </a:solidFill>
                <a:ea typeface="ＭＳ Ｐゴシック" charset="0"/>
              </a:rPr>
              <a:t>SB 1100</a:t>
            </a:r>
            <a:endParaRPr lang="en-US" dirty="0"/>
          </a:p>
        </p:txBody>
      </p:sp>
    </p:spTree>
    <p:extLst>
      <p:ext uri="{BB962C8B-B14F-4D97-AF65-F5344CB8AC3E}">
        <p14:creationId xmlns:p14="http://schemas.microsoft.com/office/powerpoint/2010/main" val="46018320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25</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sz="3200" b="1" dirty="0">
                <a:solidFill>
                  <a:srgbClr val="C00000"/>
                </a:solidFill>
                <a:ea typeface="ＭＳ Ｐゴシック" charset="0"/>
              </a:rPr>
              <a:t>New Law! </a:t>
            </a:r>
            <a:r>
              <a:rPr lang="en-US" sz="3200" b="1" dirty="0">
                <a:solidFill>
                  <a:schemeClr val="tx1"/>
                </a:solidFill>
                <a:ea typeface="ＭＳ Ｐゴシック" charset="0"/>
              </a:rPr>
              <a:t>SB 1100</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1268842" y="1889484"/>
            <a:ext cx="9791043" cy="3325723"/>
          </a:xfrm>
        </p:spPr>
        <p:txBody>
          <a:bodyPr/>
          <a:lstStyle/>
          <a:p>
            <a:pPr fontAlgn="base"/>
            <a:r>
              <a:rPr lang="en-US" sz="2500" dirty="0"/>
              <a:t>“</a:t>
            </a:r>
            <a:r>
              <a:rPr lang="en-US" sz="2500" b="0" i="0" dirty="0">
                <a:effectLst/>
              </a:rPr>
              <a:t>Disrupting” means engaging in behavior during a meeting of a legislative body that actually disrupts, disturbs, impedes, or renders infeasible the orderly conduct of the meeting and </a:t>
            </a:r>
            <a:r>
              <a:rPr lang="en-US" sz="2500" b="1" i="0" u="sng" dirty="0">
                <a:effectLst/>
              </a:rPr>
              <a:t>includes, but is not limited to</a:t>
            </a:r>
            <a:r>
              <a:rPr lang="en-US" sz="2500" b="0" i="0" dirty="0">
                <a:effectLst/>
              </a:rPr>
              <a:t>, one of the following:</a:t>
            </a:r>
          </a:p>
          <a:p>
            <a:pPr lvl="1"/>
            <a:r>
              <a:rPr lang="en-US" sz="2500" b="0" i="0" dirty="0">
                <a:effectLst/>
              </a:rPr>
              <a:t>(A) A failure to comply with reasonable and lawful regulations or policies adopted by a legislative body related to public comment, or any other law.</a:t>
            </a:r>
          </a:p>
          <a:p>
            <a:pPr lvl="1"/>
            <a:r>
              <a:rPr lang="en-US" sz="2500" b="0" i="0" dirty="0">
                <a:effectLst/>
              </a:rPr>
              <a:t>(B) Engaging in behavior that constitutes use of force or a true threat of force.</a:t>
            </a:r>
          </a:p>
          <a:p>
            <a:endParaRPr lang="en-US" dirty="0"/>
          </a:p>
        </p:txBody>
      </p:sp>
    </p:spTree>
    <p:extLst>
      <p:ext uri="{BB962C8B-B14F-4D97-AF65-F5344CB8AC3E}">
        <p14:creationId xmlns:p14="http://schemas.microsoft.com/office/powerpoint/2010/main" val="197484219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26</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1323917" y="1937564"/>
            <a:ext cx="9700920" cy="3325723"/>
          </a:xfrm>
        </p:spPr>
        <p:txBody>
          <a:bodyPr/>
          <a:lstStyle/>
          <a:p>
            <a:pPr fontAlgn="base"/>
            <a:r>
              <a:rPr lang="en-US" sz="2500" dirty="0"/>
              <a:t>Before </a:t>
            </a:r>
            <a:r>
              <a:rPr lang="en-US" sz="2500" b="0" i="0" dirty="0">
                <a:effectLst/>
              </a:rPr>
              <a:t>removing an individual, the presiding member or their designee </a:t>
            </a:r>
            <a:r>
              <a:rPr lang="en-US" sz="2500" b="1" i="0" dirty="0">
                <a:effectLst/>
              </a:rPr>
              <a:t>must warn the individual</a:t>
            </a:r>
            <a:r>
              <a:rPr lang="en-US" sz="2500" b="0" i="0" dirty="0">
                <a:effectLst/>
              </a:rPr>
              <a:t> that their behavior is </a:t>
            </a:r>
          </a:p>
          <a:p>
            <a:pPr lvl="1"/>
            <a:r>
              <a:rPr lang="en-US" sz="2500" dirty="0"/>
              <a:t>1. </a:t>
            </a:r>
            <a:r>
              <a:rPr lang="en-US" sz="2500" b="0" i="0" dirty="0">
                <a:effectLst/>
              </a:rPr>
              <a:t>disrupting the meeting and </a:t>
            </a:r>
          </a:p>
          <a:p>
            <a:pPr lvl="1"/>
            <a:r>
              <a:rPr lang="en-US" sz="2500" dirty="0"/>
              <a:t>2. </a:t>
            </a:r>
            <a:r>
              <a:rPr lang="en-US" sz="2500" b="0" i="0" dirty="0">
                <a:effectLst/>
              </a:rPr>
              <a:t>that their failure to cease their behavior may result in their removal. </a:t>
            </a:r>
          </a:p>
          <a:p>
            <a:pPr fontAlgn="base"/>
            <a:r>
              <a:rPr lang="en-US" sz="2500" b="0" i="0" dirty="0">
                <a:effectLst/>
              </a:rPr>
              <a:t>The presiding member or their designee may then remove the individual if they do not promptly cease their disruptive behavior. </a:t>
            </a: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sz="3200" b="1" dirty="0">
                <a:solidFill>
                  <a:srgbClr val="C00000"/>
                </a:solidFill>
                <a:ea typeface="ＭＳ Ｐゴシック" charset="0"/>
              </a:rPr>
              <a:t>New Law! </a:t>
            </a:r>
            <a:r>
              <a:rPr lang="en-US" sz="3200" b="1" dirty="0">
                <a:solidFill>
                  <a:schemeClr val="tx1"/>
                </a:solidFill>
                <a:ea typeface="ＭＳ Ｐゴシック" charset="0"/>
              </a:rPr>
              <a:t>SB 1100</a:t>
            </a:r>
            <a:endParaRPr lang="en-US" dirty="0"/>
          </a:p>
        </p:txBody>
      </p:sp>
    </p:spTree>
    <p:extLst>
      <p:ext uri="{BB962C8B-B14F-4D97-AF65-F5344CB8AC3E}">
        <p14:creationId xmlns:p14="http://schemas.microsoft.com/office/powerpoint/2010/main" val="158405617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27</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1321094" y="2194284"/>
            <a:ext cx="9700920" cy="3325723"/>
          </a:xfrm>
        </p:spPr>
        <p:txBody>
          <a:bodyPr/>
          <a:lstStyle/>
          <a:p>
            <a:pPr fontAlgn="base"/>
            <a:r>
              <a:rPr lang="en-US" sz="2400" b="0" i="0" dirty="0">
                <a:effectLst/>
              </a:rPr>
              <a:t>The </a:t>
            </a:r>
            <a:r>
              <a:rPr lang="en-US" sz="2400" dirty="0"/>
              <a:t>warning requirement does not apply to behavior constituting a “</a:t>
            </a:r>
            <a:r>
              <a:rPr lang="en-US" sz="2400" b="1" dirty="0"/>
              <a:t>true threat of force</a:t>
            </a:r>
            <a:r>
              <a:rPr lang="en-US" sz="2400" dirty="0"/>
              <a:t>.”</a:t>
            </a:r>
          </a:p>
          <a:p>
            <a:pPr fontAlgn="base"/>
            <a:r>
              <a:rPr lang="en-US" sz="2400" dirty="0"/>
              <a:t>A “</a:t>
            </a:r>
            <a:r>
              <a:rPr lang="en-US" sz="2400" b="1" dirty="0"/>
              <a:t>true threat of force</a:t>
            </a:r>
            <a:r>
              <a:rPr lang="en-US" sz="2400" dirty="0"/>
              <a:t>” means “a </a:t>
            </a:r>
            <a:r>
              <a:rPr lang="en-US" sz="2400" b="0" i="0" dirty="0">
                <a:effectLst/>
              </a:rPr>
              <a:t>threat that has sufficient indicia of intent and seriousness, that a reasonable observer would perceive it to be an actual threat to use force by the person making the threat.”</a:t>
            </a: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p:txBody>
          <a:bodyPr/>
          <a:lstStyle/>
          <a:p>
            <a:r>
              <a:rPr lang="en-US" sz="3200" b="1" dirty="0">
                <a:solidFill>
                  <a:srgbClr val="C00000"/>
                </a:solidFill>
                <a:ea typeface="ＭＳ Ｐゴシック" charset="0"/>
              </a:rPr>
              <a:t>New Law! </a:t>
            </a:r>
            <a:r>
              <a:rPr lang="en-US" sz="3200" b="1" dirty="0">
                <a:solidFill>
                  <a:schemeClr val="tx1"/>
                </a:solidFill>
                <a:ea typeface="ＭＳ Ｐゴシック" charset="0"/>
              </a:rPr>
              <a:t>SB 1100</a:t>
            </a:r>
            <a:endParaRPr lang="en-US" dirty="0"/>
          </a:p>
        </p:txBody>
      </p:sp>
    </p:spTree>
    <p:extLst>
      <p:ext uri="{BB962C8B-B14F-4D97-AF65-F5344CB8AC3E}">
        <p14:creationId xmlns:p14="http://schemas.microsoft.com/office/powerpoint/2010/main" val="218991389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28</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Closed</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Sessions</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278673" y="1766138"/>
            <a:ext cx="7541623" cy="3325723"/>
          </a:xfrm>
        </p:spPr>
        <p:txBody>
          <a:bodyPr/>
          <a:lstStyle/>
          <a:p>
            <a:pPr marL="0" indent="0" eaLnBrk="1" hangingPunct="1">
              <a:lnSpc>
                <a:spcPct val="120000"/>
              </a:lnSpc>
              <a:spcBef>
                <a:spcPts val="0"/>
              </a:spcBef>
              <a:buFontTx/>
              <a:buNone/>
              <a:defRPr/>
            </a:pPr>
            <a:r>
              <a:rPr lang="en-US" sz="2800" b="1" kern="0" dirty="0">
                <a:solidFill>
                  <a:srgbClr val="000000"/>
                </a:solidFill>
                <a:ea typeface="Open Sans Semibold" panose="020B0706030804020204" pitchFamily="34" charset="0"/>
                <a:cs typeface="Open Sans Semibold" panose="020B0706030804020204" pitchFamily="34" charset="0"/>
              </a:rPr>
              <a:t>What Are the Permissible Closed Sessions?</a:t>
            </a:r>
            <a:endParaRPr lang="en-US" sz="2800" kern="0" dirty="0">
              <a:solidFill>
                <a:srgbClr val="000000"/>
              </a:solidFill>
              <a:ea typeface="Open Sans" panose="020B0606030504020204" pitchFamily="34" charset="0"/>
              <a:cs typeface="Arial" panose="020B0604020202020204" pitchFamily="34" charset="0"/>
            </a:endParaRPr>
          </a:p>
          <a:p>
            <a:pPr marL="868680" indent="-457200" eaLnBrk="1" hangingPunct="1">
              <a:lnSpc>
                <a:spcPts val="2400"/>
              </a:lnSpc>
              <a:spcBef>
                <a:spcPts val="750"/>
              </a:spcBef>
              <a:buFont typeface="System Font Regular"/>
              <a:buChar char="‣"/>
              <a:defRPr/>
            </a:pPr>
            <a:r>
              <a:rPr lang="en-US" sz="2400" kern="0" dirty="0">
                <a:solidFill>
                  <a:srgbClr val="000000"/>
                </a:solidFill>
                <a:ea typeface="Open Sans" panose="020B0606030504020204" pitchFamily="34" charset="0"/>
                <a:cs typeface="Arial" panose="020B0604020202020204" pitchFamily="34" charset="0"/>
              </a:rPr>
              <a:t>Pending/Anticipated Litigation (conference with legal counsel)</a:t>
            </a:r>
          </a:p>
          <a:p>
            <a:pPr marL="854075" indent="-457200" eaLnBrk="1" hangingPunct="1">
              <a:lnSpc>
                <a:spcPts val="2400"/>
              </a:lnSpc>
              <a:spcBef>
                <a:spcPts val="750"/>
              </a:spcBef>
              <a:buFont typeface="System Font Regular"/>
              <a:buChar char="‣"/>
              <a:tabLst>
                <a:tab pos="457200" algn="l"/>
              </a:tabLst>
              <a:defRPr/>
            </a:pPr>
            <a:r>
              <a:rPr lang="en-US" sz="2400" kern="0" dirty="0">
                <a:solidFill>
                  <a:srgbClr val="000000"/>
                </a:solidFill>
                <a:ea typeface="Open Sans" panose="020B0606030504020204" pitchFamily="34" charset="0"/>
                <a:cs typeface="Arial" panose="020B0604020202020204" pitchFamily="34" charset="0"/>
              </a:rPr>
              <a:t>Personnel (appointment, employment, evaluation, discipline, dismissal)</a:t>
            </a:r>
          </a:p>
          <a:p>
            <a:pPr marL="1376363" lvl="1" indent="-457200" eaLnBrk="1" hangingPunct="1">
              <a:lnSpc>
                <a:spcPts val="2400"/>
              </a:lnSpc>
              <a:spcBef>
                <a:spcPts val="750"/>
              </a:spcBef>
              <a:buFont typeface="System Font Regular"/>
              <a:buChar char="☞"/>
              <a:tabLst>
                <a:tab pos="457200" algn="l"/>
              </a:tabLst>
              <a:defRPr/>
            </a:pPr>
            <a:r>
              <a:rPr lang="en-US" sz="2400" kern="0" dirty="0">
                <a:solidFill>
                  <a:srgbClr val="000000"/>
                </a:solidFill>
                <a:ea typeface="Open Sans" panose="020B0606030504020204" pitchFamily="34" charset="0"/>
                <a:cs typeface="Arial" panose="020B0604020202020204" pitchFamily="34" charset="0"/>
              </a:rPr>
              <a:t>Caveat: 24-hour written notice to employee is required if Board will hear complaints and/or charges</a:t>
            </a:r>
            <a:endParaRPr lang="en-US" sz="2400" kern="0" dirty="0">
              <a:solidFill>
                <a:srgbClr val="000000"/>
              </a:solidFill>
              <a:ea typeface="Verdana" panose="020B0604030504040204" pitchFamily="34" charset="0"/>
              <a:cs typeface="Verdana" panose="020B0604030504040204" pitchFamily="34" charset="0"/>
            </a:endParaRPr>
          </a:p>
          <a:p>
            <a:endParaRPr lang="en-US" dirty="0"/>
          </a:p>
        </p:txBody>
      </p:sp>
      <p:pic>
        <p:nvPicPr>
          <p:cNvPr id="2" name="Picture 1">
            <a:extLst>
              <a:ext uri="{FF2B5EF4-FFF2-40B4-BE49-F238E27FC236}">
                <a16:creationId xmlns:a16="http://schemas.microsoft.com/office/drawing/2014/main" id="{C4D59BB2-F40E-312F-2117-C8FCA574E0DA}"/>
              </a:ext>
            </a:extLst>
          </p:cNvPr>
          <p:cNvPicPr>
            <a:picLocks noChangeAspect="1"/>
          </p:cNvPicPr>
          <p:nvPr/>
        </p:nvPicPr>
        <p:blipFill>
          <a:blip r:embed="rId2"/>
          <a:stretch>
            <a:fillRect/>
          </a:stretch>
        </p:blipFill>
        <p:spPr>
          <a:xfrm>
            <a:off x="8390709" y="2714146"/>
            <a:ext cx="3048000" cy="2286000"/>
          </a:xfrm>
          <a:prstGeom prst="rect">
            <a:avLst/>
          </a:prstGeom>
        </p:spPr>
      </p:pic>
    </p:spTree>
    <p:extLst>
      <p:ext uri="{BB962C8B-B14F-4D97-AF65-F5344CB8AC3E}">
        <p14:creationId xmlns:p14="http://schemas.microsoft.com/office/powerpoint/2010/main" val="109532341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29</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1373345" y="2050774"/>
            <a:ext cx="9700920" cy="3325723"/>
          </a:xfrm>
        </p:spPr>
        <p:txBody>
          <a:bodyPr/>
          <a:lstStyle/>
          <a:p>
            <a:pPr marL="0" indent="0" eaLnBrk="1" hangingPunct="1">
              <a:lnSpc>
                <a:spcPct val="120000"/>
              </a:lnSpc>
              <a:spcBef>
                <a:spcPts val="0"/>
              </a:spcBef>
              <a:buFontTx/>
              <a:buNone/>
              <a:defRPr/>
            </a:pPr>
            <a:r>
              <a:rPr lang="en-US" sz="2800" b="1" kern="0" dirty="0">
                <a:solidFill>
                  <a:srgbClr val="000000"/>
                </a:solidFill>
                <a:ea typeface="Open Sans Semibold" panose="020B0706030804020204" pitchFamily="34" charset="0"/>
                <a:cs typeface="Open Sans Semibold" panose="020B0706030804020204" pitchFamily="34" charset="0"/>
              </a:rPr>
              <a:t>What Are the Permissible Closed Sessions? </a:t>
            </a:r>
            <a:r>
              <a:rPr lang="en-US" sz="2000" i="1" kern="0" dirty="0">
                <a:solidFill>
                  <a:srgbClr val="000000"/>
                </a:solidFill>
                <a:ea typeface="Open Sans Semibold" panose="020B0706030804020204" pitchFamily="34" charset="0"/>
                <a:cs typeface="Open Sans Semibold" panose="020B0706030804020204" pitchFamily="34" charset="0"/>
              </a:rPr>
              <a:t>(cont.)</a:t>
            </a:r>
            <a:endParaRPr lang="en-US" sz="2000" i="1" kern="0" dirty="0">
              <a:solidFill>
                <a:srgbClr val="000000"/>
              </a:solidFill>
              <a:ea typeface="Open Sans" panose="020B0606030504020204" pitchFamily="34" charset="0"/>
              <a:cs typeface="Arial" panose="020B0604020202020204" pitchFamily="34" charset="0"/>
            </a:endParaRPr>
          </a:p>
          <a:p>
            <a:pPr marL="868680" indent="-457200" eaLnBrk="1" hangingPunct="1">
              <a:lnSpc>
                <a:spcPts val="2400"/>
              </a:lnSpc>
              <a:spcBef>
                <a:spcPts val="750"/>
              </a:spcBef>
              <a:buFont typeface="System Font Regular"/>
              <a:buChar char="‣"/>
              <a:tabLst>
                <a:tab pos="457200" algn="l"/>
              </a:tabLst>
              <a:defRPr/>
            </a:pPr>
            <a:r>
              <a:rPr lang="en-US" sz="2400" kern="0" dirty="0">
                <a:solidFill>
                  <a:srgbClr val="000000"/>
                </a:solidFill>
                <a:ea typeface="Open Sans" panose="020B0606030504020204" pitchFamily="34" charset="0"/>
                <a:cs typeface="Arial" panose="020B0604020202020204" pitchFamily="34" charset="0"/>
              </a:rPr>
              <a:t>Conference with Real Estate Negotiator</a:t>
            </a:r>
          </a:p>
          <a:p>
            <a:pPr marL="868680" indent="-457200" eaLnBrk="1" hangingPunct="1">
              <a:lnSpc>
                <a:spcPts val="2400"/>
              </a:lnSpc>
              <a:spcBef>
                <a:spcPts val="750"/>
              </a:spcBef>
              <a:buFont typeface="System Font Regular"/>
              <a:buChar char="‣"/>
              <a:tabLst>
                <a:tab pos="457200" algn="l"/>
              </a:tabLst>
              <a:defRPr/>
            </a:pPr>
            <a:r>
              <a:rPr lang="en-US" sz="2400" kern="0" dirty="0">
                <a:solidFill>
                  <a:srgbClr val="000000"/>
                </a:solidFill>
                <a:ea typeface="Open Sans" panose="020B0606030504020204" pitchFamily="34" charset="0"/>
                <a:cs typeface="Arial" panose="020B0604020202020204" pitchFamily="34" charset="0"/>
              </a:rPr>
              <a:t>Conference with Labor Negotiator</a:t>
            </a:r>
          </a:p>
          <a:p>
            <a:pPr marL="868680" indent="-457200" eaLnBrk="1" hangingPunct="1">
              <a:lnSpc>
                <a:spcPts val="2400"/>
              </a:lnSpc>
              <a:spcBef>
                <a:spcPts val="750"/>
              </a:spcBef>
              <a:buFont typeface="System Font Regular"/>
              <a:buChar char="‣"/>
              <a:tabLst>
                <a:tab pos="457200" algn="l"/>
              </a:tabLst>
              <a:defRPr/>
            </a:pPr>
            <a:r>
              <a:rPr lang="en-US" sz="2400" kern="0" dirty="0">
                <a:solidFill>
                  <a:srgbClr val="000000"/>
                </a:solidFill>
                <a:ea typeface="Open Sans" panose="020B0606030504020204" pitchFamily="34" charset="0"/>
                <a:cs typeface="Arial" panose="020B0604020202020204" pitchFamily="34" charset="0"/>
              </a:rPr>
              <a:t>Public Security</a:t>
            </a:r>
          </a:p>
          <a:p>
            <a:pPr marL="868680" indent="-457200" eaLnBrk="1" hangingPunct="1">
              <a:lnSpc>
                <a:spcPts val="2400"/>
              </a:lnSpc>
              <a:spcBef>
                <a:spcPts val="750"/>
              </a:spcBef>
              <a:buFont typeface="System Font Regular"/>
              <a:buChar char="‣"/>
              <a:tabLst>
                <a:tab pos="457200" algn="l"/>
              </a:tabLst>
              <a:defRPr/>
            </a:pPr>
            <a:r>
              <a:rPr lang="en-US" sz="2400" kern="0" dirty="0">
                <a:solidFill>
                  <a:srgbClr val="000000"/>
                </a:solidFill>
                <a:ea typeface="Open Sans" panose="020B0606030504020204" pitchFamily="34" charset="0"/>
                <a:cs typeface="Arial" panose="020B0604020202020204" pitchFamily="34" charset="0"/>
              </a:rPr>
              <a:t>Pupil Discipline (Education Code)</a:t>
            </a:r>
            <a:endParaRPr lang="en-US" sz="2400" kern="0" dirty="0">
              <a:solidFill>
                <a:srgbClr val="000000"/>
              </a:solidFill>
              <a:ea typeface="Verdana" panose="020B0604030504040204" pitchFamily="34" charset="0"/>
              <a:cs typeface="Verdana" panose="020B0604030504040204" pitchFamily="34" charset="0"/>
            </a:endParaRP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Closed</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Sessions</a:t>
            </a:r>
            <a:endParaRPr lang="en-US" dirty="0"/>
          </a:p>
        </p:txBody>
      </p:sp>
    </p:spTree>
    <p:extLst>
      <p:ext uri="{BB962C8B-B14F-4D97-AF65-F5344CB8AC3E}">
        <p14:creationId xmlns:p14="http://schemas.microsoft.com/office/powerpoint/2010/main" val="154587304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6197600" y="1705656"/>
            <a:ext cx="4749800" cy="527050"/>
          </a:xfrm>
        </p:spPr>
        <p:txBody>
          <a:bodyPr/>
          <a:lstStyle/>
          <a:p>
            <a:r>
              <a:rPr lang="en-US" err="1"/>
              <a:t>Ym&amp;c</a:t>
            </a:r>
            <a:r>
              <a:rPr lang="en-US"/>
              <a:t> firm mission</a:t>
            </a:r>
          </a:p>
        </p:txBody>
      </p:sp>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197598" y="2387277"/>
            <a:ext cx="5620028" cy="2615647"/>
          </a:xfrm>
        </p:spPr>
        <p:txBody>
          <a:bodyPr/>
          <a:lstStyle/>
          <a:p>
            <a:pPr algn="l"/>
            <a:r>
              <a:rPr lang="en-US" sz="2400" b="0" i="0" u="none" strike="noStrike" dirty="0">
                <a:effectLst/>
              </a:rPr>
              <a:t>We champion outstanding choices in education for </a:t>
            </a:r>
            <a:r>
              <a:rPr lang="en-US" sz="2400" b="0" i="0" u="sng" strike="noStrike" dirty="0">
                <a:effectLst/>
              </a:rPr>
              <a:t>all</a:t>
            </a:r>
            <a:r>
              <a:rPr lang="en-US" sz="2400" b="0" i="0" u="none" strike="noStrike" dirty="0">
                <a:effectLst/>
              </a:rPr>
              <a:t> students.</a:t>
            </a:r>
          </a:p>
          <a:p>
            <a:pPr algn="l"/>
            <a:r>
              <a:rPr lang="en-US" sz="2400" b="0" i="0" u="none" strike="noStrike" dirty="0">
                <a:effectLst/>
              </a:rPr>
              <a:t>We believe a quality public education is a civil right.</a:t>
            </a:r>
          </a:p>
          <a:p>
            <a:pPr algn="l"/>
            <a:r>
              <a:rPr lang="en-US" sz="2400" b="0" i="0" u="none" strike="noStrike" dirty="0">
                <a:effectLst/>
              </a:rPr>
              <a:t>We work and fight alongside you to ensure student needs are always put first.</a:t>
            </a: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p:txBody>
          <a:bodyPr/>
          <a:lstStyle/>
          <a:p>
            <a:fld id="{F91729D4-A164-47A3-830D-E792BCE699E4}" type="slidenum">
              <a:rPr lang="en-US" smtClean="0"/>
              <a:pPr/>
              <a:t>3</a:t>
            </a:fld>
            <a:endParaRPr lang="en-US"/>
          </a:p>
        </p:txBody>
      </p:sp>
      <p:pic>
        <p:nvPicPr>
          <p:cNvPr id="8" name="Picture Placeholder 7" descr="A picture containing person&#10;&#10;Description automatically generated">
            <a:extLst>
              <a:ext uri="{FF2B5EF4-FFF2-40B4-BE49-F238E27FC236}">
                <a16:creationId xmlns:a16="http://schemas.microsoft.com/office/drawing/2014/main" id="{FA6D2877-31E5-4121-0A84-D8C3AB461735}"/>
              </a:ext>
            </a:extLst>
          </p:cNvPr>
          <p:cNvPicPr>
            <a:picLocks noGrp="1" noChangeAspect="1"/>
          </p:cNvPicPr>
          <p:nvPr>
            <p:ph type="pic" sz="quarter" idx="13"/>
          </p:nvPr>
        </p:nvPicPr>
        <p:blipFill rotWithShape="1">
          <a:blip r:embed="rId2"/>
          <a:srcRect l="20084" r="48240"/>
          <a:stretch/>
        </p:blipFill>
        <p:spPr>
          <a:xfrm>
            <a:off x="838200" y="492125"/>
            <a:ext cx="4114800" cy="5372100"/>
          </a:xfrm>
        </p:spPr>
      </p:pic>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adge 1 with solid fill">
            <a:extLst>
              <a:ext uri="{FF2B5EF4-FFF2-40B4-BE49-F238E27FC236}">
                <a16:creationId xmlns:a16="http://schemas.microsoft.com/office/drawing/2014/main" id="{5303AC21-75B2-BA6F-6AD3-CE4B940EB0F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9896" t="-9896" r="-9896" b="-9896"/>
          <a:stretch/>
        </p:blipFill>
        <p:spPr>
          <a:xfrm>
            <a:off x="5812423" y="2432304"/>
            <a:ext cx="457200" cy="457200"/>
          </a:xfrm>
          <a:prstGeom prst="rect">
            <a:avLst/>
          </a:prstGeom>
        </p:spPr>
      </p:pic>
      <p:pic>
        <p:nvPicPr>
          <p:cNvPr id="10" name="Graphic 9" descr="Badge with solid fill">
            <a:extLst>
              <a:ext uri="{FF2B5EF4-FFF2-40B4-BE49-F238E27FC236}">
                <a16:creationId xmlns:a16="http://schemas.microsoft.com/office/drawing/2014/main" id="{BFD1F2F4-4754-F802-2B6C-D88DC2CCBE3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9896" t="-9896" r="-9896" b="-9896"/>
          <a:stretch/>
        </p:blipFill>
        <p:spPr>
          <a:xfrm>
            <a:off x="5812423" y="3300984"/>
            <a:ext cx="457200" cy="457200"/>
          </a:xfrm>
          <a:prstGeom prst="rect">
            <a:avLst/>
          </a:prstGeom>
        </p:spPr>
      </p:pic>
      <p:pic>
        <p:nvPicPr>
          <p:cNvPr id="11" name="Graphic 10" descr="Badge 3 with solid fill">
            <a:extLst>
              <a:ext uri="{FF2B5EF4-FFF2-40B4-BE49-F238E27FC236}">
                <a16:creationId xmlns:a16="http://schemas.microsoft.com/office/drawing/2014/main" id="{E22926A9-2D1C-C139-96FC-1874F55FA52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9896" t="-9896" r="-9896" b="-9896"/>
          <a:stretch/>
        </p:blipFill>
        <p:spPr>
          <a:xfrm>
            <a:off x="5818452" y="4187952"/>
            <a:ext cx="457200" cy="457200"/>
          </a:xfrm>
          <a:prstGeom prst="rect">
            <a:avLst/>
          </a:prstGeom>
        </p:spPr>
      </p:pic>
    </p:spTree>
    <p:extLst>
      <p:ext uri="{BB962C8B-B14F-4D97-AF65-F5344CB8AC3E}">
        <p14:creationId xmlns:p14="http://schemas.microsoft.com/office/powerpoint/2010/main" val="4041807054"/>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30</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1245540" y="1766138"/>
            <a:ext cx="9700920" cy="3325723"/>
          </a:xfrm>
        </p:spPr>
        <p:txBody>
          <a:bodyPr/>
          <a:lstStyle/>
          <a:p>
            <a:pPr eaLnBrk="1" hangingPunct="1">
              <a:lnSpc>
                <a:spcPct val="80000"/>
              </a:lnSpc>
              <a:buFontTx/>
              <a:buNone/>
            </a:pPr>
            <a:r>
              <a:rPr lang="en-US" altLang="en-US" sz="2800" b="1" dirty="0">
                <a:solidFill>
                  <a:srgbClr val="000000"/>
                </a:solidFill>
                <a:cs typeface="Open Sans Semibold" panose="020B0706030804020204" pitchFamily="34" charset="0"/>
              </a:rPr>
              <a:t>Requirements</a:t>
            </a:r>
            <a:endParaRPr lang="en-US" altLang="en-US" sz="1200" dirty="0">
              <a:solidFill>
                <a:srgbClr val="000000"/>
              </a:solidFill>
              <a:cs typeface="Arial" panose="020B0604020202020204" pitchFamily="34" charset="0"/>
            </a:endParaRPr>
          </a:p>
          <a:p>
            <a:pPr marL="868680" lvl="1"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Use “Safe Harbor” agenda language (GC 54954.5)</a:t>
            </a:r>
          </a:p>
          <a:p>
            <a:pPr marL="868680" lvl="1"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Prior to Closed Session:</a:t>
            </a:r>
          </a:p>
          <a:p>
            <a:pPr marL="1609344" lvl="2"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Board Must Make a Public Announcement of Reasons for Closed Session Prior to Closed Session</a:t>
            </a:r>
          </a:p>
          <a:p>
            <a:pPr marL="868680" lvl="2"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Public Must Have an Opportunity to Comment</a:t>
            </a:r>
          </a:p>
          <a:p>
            <a:pPr marL="868680" lvl="1"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After Closed Session:</a:t>
            </a:r>
          </a:p>
          <a:p>
            <a:pPr marL="1609344" lvl="2"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Board Must Make a Public Report of Action Taken in Closed Session and Vote or Abstention of Every Board Member</a:t>
            </a:r>
          </a:p>
          <a:p>
            <a:pPr marL="868680" lvl="1"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Only necessary personnel may attend</a:t>
            </a:r>
          </a:p>
          <a:p>
            <a:pPr marL="868680" lvl="1" indent="-457200" eaLnBrk="1" hangingPunct="1">
              <a:spcBef>
                <a:spcPts val="750"/>
              </a:spcBef>
              <a:buFont typeface="System Font Regular"/>
              <a:buChar char="‣"/>
            </a:pPr>
            <a:r>
              <a:rPr lang="en-US" altLang="en-US" sz="2000" dirty="0">
                <a:solidFill>
                  <a:srgbClr val="000000"/>
                </a:solidFill>
                <a:cs typeface="Arial" panose="020B0604020202020204" pitchFamily="34" charset="0"/>
              </a:rPr>
              <a:t>Confidentiality is required</a:t>
            </a:r>
            <a:endParaRPr lang="en-US" altLang="en-US" sz="2000" dirty="0">
              <a:solidFill>
                <a:srgbClr val="000000"/>
              </a:solidFill>
              <a:ea typeface="Verdana" panose="020B0604030504040204" pitchFamily="34" charset="0"/>
              <a:cs typeface="Verdana" panose="020B0604030504040204" pitchFamily="34" charset="0"/>
            </a:endParaRP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Closed</a:t>
            </a:r>
            <a:r>
              <a:rPr lang="en-US" altLang="en-US" sz="3200" b="1" dirty="0">
                <a:solidFill>
                  <a:schemeClr val="tx1"/>
                </a:solidFill>
                <a:ea typeface="Verdana" panose="020B0604030504040204" pitchFamily="34" charset="0"/>
                <a:cs typeface="Verdana" panose="020B0604030504040204" pitchFamily="34" charset="0"/>
              </a:rPr>
              <a:t> </a:t>
            </a:r>
            <a:r>
              <a:rPr lang="en-US" altLang="en-US" sz="3200" b="1" dirty="0">
                <a:solidFill>
                  <a:schemeClr val="tx1"/>
                </a:solidFill>
                <a:cs typeface="Open Sans Extrabold" panose="020B0906030804020204" pitchFamily="34" charset="0"/>
              </a:rPr>
              <a:t>Session</a:t>
            </a:r>
            <a:endParaRPr lang="en-US" dirty="0"/>
          </a:p>
        </p:txBody>
      </p:sp>
    </p:spTree>
    <p:extLst>
      <p:ext uri="{BB962C8B-B14F-4D97-AF65-F5344CB8AC3E}">
        <p14:creationId xmlns:p14="http://schemas.microsoft.com/office/powerpoint/2010/main" val="270362077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BBE00C4-1087-1088-10FA-7C2640615640}"/>
              </a:ext>
            </a:extLst>
          </p:cNvPr>
          <p:cNvSpPr>
            <a:spLocks noGrp="1"/>
          </p:cNvSpPr>
          <p:nvPr>
            <p:ph type="sldNum" sz="quarter" idx="12"/>
          </p:nvPr>
        </p:nvSpPr>
        <p:spPr/>
        <p:txBody>
          <a:bodyPr/>
          <a:lstStyle/>
          <a:p>
            <a:fld id="{F91729D4-A164-47A3-830D-E792BCE699E4}" type="slidenum">
              <a:rPr lang="en-US" smtClean="0"/>
              <a:t>31</a:t>
            </a:fld>
            <a:endParaRPr lang="en-US"/>
          </a:p>
        </p:txBody>
      </p:sp>
      <p:sp>
        <p:nvSpPr>
          <p:cNvPr id="4" name="Text Placeholder 3">
            <a:extLst>
              <a:ext uri="{FF2B5EF4-FFF2-40B4-BE49-F238E27FC236}">
                <a16:creationId xmlns:a16="http://schemas.microsoft.com/office/drawing/2014/main" id="{9704C3D6-E585-3F81-ADD5-B4DEA35F03B4}"/>
              </a:ext>
            </a:extLst>
          </p:cNvPr>
          <p:cNvSpPr>
            <a:spLocks noGrp="1"/>
          </p:cNvSpPr>
          <p:nvPr>
            <p:ph type="body" sz="quarter" idx="16"/>
          </p:nvPr>
        </p:nvSpPr>
        <p:spPr>
          <a:xfrm>
            <a:off x="491640" y="1837509"/>
            <a:ext cx="6213959" cy="3820559"/>
          </a:xfrm>
        </p:spPr>
        <p:txBody>
          <a:bodyPr/>
          <a:lstStyle/>
          <a:p>
            <a:pPr eaLnBrk="1" hangingPunct="1">
              <a:spcBef>
                <a:spcPct val="0"/>
              </a:spcBef>
              <a:buFontTx/>
              <a:buNone/>
            </a:pPr>
            <a:r>
              <a:rPr lang="en-US" altLang="en-US" sz="2000" b="1" dirty="0">
                <a:solidFill>
                  <a:srgbClr val="000000"/>
                </a:solidFill>
                <a:cs typeface="Open Sans Semibold" panose="020B0706030804020204" pitchFamily="34" charset="0"/>
              </a:rPr>
              <a:t>Executive Compensation</a:t>
            </a:r>
          </a:p>
          <a:p>
            <a:pPr marL="868680" lvl="0" indent="-457200" eaLnBrk="1" hangingPunct="1">
              <a:lnSpc>
                <a:spcPts val="2600"/>
              </a:lnSpc>
              <a:spcBef>
                <a:spcPts val="76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Approval of CEO/Executive Director’s compensation (and some others) must occur at a </a:t>
            </a:r>
            <a:r>
              <a:rPr lang="en-US" altLang="en-US" sz="1800" u="sng" dirty="0">
                <a:solidFill>
                  <a:srgbClr val="000000"/>
                </a:solidFill>
                <a:ea typeface="Open Sans" panose="020B0606030504020204" pitchFamily="34" charset="0"/>
                <a:cs typeface="Arial" panose="020B0604020202020204" pitchFamily="34" charset="0"/>
              </a:rPr>
              <a:t>regular</a:t>
            </a:r>
            <a:r>
              <a:rPr lang="en-US" altLang="en-US" sz="1800" dirty="0">
                <a:solidFill>
                  <a:srgbClr val="000000"/>
                </a:solidFill>
                <a:ea typeface="Open Sans" panose="020B0606030504020204" pitchFamily="34" charset="0"/>
                <a:cs typeface="Arial" panose="020B0604020202020204" pitchFamily="34" charset="0"/>
              </a:rPr>
              <a:t> meeting</a:t>
            </a:r>
          </a:p>
          <a:p>
            <a:pPr marL="914400" lvl="0" indent="-457200" eaLnBrk="1" hangingPunct="1">
              <a:lnSpc>
                <a:spcPts val="2600"/>
              </a:lnSpc>
              <a:spcBef>
                <a:spcPts val="76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Govt. Code 54953: Prior to final action, Board must orally report a summary of the recommendation for final action, including the salary, salary schedule, and fringe benefits, during the open meeting where final action will be taken.</a:t>
            </a:r>
          </a:p>
          <a:p>
            <a:pPr marL="914400" lvl="0" indent="-457200" eaLnBrk="1" hangingPunct="1">
              <a:lnSpc>
                <a:spcPts val="2600"/>
              </a:lnSpc>
              <a:spcBef>
                <a:spcPts val="76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Final action in open session</a:t>
            </a:r>
            <a:endParaRPr lang="en-US" altLang="en-US" sz="1800" dirty="0">
              <a:solidFill>
                <a:srgbClr val="000000"/>
              </a:solidFill>
              <a:ea typeface="Verdana" panose="020B0604030504040204" pitchFamily="34" charset="0"/>
              <a:cs typeface="Verdana" panose="020B0604030504040204" pitchFamily="34" charset="0"/>
            </a:endParaRPr>
          </a:p>
          <a:p>
            <a:endParaRPr lang="en-US" dirty="0"/>
          </a:p>
        </p:txBody>
      </p:sp>
      <p:sp>
        <p:nvSpPr>
          <p:cNvPr id="6" name="Title 5">
            <a:extLst>
              <a:ext uri="{FF2B5EF4-FFF2-40B4-BE49-F238E27FC236}">
                <a16:creationId xmlns:a16="http://schemas.microsoft.com/office/drawing/2014/main" id="{DCAD63A9-CFA7-C942-AEBC-B8B86BDF6D82}"/>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Executive Compensation</a:t>
            </a:r>
            <a:endParaRPr lang="en-US" dirty="0"/>
          </a:p>
        </p:txBody>
      </p:sp>
      <p:pic>
        <p:nvPicPr>
          <p:cNvPr id="2" name="Picture 1" descr="A close-up of a calculator and a pen&#10;&#10;Description automatically generated with low confidence">
            <a:extLst>
              <a:ext uri="{FF2B5EF4-FFF2-40B4-BE49-F238E27FC236}">
                <a16:creationId xmlns:a16="http://schemas.microsoft.com/office/drawing/2014/main" id="{863835DB-2537-B3B3-4CF8-84A1A5A84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365" y="2507942"/>
            <a:ext cx="3913632" cy="22190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53518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32</a:t>
            </a:fld>
            <a:endParaRPr lang="en-US"/>
          </a:p>
        </p:txBody>
      </p:sp>
      <p:sp>
        <p:nvSpPr>
          <p:cNvPr id="6" name="Text Placeholder 5">
            <a:extLst>
              <a:ext uri="{FF2B5EF4-FFF2-40B4-BE49-F238E27FC236}">
                <a16:creationId xmlns:a16="http://schemas.microsoft.com/office/drawing/2014/main" id="{3B33E514-9C78-2B89-CDE8-A601C9F60956}"/>
              </a:ext>
            </a:extLst>
          </p:cNvPr>
          <p:cNvSpPr>
            <a:spLocks noGrp="1"/>
          </p:cNvSpPr>
          <p:nvPr>
            <p:ph type="body" sz="quarter" idx="16"/>
          </p:nvPr>
        </p:nvSpPr>
        <p:spPr>
          <a:xfrm>
            <a:off x="1382054" y="1766138"/>
            <a:ext cx="9700920" cy="3325723"/>
          </a:xfrm>
        </p:spPr>
        <p:txBody>
          <a:bodyPr/>
          <a:lstStyle/>
          <a:p>
            <a:pPr eaLnBrk="1" hangingPunct="1">
              <a:lnSpc>
                <a:spcPct val="80000"/>
              </a:lnSpc>
              <a:buFontTx/>
              <a:buNone/>
            </a:pPr>
            <a:r>
              <a:rPr lang="en-US" altLang="en-US" sz="2800" b="1" dirty="0">
                <a:solidFill>
                  <a:srgbClr val="000000"/>
                </a:solidFill>
                <a:cs typeface="Open Sans Semibold" panose="020B0706030804020204" pitchFamily="34" charset="0"/>
              </a:rPr>
              <a:t>Complaints and Challenges</a:t>
            </a:r>
          </a:p>
          <a:p>
            <a:pPr eaLnBrk="1" hangingPunct="1">
              <a:lnSpc>
                <a:spcPct val="80000"/>
              </a:lnSpc>
              <a:buFontTx/>
              <a:buNone/>
            </a:pPr>
            <a:endParaRPr lang="en-US" altLang="en-US" sz="1200" dirty="0">
              <a:solidFill>
                <a:srgbClr val="000000"/>
              </a:solidFill>
              <a:cs typeface="Arial" panose="020B0604020202020204" pitchFamily="34" charset="0"/>
            </a:endParaRPr>
          </a:p>
          <a:p>
            <a:pPr marL="0" lvl="1" indent="0" eaLnBrk="1" hangingPunct="1">
              <a:lnSpc>
                <a:spcPct val="80000"/>
              </a:lnSpc>
              <a:buNone/>
            </a:pPr>
            <a:r>
              <a:rPr lang="en-US" altLang="en-US" sz="2200" dirty="0">
                <a:solidFill>
                  <a:srgbClr val="000000"/>
                </a:solidFill>
                <a:cs typeface="Arial" panose="020B0604020202020204" pitchFamily="34" charset="0"/>
              </a:rPr>
              <a:t>Notice of Concern</a:t>
            </a:r>
          </a:p>
          <a:p>
            <a:pPr marL="868680" lvl="2" indent="-457200" eaLnBrk="1" hangingPunct="1">
              <a:spcBef>
                <a:spcPts val="750"/>
              </a:spcBef>
              <a:buFont typeface="System Font Regular"/>
              <a:buChar char="‣"/>
            </a:pPr>
            <a:r>
              <a:rPr lang="en-US" altLang="en-US" sz="2200" dirty="0">
                <a:solidFill>
                  <a:srgbClr val="000000"/>
                </a:solidFill>
                <a:cs typeface="Arial" panose="020B0604020202020204" pitchFamily="34" charset="0"/>
              </a:rPr>
              <a:t>Often brought by Charter Authorizer</a:t>
            </a:r>
          </a:p>
          <a:p>
            <a:pPr marL="868680" lvl="2" indent="-457200" eaLnBrk="1" hangingPunct="1">
              <a:spcBef>
                <a:spcPts val="750"/>
              </a:spcBef>
              <a:buFont typeface="System Font Regular"/>
              <a:buChar char="‣"/>
            </a:pPr>
            <a:r>
              <a:rPr lang="en-US" altLang="en-US" sz="2200" dirty="0">
                <a:solidFill>
                  <a:srgbClr val="000000"/>
                </a:solidFill>
                <a:cs typeface="Arial" panose="020B0604020202020204" pitchFamily="34" charset="0"/>
              </a:rPr>
              <a:t>Short turnaround to respond</a:t>
            </a:r>
          </a:p>
          <a:p>
            <a:pPr marL="868680" lvl="2" indent="-457200" eaLnBrk="1" hangingPunct="1">
              <a:spcBef>
                <a:spcPts val="750"/>
              </a:spcBef>
              <a:buFont typeface="System Font Regular"/>
              <a:buChar char="‣"/>
            </a:pPr>
            <a:r>
              <a:rPr lang="en-US" altLang="en-US" sz="2200" dirty="0">
                <a:solidFill>
                  <a:srgbClr val="000000"/>
                </a:solidFill>
                <a:cs typeface="Arial" panose="020B0604020202020204" pitchFamily="34" charset="0"/>
              </a:rPr>
              <a:t>Seek advice from legal counsel on response</a:t>
            </a:r>
          </a:p>
          <a:p>
            <a:pPr marL="400050" lvl="2" indent="0" eaLnBrk="1" hangingPunct="1">
              <a:lnSpc>
                <a:spcPct val="80000"/>
              </a:lnSpc>
              <a:buNone/>
            </a:pPr>
            <a:endParaRPr lang="en-US" altLang="en-US" sz="1200" dirty="0">
              <a:solidFill>
                <a:srgbClr val="000000"/>
              </a:solidFill>
              <a:cs typeface="Arial" panose="020B0604020202020204" pitchFamily="34" charset="0"/>
            </a:endParaRPr>
          </a:p>
          <a:p>
            <a:pPr marL="0" lvl="1" indent="0" eaLnBrk="1" hangingPunct="1">
              <a:lnSpc>
                <a:spcPct val="80000"/>
              </a:lnSpc>
              <a:buNone/>
            </a:pPr>
            <a:r>
              <a:rPr lang="en-US" altLang="en-US" sz="2200" dirty="0">
                <a:solidFill>
                  <a:srgbClr val="000000"/>
                </a:solidFill>
                <a:cs typeface="Arial" panose="020B0604020202020204" pitchFamily="34" charset="0"/>
              </a:rPr>
              <a:t>Notice and Demand for Cure or Cease and Desist</a:t>
            </a:r>
          </a:p>
          <a:p>
            <a:pPr marL="868680" lvl="2" indent="-457200" eaLnBrk="1" hangingPunct="1">
              <a:spcBef>
                <a:spcPts val="750"/>
              </a:spcBef>
              <a:buFont typeface="System Font Regular"/>
              <a:buChar char="‣"/>
            </a:pPr>
            <a:r>
              <a:rPr lang="en-US" altLang="en-US" sz="2200" dirty="0">
                <a:solidFill>
                  <a:srgbClr val="000000"/>
                </a:solidFill>
                <a:cs typeface="Arial" panose="020B0604020202020204" pitchFamily="34" charset="0"/>
              </a:rPr>
              <a:t>Can be brought by DA or member of the public</a:t>
            </a:r>
          </a:p>
          <a:p>
            <a:pPr marL="868680" lvl="2" indent="-457200" eaLnBrk="1" hangingPunct="1">
              <a:spcBef>
                <a:spcPts val="750"/>
              </a:spcBef>
              <a:buFont typeface="System Font Regular"/>
              <a:buChar char="‣"/>
            </a:pPr>
            <a:r>
              <a:rPr lang="en-US" altLang="en-US" sz="2200" dirty="0">
                <a:solidFill>
                  <a:srgbClr val="000000"/>
                </a:solidFill>
                <a:cs typeface="Arial" panose="020B0604020202020204" pitchFamily="34" charset="0"/>
              </a:rPr>
              <a:t>Board must cure/respond within 30 days</a:t>
            </a:r>
          </a:p>
          <a:p>
            <a:pPr marL="868680" lvl="2" indent="-457200" eaLnBrk="1" hangingPunct="1">
              <a:spcBef>
                <a:spcPts val="750"/>
              </a:spcBef>
              <a:buFont typeface="System Font Regular"/>
              <a:buChar char="‣"/>
            </a:pPr>
            <a:r>
              <a:rPr lang="en-US" altLang="en-US" sz="2200" dirty="0">
                <a:solidFill>
                  <a:srgbClr val="000000"/>
                </a:solidFill>
                <a:cs typeface="Arial" panose="020B0604020202020204" pitchFamily="34" charset="0"/>
              </a:rPr>
              <a:t>Seek advice from legal counsel on response</a:t>
            </a:r>
          </a:p>
          <a:p>
            <a:endParaRPr lang="en-US" dirty="0"/>
          </a:p>
        </p:txBody>
      </p:sp>
      <p:sp>
        <p:nvSpPr>
          <p:cNvPr id="8" name="Title 7">
            <a:extLst>
              <a:ext uri="{FF2B5EF4-FFF2-40B4-BE49-F238E27FC236}">
                <a16:creationId xmlns:a16="http://schemas.microsoft.com/office/drawing/2014/main" id="{B51A0C1B-AEEB-271A-E0A7-D1D2DE821F0F}"/>
              </a:ext>
            </a:extLst>
          </p:cNvPr>
          <p:cNvSpPr>
            <a:spLocks noGrp="1"/>
          </p:cNvSpPr>
          <p:nvPr>
            <p:ph type="title"/>
          </p:nvPr>
        </p:nvSpPr>
        <p:spPr/>
        <p:txBody>
          <a:bodyPr/>
          <a:lstStyle/>
          <a:p>
            <a:r>
              <a:rPr lang="en-US" altLang="en-US" sz="3200" b="1" dirty="0">
                <a:solidFill>
                  <a:schemeClr val="tx1"/>
                </a:solidFill>
                <a:cs typeface="Open Sans Extrabold" panose="020B0906030804020204" pitchFamily="34" charset="0"/>
              </a:rPr>
              <a:t>Enforcement</a:t>
            </a:r>
            <a:endParaRPr lang="en-US" dirty="0"/>
          </a:p>
        </p:txBody>
      </p:sp>
    </p:spTree>
    <p:extLst>
      <p:ext uri="{BB962C8B-B14F-4D97-AF65-F5344CB8AC3E}">
        <p14:creationId xmlns:p14="http://schemas.microsoft.com/office/powerpoint/2010/main" val="88443054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33</a:t>
            </a:fld>
            <a:endParaRPr lang="en-US"/>
          </a:p>
        </p:txBody>
      </p:sp>
      <p:sp>
        <p:nvSpPr>
          <p:cNvPr id="7" name="Text Placeholder 6">
            <a:extLst>
              <a:ext uri="{FF2B5EF4-FFF2-40B4-BE49-F238E27FC236}">
                <a16:creationId xmlns:a16="http://schemas.microsoft.com/office/drawing/2014/main" id="{E3084DA7-DAB3-011C-2E52-84C418C1435B}"/>
              </a:ext>
            </a:extLst>
          </p:cNvPr>
          <p:cNvSpPr>
            <a:spLocks noGrp="1"/>
          </p:cNvSpPr>
          <p:nvPr>
            <p:ph type="body" sz="quarter" idx="16"/>
          </p:nvPr>
        </p:nvSpPr>
        <p:spPr/>
        <p:txBody>
          <a:bodyPr/>
          <a:lstStyle/>
          <a:p>
            <a:pPr algn="ctr"/>
            <a:r>
              <a:rPr lang="en-US" altLang="en-US" sz="4800" b="1" dirty="0">
                <a:solidFill>
                  <a:schemeClr val="tx1"/>
                </a:solidFill>
                <a:latin typeface="+mj-lt"/>
                <a:cs typeface="Open Sans Extrabold" panose="020B0906030804020204" pitchFamily="34" charset="0"/>
              </a:rPr>
              <a:t>Understanding Conflict </a:t>
            </a:r>
            <a:br>
              <a:rPr lang="en-US" altLang="en-US" sz="4800" b="1" dirty="0">
                <a:solidFill>
                  <a:schemeClr val="tx1"/>
                </a:solidFill>
                <a:latin typeface="+mj-lt"/>
                <a:cs typeface="Open Sans Extrabold" panose="020B0906030804020204" pitchFamily="34" charset="0"/>
              </a:rPr>
            </a:br>
            <a:r>
              <a:rPr lang="en-US" altLang="en-US" sz="4800" b="1" dirty="0">
                <a:solidFill>
                  <a:schemeClr val="tx1"/>
                </a:solidFill>
                <a:latin typeface="+mj-lt"/>
                <a:cs typeface="Open Sans Extrabold" panose="020B0906030804020204" pitchFamily="34" charset="0"/>
              </a:rPr>
              <a:t>of Interest Laws</a:t>
            </a:r>
            <a:endParaRPr lang="en-US" sz="4800" dirty="0">
              <a:latin typeface="+mj-lt"/>
            </a:endParaRPr>
          </a:p>
        </p:txBody>
      </p:sp>
    </p:spTree>
    <p:extLst>
      <p:ext uri="{BB962C8B-B14F-4D97-AF65-F5344CB8AC3E}">
        <p14:creationId xmlns:p14="http://schemas.microsoft.com/office/powerpoint/2010/main" val="378921609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39FA6-BD0B-4E18-724F-65A0DBE64E28}"/>
              </a:ext>
            </a:extLst>
          </p:cNvPr>
          <p:cNvSpPr>
            <a:spLocks noGrp="1"/>
          </p:cNvSpPr>
          <p:nvPr>
            <p:ph type="sldNum" sz="quarter" idx="12"/>
          </p:nvPr>
        </p:nvSpPr>
        <p:spPr/>
        <p:txBody>
          <a:bodyPr/>
          <a:lstStyle/>
          <a:p>
            <a:fld id="{F91729D4-A164-47A3-830D-E792BCE699E4}" type="slidenum">
              <a:rPr lang="en-US" smtClean="0"/>
              <a:t>34</a:t>
            </a:fld>
            <a:endParaRPr lang="en-US"/>
          </a:p>
        </p:txBody>
      </p:sp>
      <p:sp>
        <p:nvSpPr>
          <p:cNvPr id="3" name="Title 2">
            <a:extLst>
              <a:ext uri="{FF2B5EF4-FFF2-40B4-BE49-F238E27FC236}">
                <a16:creationId xmlns:a16="http://schemas.microsoft.com/office/drawing/2014/main" id="{655A5439-E204-17F0-4A72-6E4BCD09143E}"/>
              </a:ext>
            </a:extLst>
          </p:cNvPr>
          <p:cNvSpPr>
            <a:spLocks noGrp="1"/>
          </p:cNvSpPr>
          <p:nvPr>
            <p:ph type="title"/>
          </p:nvPr>
        </p:nvSpPr>
        <p:spPr/>
        <p:txBody>
          <a:bodyPr/>
          <a:lstStyle/>
          <a:p>
            <a:r>
              <a:rPr lang="en-US" altLang="en-US" sz="3200" b="1" dirty="0">
                <a:solidFill>
                  <a:schemeClr val="tx1"/>
                </a:solidFill>
                <a:ea typeface="Open Sans Extrabold" panose="020B0606030504020204" pitchFamily="34" charset="0"/>
                <a:cs typeface="Arial Black" panose="020B0604020202020204" pitchFamily="34" charset="0"/>
              </a:rPr>
              <a:t>Conflicts of Interest</a:t>
            </a:r>
            <a:endParaRPr lang="en-US" dirty="0"/>
          </a:p>
        </p:txBody>
      </p:sp>
      <p:sp>
        <p:nvSpPr>
          <p:cNvPr id="7" name="Text Placeholder 6">
            <a:extLst>
              <a:ext uri="{FF2B5EF4-FFF2-40B4-BE49-F238E27FC236}">
                <a16:creationId xmlns:a16="http://schemas.microsoft.com/office/drawing/2014/main" id="{4E4F7E8F-A780-7813-B85D-7CF36BE39655}"/>
              </a:ext>
            </a:extLst>
          </p:cNvPr>
          <p:cNvSpPr>
            <a:spLocks noGrp="1"/>
          </p:cNvSpPr>
          <p:nvPr>
            <p:ph type="body" sz="quarter" idx="16"/>
          </p:nvPr>
        </p:nvSpPr>
        <p:spPr>
          <a:xfrm>
            <a:off x="1245540" y="2007232"/>
            <a:ext cx="9700920" cy="3325723"/>
          </a:xfrm>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ea typeface="Open Sans Semibold" panose="020B0706030804020204" pitchFamily="34" charset="0"/>
                <a:cs typeface="Arial" panose="020B0604020202020204" pitchFamily="34" charset="0"/>
              </a:rPr>
              <a:t>Broad Definition</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sz="2400" b="0" i="0" u="sng" strike="noStrike" kern="0" cap="none" spc="0" normalizeH="0" baseline="0" noProof="0" dirty="0">
              <a:ln>
                <a:noFill/>
              </a:ln>
              <a:solidFill>
                <a:srgbClr val="000000"/>
              </a:solidFill>
              <a:effectLst/>
              <a:uLnTx/>
              <a:uFillTx/>
              <a:ea typeface="Open Sans Semibold" panose="020B0706030804020204" pitchFamily="34" charset="0"/>
              <a:cs typeface="Open Sans Semibold" panose="020B0706030804020204" pitchFamily="34" charset="0"/>
            </a:endParaRP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A</a:t>
            </a:r>
            <a:r>
              <a:rPr kumimoji="0" lang="en-US" altLang="en-US" sz="2400" b="0" i="1" u="none" strike="noStrike" kern="1200" cap="none" spc="0" normalizeH="0" baseline="0" noProof="0" dirty="0">
                <a:ln>
                  <a:noFill/>
                </a:ln>
                <a:solidFill>
                  <a:srgbClr val="000000"/>
                </a:solidFill>
                <a:effectLst/>
                <a:uLnTx/>
                <a:uFillTx/>
                <a:ea typeface="+mn-ea"/>
                <a:cs typeface="+mn-cs"/>
              </a:rPr>
              <a:t> conflict of interest</a:t>
            </a:r>
            <a:r>
              <a:rPr kumimoji="0" lang="en-US" altLang="en-US" sz="2400" b="0" i="0" u="none" strike="noStrike" kern="1200" cap="none" spc="0" normalizeH="0" baseline="0" noProof="0" dirty="0">
                <a:ln>
                  <a:noFill/>
                </a:ln>
                <a:solidFill>
                  <a:srgbClr val="000000"/>
                </a:solidFill>
                <a:effectLst/>
                <a:uLnTx/>
                <a:uFillTx/>
                <a:ea typeface="+mn-ea"/>
                <a:cs typeface="+mn-cs"/>
              </a:rPr>
              <a:t> arises when an individual who has a private financial interest in the outcome of a corporate contract or a public decision, </a:t>
            </a:r>
            <a:r>
              <a:rPr kumimoji="0" lang="en-US" altLang="en-US" sz="2400" b="0" i="0" u="sng" strike="noStrike" kern="1200" cap="none" spc="0" normalizeH="0" baseline="0" noProof="0" dirty="0">
                <a:ln>
                  <a:noFill/>
                </a:ln>
                <a:solidFill>
                  <a:srgbClr val="000000"/>
                </a:solidFill>
                <a:effectLst/>
                <a:uLnTx/>
                <a:uFillTx/>
                <a:ea typeface="+mn-ea"/>
                <a:cs typeface="+mn-cs"/>
              </a:rPr>
              <a:t>participates</a:t>
            </a:r>
            <a:r>
              <a:rPr kumimoji="0" lang="en-US" altLang="en-US" sz="2400" b="0" i="0" u="none" strike="noStrike" kern="1200" cap="none" spc="0" normalizeH="0" baseline="0" noProof="0" dirty="0">
                <a:ln>
                  <a:noFill/>
                </a:ln>
                <a:solidFill>
                  <a:srgbClr val="000000"/>
                </a:solidFill>
                <a:effectLst/>
                <a:uLnTx/>
                <a:uFillTx/>
                <a:ea typeface="+mn-ea"/>
                <a:cs typeface="+mn-cs"/>
              </a:rPr>
              <a:t> in the decision-making process or </a:t>
            </a:r>
            <a:r>
              <a:rPr kumimoji="0" lang="en-US" altLang="en-US" sz="2400" b="0" i="0" u="sng" strike="noStrike" kern="1200" cap="none" spc="0" normalizeH="0" baseline="0" noProof="0" dirty="0">
                <a:ln>
                  <a:noFill/>
                </a:ln>
                <a:solidFill>
                  <a:srgbClr val="000000"/>
                </a:solidFill>
                <a:effectLst/>
                <a:uLnTx/>
                <a:uFillTx/>
                <a:ea typeface="+mn-ea"/>
                <a:cs typeface="+mn-cs"/>
              </a:rPr>
              <a:t>influences or attempts to influence</a:t>
            </a:r>
            <a:r>
              <a:rPr kumimoji="0" lang="en-US" altLang="en-US" sz="2400" b="0" i="0" u="none" strike="noStrike" kern="1200" cap="none" spc="0" normalizeH="0" baseline="0" noProof="0" dirty="0">
                <a:ln>
                  <a:noFill/>
                </a:ln>
                <a:solidFill>
                  <a:srgbClr val="000000"/>
                </a:solidFill>
                <a:effectLst/>
                <a:uLnTx/>
                <a:uFillTx/>
                <a:ea typeface="+mn-ea"/>
                <a:cs typeface="+mn-cs"/>
              </a:rPr>
              <a:t> others making the contract or decision.</a:t>
            </a:r>
            <a:endParaRPr kumimoji="0" lang="en-US" altLang="en-US" sz="24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endParaRP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In short, a conflict of interest is a clash between an individual’s duty to his or her office and his or her personal interests.</a:t>
            </a:r>
            <a:endParaRPr kumimoji="0" lang="en-US" altLang="en-US" sz="2400" b="0" i="0" u="none" strike="noStrike" kern="1200" cap="none" spc="0" normalizeH="0" baseline="0" noProof="0" dirty="0">
              <a:ln>
                <a:noFill/>
              </a:ln>
              <a:solidFill>
                <a:srgbClr val="000000"/>
              </a:solidFill>
              <a:effectLst/>
              <a:uLnTx/>
              <a:uFillTx/>
              <a:ea typeface="+mn-ea"/>
              <a:cs typeface="+mn-cs"/>
            </a:endParaRPr>
          </a:p>
          <a:p>
            <a:endParaRPr lang="en-US" dirty="0"/>
          </a:p>
        </p:txBody>
      </p:sp>
    </p:spTree>
    <p:extLst>
      <p:ext uri="{BB962C8B-B14F-4D97-AF65-F5344CB8AC3E}">
        <p14:creationId xmlns:p14="http://schemas.microsoft.com/office/powerpoint/2010/main" val="313350560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35</a:t>
            </a:fld>
            <a:endParaRPr lang="en-US"/>
          </a:p>
        </p:txBody>
      </p:sp>
      <p:sp>
        <p:nvSpPr>
          <p:cNvPr id="8" name="Title 7">
            <a:extLst>
              <a:ext uri="{FF2B5EF4-FFF2-40B4-BE49-F238E27FC236}">
                <a16:creationId xmlns:a16="http://schemas.microsoft.com/office/drawing/2014/main" id="{FBEDBC26-5F9E-1C17-6A04-1606D6A414E4}"/>
              </a:ext>
            </a:extLst>
          </p:cNvPr>
          <p:cNvSpPr>
            <a:spLocks noGrp="1"/>
          </p:cNvSpPr>
          <p:nvPr>
            <p:ph type="title"/>
          </p:nvPr>
        </p:nvSpPr>
        <p:spPr>
          <a:xfrm>
            <a:off x="838200" y="605679"/>
            <a:ext cx="10515600" cy="726137"/>
          </a:xfrm>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Financial Interests</a:t>
            </a:r>
            <a:endParaRPr lang="en-US" dirty="0"/>
          </a:p>
        </p:txBody>
      </p:sp>
      <p:sp>
        <p:nvSpPr>
          <p:cNvPr id="12" name="Text Placeholder 11">
            <a:extLst>
              <a:ext uri="{FF2B5EF4-FFF2-40B4-BE49-F238E27FC236}">
                <a16:creationId xmlns:a16="http://schemas.microsoft.com/office/drawing/2014/main" id="{1BA42D6D-840E-FB67-882F-19D321024804}"/>
              </a:ext>
            </a:extLst>
          </p:cNvPr>
          <p:cNvSpPr>
            <a:spLocks noGrp="1"/>
          </p:cNvSpPr>
          <p:nvPr>
            <p:ph type="body" sz="quarter" idx="16"/>
          </p:nvPr>
        </p:nvSpPr>
        <p:spPr>
          <a:xfrm>
            <a:off x="554740" y="1766138"/>
            <a:ext cx="7753237" cy="3325723"/>
          </a:xfrm>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ea typeface="Open Sans Semibold" panose="020B0706030804020204" pitchFamily="34" charset="0"/>
                <a:cs typeface="Arial" panose="020B0604020202020204" pitchFamily="34" charset="0"/>
              </a:rPr>
              <a:t>Common Types of Financial Interests Regulated by Conflict Laws</a:t>
            </a:r>
            <a:endParaRPr kumimoji="0" lang="en-US" sz="2400" b="0" i="0" u="sng" strike="noStrike" kern="0" cap="none" spc="0" normalizeH="0" baseline="0" noProof="0" dirty="0">
              <a:ln>
                <a:noFill/>
              </a:ln>
              <a:solidFill>
                <a:srgbClr val="000000"/>
              </a:solidFill>
              <a:effectLst/>
              <a:uLnTx/>
              <a:uFillTx/>
              <a:ea typeface="Open Sans Semibold" panose="020B0706030804020204" pitchFamily="34" charset="0"/>
              <a:cs typeface="Open Sans Semibold" panose="020B0706030804020204" pitchFamily="34" charset="0"/>
            </a:endParaRP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Ownership or investment in business entity</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Investment in real property</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Source of income</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Source of gifts</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Effect on personal finances</a:t>
            </a:r>
          </a:p>
          <a:p>
            <a:pPr marL="742950" marR="0" lvl="1"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endParaRPr kumimoji="0" lang="en-US" altLang="en-US" sz="2400" b="0" i="0" u="sng"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endParaRPr>
          </a:p>
          <a:p>
            <a:pPr marL="457200" marR="0" lvl="0" indent="-457200" algn="l" defTabSz="914400" rtl="0" eaLnBrk="1" fontAlgn="base" latinLnBrk="0" hangingPunct="1">
              <a:lnSpc>
                <a:spcPct val="100000"/>
              </a:lnSpc>
              <a:spcBef>
                <a:spcPts val="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Financial interests of immediate family members of Board Members and employees typically </a:t>
            </a:r>
            <a:r>
              <a:rPr kumimoji="0" lang="en-US" altLang="en-US" sz="2400" b="0" i="0" u="sng"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are</a:t>
            </a: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 covered.</a:t>
            </a:r>
            <a:endParaRPr kumimoji="0" lang="en-US" altLang="en-US" sz="2400" b="0" i="0" u="sng" strike="noStrike" kern="1200" cap="none" spc="0" normalizeH="0" baseline="0" noProof="0" dirty="0">
              <a:ln>
                <a:noFill/>
              </a:ln>
              <a:solidFill>
                <a:srgbClr val="000000"/>
              </a:solidFill>
              <a:effectLst/>
              <a:uLnTx/>
              <a:uFillTx/>
              <a:ea typeface="Verdana" panose="020B0604030504040204" pitchFamily="34" charset="0"/>
              <a:cs typeface="Verdana" panose="020B0604030504040204" pitchFamily="34" charset="0"/>
            </a:endParaRPr>
          </a:p>
          <a:p>
            <a:endParaRPr lang="en-US" dirty="0"/>
          </a:p>
        </p:txBody>
      </p:sp>
      <p:pic>
        <p:nvPicPr>
          <p:cNvPr id="3" name="Picture 2" descr="Text, letter&#10;&#10;Description automatically generated">
            <a:extLst>
              <a:ext uri="{FF2B5EF4-FFF2-40B4-BE49-F238E27FC236}">
                <a16:creationId xmlns:a16="http://schemas.microsoft.com/office/drawing/2014/main" id="{48BBCCC6-9ECC-5E4B-8AA2-B5EF64C2C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53798">
            <a:off x="8352288" y="2679103"/>
            <a:ext cx="3009900" cy="1993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19404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36</a:t>
            </a:fld>
            <a:endParaRPr lang="en-US"/>
          </a:p>
        </p:txBody>
      </p:sp>
      <p:sp>
        <p:nvSpPr>
          <p:cNvPr id="7" name="Text Placeholder 6">
            <a:extLst>
              <a:ext uri="{FF2B5EF4-FFF2-40B4-BE49-F238E27FC236}">
                <a16:creationId xmlns:a16="http://schemas.microsoft.com/office/drawing/2014/main" id="{5F3EFD3F-9A9F-0962-6271-CE9C67C0B75F}"/>
              </a:ext>
            </a:extLst>
          </p:cNvPr>
          <p:cNvSpPr>
            <a:spLocks noGrp="1"/>
          </p:cNvSpPr>
          <p:nvPr>
            <p:ph type="body" sz="quarter" idx="16"/>
          </p:nvPr>
        </p:nvSpPr>
        <p:spPr>
          <a:xfrm>
            <a:off x="1245540" y="1885311"/>
            <a:ext cx="9700920" cy="3325723"/>
          </a:xfrm>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ea typeface="Open Sans Semibold" panose="020B0706030804020204" pitchFamily="34" charset="0"/>
                <a:cs typeface="Arial" panose="020B0604020202020204" pitchFamily="34" charset="0"/>
              </a:rPr>
              <a:t>Elements</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sz="2400" b="0" i="0" u="sng" strike="noStrike" kern="0" cap="none" spc="0" normalizeH="0" baseline="0" noProof="0" dirty="0">
              <a:ln>
                <a:noFill/>
              </a:ln>
              <a:solidFill>
                <a:srgbClr val="000000"/>
              </a:solidFill>
              <a:effectLst/>
              <a:uLnTx/>
              <a:uFillTx/>
              <a:ea typeface="Open Sans Semibold" panose="020B0706030804020204" pitchFamily="34" charset="0"/>
              <a:cs typeface="Open Sans Semibold" panose="020B0706030804020204" pitchFamily="34" charset="0"/>
            </a:endParaRPr>
          </a:p>
          <a:p>
            <a:pPr marL="868680" marR="0" lvl="1" indent="-457200" algn="l" defTabSz="914400" rtl="0" eaLnBrk="1" fontAlgn="base" latinLnBrk="0" hangingPunct="1">
              <a:lnSpc>
                <a:spcPct val="100000"/>
              </a:lnSpc>
              <a:spcBef>
                <a:spcPts val="7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Public official (officer, board member, or employee)</a:t>
            </a:r>
          </a:p>
          <a:p>
            <a:pPr marL="868680" marR="0" lvl="1" indent="-457200" algn="l" defTabSz="914400" rtl="0" eaLnBrk="1" fontAlgn="base" latinLnBrk="0" hangingPunct="1">
              <a:lnSpc>
                <a:spcPct val="100000"/>
              </a:lnSpc>
              <a:spcBef>
                <a:spcPts val="7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Making a public contract (for sale or purchase)</a:t>
            </a:r>
          </a:p>
          <a:p>
            <a:pPr marL="868680" marR="0" lvl="1" indent="-457200" algn="l" defTabSz="914400" rtl="0" eaLnBrk="1" fontAlgn="base" latinLnBrk="0" hangingPunct="1">
              <a:lnSpc>
                <a:spcPct val="100000"/>
              </a:lnSpc>
              <a:spcBef>
                <a:spcPts val="7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Public official has a financial interest in the contract</a:t>
            </a:r>
          </a:p>
          <a:p>
            <a:endParaRPr lang="en-US" dirty="0"/>
          </a:p>
        </p:txBody>
      </p:sp>
      <p:sp>
        <p:nvSpPr>
          <p:cNvPr id="9" name="Title 8">
            <a:extLst>
              <a:ext uri="{FF2B5EF4-FFF2-40B4-BE49-F238E27FC236}">
                <a16:creationId xmlns:a16="http://schemas.microsoft.com/office/drawing/2014/main" id="{7B44B9C9-BF63-7252-10F1-211C48C6E056}"/>
              </a:ext>
            </a:extLst>
          </p:cNvPr>
          <p:cNvSpPr>
            <a:spLocks noGrp="1"/>
          </p:cNvSpPr>
          <p:nvPr>
            <p:ph type="title"/>
          </p:nvPr>
        </p:nvSpPr>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Government Code </a:t>
            </a:r>
            <a:br>
              <a:rPr lang="en-US" altLang="en-US" sz="3200" b="1" dirty="0">
                <a:solidFill>
                  <a:schemeClr val="tx1"/>
                </a:solidFill>
                <a:ea typeface="Open Sans Extrabold" panose="020B0606030504020204" pitchFamily="34" charset="0"/>
                <a:cs typeface="Open Sans Extrabold" panose="020B0606030504020204" pitchFamily="34" charset="0"/>
              </a:rPr>
            </a:br>
            <a:r>
              <a:rPr lang="en-US" altLang="en-US" sz="3200" b="1" dirty="0">
                <a:solidFill>
                  <a:schemeClr val="tx1"/>
                </a:solidFill>
                <a:ea typeface="Open Sans Extrabold" panose="020B0606030504020204" pitchFamily="34" charset="0"/>
                <a:cs typeface="Open Sans Extrabold" panose="020B0606030504020204" pitchFamily="34" charset="0"/>
              </a:rPr>
              <a:t>Section 1090</a:t>
            </a:r>
            <a:endParaRPr lang="en-US" dirty="0"/>
          </a:p>
        </p:txBody>
      </p:sp>
    </p:spTree>
    <p:extLst>
      <p:ext uri="{BB962C8B-B14F-4D97-AF65-F5344CB8AC3E}">
        <p14:creationId xmlns:p14="http://schemas.microsoft.com/office/powerpoint/2010/main" val="31106611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37</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Government Code </a:t>
            </a:r>
            <a:br>
              <a:rPr lang="en-US" altLang="en-US" sz="3200" b="1" dirty="0">
                <a:solidFill>
                  <a:schemeClr val="tx1"/>
                </a:solidFill>
                <a:ea typeface="Open Sans Extrabold" panose="020B0606030504020204" pitchFamily="34" charset="0"/>
                <a:cs typeface="Open Sans Extrabold" panose="020B0606030504020204" pitchFamily="34" charset="0"/>
              </a:rPr>
            </a:br>
            <a:r>
              <a:rPr lang="en-US" altLang="en-US" sz="3200" b="1" dirty="0">
                <a:solidFill>
                  <a:schemeClr val="tx1"/>
                </a:solidFill>
                <a:ea typeface="Open Sans Extrabold" panose="020B0606030504020204" pitchFamily="34" charset="0"/>
                <a:cs typeface="Open Sans Extrabold" panose="020B0606030504020204" pitchFamily="34" charset="0"/>
              </a:rPr>
              <a:t>Section 1090</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1296272" y="2076901"/>
            <a:ext cx="9599455" cy="3325723"/>
          </a:xfrm>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ea typeface="Open Sans Semibold" panose="020B0706030804020204" pitchFamily="34" charset="0"/>
                <a:cs typeface="Arial" panose="020B0604020202020204" pitchFamily="34" charset="0"/>
              </a:rPr>
              <a:t>What you need to know about Section 1090</a:t>
            </a:r>
            <a:endParaRPr kumimoji="0" lang="en-US" sz="2400" b="1" i="0" u="none" strike="noStrike" kern="0" cap="none" spc="0" normalizeH="0" baseline="0" noProof="0" dirty="0">
              <a:ln>
                <a:noFill/>
              </a:ln>
              <a:solidFill>
                <a:srgbClr val="000000"/>
              </a:solidFill>
              <a:effectLst/>
              <a:uLnTx/>
              <a:uFillTx/>
              <a:ea typeface="Open Sans Semibold" panose="020B0706030804020204" pitchFamily="34" charset="0"/>
              <a:cs typeface="Open Sans Semibold" panose="020B0706030804020204" pitchFamily="34" charset="0"/>
            </a:endParaRPr>
          </a:p>
          <a:p>
            <a:pPr marL="868680" marR="0" lvl="0" indent="-457200" algn="l" defTabSz="914400" rtl="0" eaLnBrk="1" fontAlgn="base" latinLnBrk="0" hangingPunct="1">
              <a:lnSpc>
                <a:spcPts val="2600"/>
              </a:lnSpc>
              <a:spcBef>
                <a:spcPts val="750"/>
              </a:spcBef>
              <a:spcAft>
                <a:spcPts val="0"/>
              </a:spcAft>
              <a:buClrTx/>
              <a:buSzTx/>
              <a:buFont typeface="System Font Regular"/>
              <a:buChar char="‣"/>
              <a:tabLst/>
              <a:defRPr/>
            </a:pPr>
            <a:r>
              <a:rPr kumimoji="0" lang="en-US" sz="20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If board member has financial interest, the entire board is prohibited from entering into the contract; </a:t>
            </a:r>
            <a:r>
              <a:rPr kumimoji="0" lang="en-US" sz="2000" b="0" i="1"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even if it is with the </a:t>
            </a:r>
            <a:r>
              <a:rPr kumimoji="0" lang="en-US" sz="2000" b="0" i="1" u="sng"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best vendor</a:t>
            </a:r>
            <a:r>
              <a:rPr kumimoji="0" lang="en-US" sz="2000" b="0" i="1"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 at the </a:t>
            </a:r>
            <a:r>
              <a:rPr kumimoji="0" lang="en-US" sz="2000" b="0" i="1" u="sng"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best price</a:t>
            </a:r>
            <a:r>
              <a:rPr kumimoji="0" lang="en-US" sz="2000" b="0" i="1"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 and the interested board member abstains</a:t>
            </a:r>
            <a:r>
              <a:rPr kumimoji="0" lang="en-US" sz="20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 (Unless an exception applies.)</a:t>
            </a:r>
          </a:p>
          <a:p>
            <a:pPr marL="868680" marR="0" lvl="0" indent="-457200" algn="l" defTabSz="914400" rtl="0" eaLnBrk="1" fontAlgn="base" latinLnBrk="0" hangingPunct="1">
              <a:lnSpc>
                <a:spcPts val="2600"/>
              </a:lnSpc>
              <a:spcBef>
                <a:spcPts val="750"/>
              </a:spcBef>
              <a:spcAft>
                <a:spcPts val="0"/>
              </a:spcAft>
              <a:buClrTx/>
              <a:buSzTx/>
              <a:buFont typeface="System Font Regular"/>
              <a:buChar char="‣"/>
              <a:tabLst/>
              <a:defRPr/>
            </a:pPr>
            <a:r>
              <a:rPr kumimoji="0" lang="en-US" alt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Making a public contract is defined very broadly!  Applies to earliest discussions, planning, solicitation for bids, etc., not just vote.</a:t>
            </a:r>
          </a:p>
          <a:p>
            <a:pPr marL="868680" marR="0" lvl="0" indent="-457200" algn="l" defTabSz="914400" rtl="0" eaLnBrk="1" fontAlgn="base" latinLnBrk="0" hangingPunct="1">
              <a:lnSpc>
                <a:spcPts val="2600"/>
              </a:lnSpc>
              <a:spcBef>
                <a:spcPts val="750"/>
              </a:spcBef>
              <a:spcAft>
                <a:spcPts val="0"/>
              </a:spcAft>
              <a:buClrTx/>
              <a:buSzTx/>
              <a:buFont typeface="System Font Regular"/>
              <a:buChar char="‣"/>
              <a:tabLst/>
              <a:defRPr/>
            </a:pPr>
            <a:r>
              <a:rPr kumimoji="0" lang="en-US" alt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Thus, this statute is, in most respects, the toughest standard to meet.</a:t>
            </a:r>
          </a:p>
          <a:p>
            <a:pPr marL="868680" marR="0" lvl="0" indent="-457200" algn="l" defTabSz="914400" rtl="0" eaLnBrk="1" fontAlgn="base" latinLnBrk="0" hangingPunct="1">
              <a:lnSpc>
                <a:spcPts val="2600"/>
              </a:lnSpc>
              <a:spcBef>
                <a:spcPts val="750"/>
              </a:spcBef>
              <a:spcAft>
                <a:spcPts val="0"/>
              </a:spcAft>
              <a:buClrTx/>
              <a:buSzTx/>
              <a:buFont typeface="System Font Regular"/>
              <a:buChar char="‣"/>
              <a:tabLst/>
              <a:defRPr/>
            </a:pPr>
            <a:r>
              <a:rPr kumimoji="0" lang="en-US" alt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Violation of GC 1090 is a felony and the contract void!</a:t>
            </a:r>
          </a:p>
          <a:p>
            <a:endParaRPr lang="en-US" dirty="0"/>
          </a:p>
        </p:txBody>
      </p:sp>
    </p:spTree>
    <p:extLst>
      <p:ext uri="{BB962C8B-B14F-4D97-AF65-F5344CB8AC3E}">
        <p14:creationId xmlns:p14="http://schemas.microsoft.com/office/powerpoint/2010/main" val="423726303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38</a:t>
            </a:fld>
            <a:endParaRPr lang="en-US"/>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Political Reform Act</a:t>
            </a:r>
            <a:endParaRPr lang="en-US" dirty="0"/>
          </a:p>
        </p:txBody>
      </p:sp>
      <p:pic>
        <p:nvPicPr>
          <p:cNvPr id="3" name="Picture 2" descr="A screenshot of a computer&#10;&#10;Description automatically generated with low confidence">
            <a:extLst>
              <a:ext uri="{FF2B5EF4-FFF2-40B4-BE49-F238E27FC236}">
                <a16:creationId xmlns:a16="http://schemas.microsoft.com/office/drawing/2014/main" id="{1728D08E-63BF-0C25-0EC0-6632B7D53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80" y="1454331"/>
            <a:ext cx="9144000" cy="4902020"/>
          </a:xfrm>
          <a:prstGeom prst="rect">
            <a:avLst/>
          </a:prstGeom>
        </p:spPr>
      </p:pic>
    </p:spTree>
    <p:extLst>
      <p:ext uri="{BB962C8B-B14F-4D97-AF65-F5344CB8AC3E}">
        <p14:creationId xmlns:p14="http://schemas.microsoft.com/office/powerpoint/2010/main" val="1209783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39</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1399471" y="1624054"/>
            <a:ext cx="9700920" cy="3325723"/>
          </a:xfrm>
        </p:spPr>
        <p:txBody>
          <a:bodyPr/>
          <a:lstStyle/>
          <a:p>
            <a:pPr marL="752475" marR="0" lvl="0" indent="-752475" algn="l"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Big Picture</a:t>
            </a:r>
            <a:endParaRPr kumimoji="0" lang="en-US" altLang="en-US" sz="2400" b="0" i="0" u="sng"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endParaRPr>
          </a:p>
          <a:p>
            <a:pPr marL="868680" marR="0" lvl="1" indent="-457200" algn="l" defTabSz="914400" rtl="0" eaLnBrk="1" fontAlgn="base" latinLnBrk="0" hangingPunct="1">
              <a:lnSpc>
                <a:spcPts val="2600"/>
              </a:lnSpc>
              <a:spcBef>
                <a:spcPts val="750"/>
              </a:spcBef>
              <a:spcAft>
                <a:spcPct val="0"/>
              </a:spcAft>
              <a:buClrTx/>
              <a:buSzTx/>
              <a:buFont typeface="+mj-lt"/>
              <a:buAutoNum type="arabicPeriod"/>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Public official</a:t>
            </a:r>
          </a:p>
          <a:p>
            <a:pPr marL="868680" marR="0" lvl="1" indent="-457200" algn="l" defTabSz="914400" rtl="0" eaLnBrk="1" fontAlgn="base" latinLnBrk="0" hangingPunct="1">
              <a:lnSpc>
                <a:spcPts val="2600"/>
              </a:lnSpc>
              <a:spcBef>
                <a:spcPts val="750"/>
              </a:spcBef>
              <a:spcAft>
                <a:spcPct val="0"/>
              </a:spcAft>
              <a:buClrTx/>
              <a:buSzTx/>
              <a:buFont typeface="+mj-lt"/>
              <a:buAutoNum type="arabicPeriod"/>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Participating in or attempting to influence a governmental decision</a:t>
            </a:r>
          </a:p>
          <a:p>
            <a:pPr marL="868680" marR="0" lvl="1" indent="-457200" algn="l" defTabSz="914400" rtl="0" eaLnBrk="1" fontAlgn="base" latinLnBrk="0" hangingPunct="1">
              <a:lnSpc>
                <a:spcPts val="2600"/>
              </a:lnSpc>
              <a:spcBef>
                <a:spcPts val="750"/>
              </a:spcBef>
              <a:spcAft>
                <a:spcPct val="0"/>
              </a:spcAft>
              <a:buClrTx/>
              <a:buSzTx/>
              <a:buFont typeface="+mj-lt"/>
              <a:buAutoNum type="arabicPeriod"/>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Public official has qualifying financial interest (</a:t>
            </a:r>
            <a:r>
              <a:rPr kumimoji="0" lang="en-US" altLang="en-US" sz="2400" b="0" i="1"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Includes spouse and children)</a:t>
            </a:r>
          </a:p>
          <a:p>
            <a:pPr marL="868680" marR="0" lvl="1" indent="-457200" algn="l" defTabSz="914400" rtl="0" eaLnBrk="1" fontAlgn="base" latinLnBrk="0" hangingPunct="1">
              <a:lnSpc>
                <a:spcPts val="2600"/>
              </a:lnSpc>
              <a:spcBef>
                <a:spcPts val="750"/>
              </a:spcBef>
              <a:spcAft>
                <a:spcPct val="0"/>
              </a:spcAft>
              <a:buClrTx/>
              <a:buSzTx/>
              <a:buFont typeface="+mj-lt"/>
              <a:buAutoNum type="arabicPeriod"/>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Financial interest is material </a:t>
            </a:r>
          </a:p>
          <a:p>
            <a:pPr marL="800100" marR="0" lvl="2" indent="0" algn="l" defTabSz="914400" rtl="0" eaLnBrk="1" fontAlgn="base" latinLnBrk="0" hangingPunct="1">
              <a:lnSpc>
                <a:spcPts val="2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endParaRPr>
          </a:p>
          <a:p>
            <a:pPr marL="752475" marR="0" lvl="0" indent="-752475" algn="ctr" defTabSz="914400" rtl="0" eaLnBrk="1" fontAlgn="base" latinLnBrk="0" hangingPunct="1">
              <a:lnSpc>
                <a:spcPts val="26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ea typeface="+mn-ea"/>
                <a:cs typeface="+mn-cs"/>
              </a:rPr>
              <a:t>The Official Must Recuse Him or Herself from </a:t>
            </a:r>
          </a:p>
          <a:p>
            <a:pPr marL="752475" marR="0" lvl="0" indent="-752475" algn="ctr" defTabSz="914400" rtl="0" eaLnBrk="1" fontAlgn="base" latinLnBrk="0" hangingPunct="1">
              <a:lnSpc>
                <a:spcPts val="26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ea typeface="+mn-ea"/>
                <a:cs typeface="+mn-cs"/>
              </a:rPr>
              <a:t>All Parts of the Decision-Making Process</a:t>
            </a:r>
          </a:p>
          <a:p>
            <a:pPr marL="752475" marR="0" lvl="0" indent="-752475" algn="ctr" defTabSz="914400" rtl="0" eaLnBrk="1" fontAlgn="base" latinLnBrk="0" hangingPunct="1">
              <a:lnSpc>
                <a:spcPts val="2000"/>
              </a:lnSpc>
              <a:spcBef>
                <a:spcPct val="20000"/>
              </a:spcBef>
              <a:spcAft>
                <a:spcPct val="0"/>
              </a:spcAft>
              <a:buClrTx/>
              <a:buSzTx/>
              <a:buFontTx/>
              <a:buNone/>
              <a:tabLst/>
              <a:defRPr/>
            </a:pPr>
            <a:endParaRPr kumimoji="0" lang="en-US" altLang="en-US" sz="2000" b="1" i="0" u="sng" strike="noStrike" kern="1200" cap="none" spc="0" normalizeH="0" baseline="0" noProof="0" dirty="0">
              <a:ln>
                <a:noFill/>
              </a:ln>
              <a:solidFill>
                <a:srgbClr val="000000"/>
              </a:solidFill>
              <a:effectLst/>
              <a:uLnTx/>
              <a:uFillTx/>
              <a:ea typeface="+mn-ea"/>
              <a:cs typeface="+mn-cs"/>
            </a:endParaRPr>
          </a:p>
          <a:p>
            <a:pPr marL="457200" marR="0" lvl="0" indent="-457200" algn="l" defTabSz="914400" rtl="0" eaLnBrk="1" fontAlgn="base" latinLnBrk="0" hangingPunct="1">
              <a:lnSpc>
                <a:spcPts val="2600"/>
              </a:lnSpc>
              <a:spcBef>
                <a:spcPct val="20000"/>
              </a:spcBef>
              <a:spcAft>
                <a:spcPct val="0"/>
              </a:spcAft>
              <a:buClrTx/>
              <a:buSzTx/>
              <a:buFont typeface="System Font Regular"/>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Lots of very detailed regulations have also been adopted by FPPC.</a:t>
            </a:r>
            <a:endParaRPr kumimoji="0" lang="en-US" altLang="en-US" sz="2400" b="1" i="0" u="none" strike="noStrike" kern="1200" cap="none" spc="0" normalizeH="0" baseline="0" noProof="0" dirty="0">
              <a:ln>
                <a:noFill/>
              </a:ln>
              <a:solidFill>
                <a:srgbClr val="000000"/>
              </a:solidFill>
              <a:effectLst/>
              <a:uLnTx/>
              <a:uFillTx/>
              <a:ea typeface="+mn-ea"/>
              <a:cs typeface="+mn-cs"/>
            </a:endParaRP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a:xfrm>
            <a:off x="907868" y="631805"/>
            <a:ext cx="10515600" cy="726137"/>
          </a:xfrm>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Political Reform Act</a:t>
            </a:r>
            <a:endParaRPr lang="en-US" dirty="0"/>
          </a:p>
        </p:txBody>
      </p:sp>
    </p:spTree>
    <p:extLst>
      <p:ext uri="{BB962C8B-B14F-4D97-AF65-F5344CB8AC3E}">
        <p14:creationId xmlns:p14="http://schemas.microsoft.com/office/powerpoint/2010/main" val="218958616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9B342-C9B8-A8ED-82BF-2E9048FF2D76}"/>
              </a:ext>
            </a:extLst>
          </p:cNvPr>
          <p:cNvSpPr>
            <a:spLocks noGrp="1"/>
          </p:cNvSpPr>
          <p:nvPr>
            <p:ph type="title"/>
          </p:nvPr>
        </p:nvSpPr>
        <p:spPr>
          <a:xfrm>
            <a:off x="454092" y="3429000"/>
            <a:ext cx="7897428" cy="1650021"/>
          </a:xfrm>
        </p:spPr>
        <p:txBody>
          <a:bodyPr/>
          <a:lstStyle/>
          <a:p>
            <a:r>
              <a:rPr lang="en-US" dirty="0"/>
              <a:t>Jerry W. Simmons, esq. </a:t>
            </a:r>
          </a:p>
        </p:txBody>
      </p:sp>
      <p:sp>
        <p:nvSpPr>
          <p:cNvPr id="4" name="Text Placeholder 3">
            <a:extLst>
              <a:ext uri="{FF2B5EF4-FFF2-40B4-BE49-F238E27FC236}">
                <a16:creationId xmlns:a16="http://schemas.microsoft.com/office/drawing/2014/main" id="{4C53BD57-12CF-16FA-4182-7E4CAE38DBEB}"/>
              </a:ext>
            </a:extLst>
          </p:cNvPr>
          <p:cNvSpPr>
            <a:spLocks noGrp="1"/>
          </p:cNvSpPr>
          <p:nvPr>
            <p:ph type="body" sz="quarter" idx="33"/>
          </p:nvPr>
        </p:nvSpPr>
        <p:spPr/>
        <p:txBody>
          <a:bodyPr/>
          <a:lstStyle/>
          <a:p>
            <a:r>
              <a:rPr lang="en-US" dirty="0"/>
              <a:t>PARTNER</a:t>
            </a:r>
          </a:p>
        </p:txBody>
      </p:sp>
    </p:spTree>
    <p:extLst>
      <p:ext uri="{BB962C8B-B14F-4D97-AF65-F5344CB8AC3E}">
        <p14:creationId xmlns:p14="http://schemas.microsoft.com/office/powerpoint/2010/main" val="848940113"/>
      </p:ext>
    </p:extLst>
  </p:cSld>
  <p:clrMapOvr>
    <a:masterClrMapping/>
  </p:clrMapOvr>
  <mc:AlternateContent xmlns:mc="http://schemas.openxmlformats.org/markup-compatibility/2006" xmlns:p14="http://schemas.microsoft.com/office/powerpoint/2010/main">
    <mc:Choice Requires="p14">
      <p:transition spd="slow" p14:dur="225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40</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COI Code</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920500" y="2033357"/>
            <a:ext cx="4626293" cy="3325723"/>
          </a:xfrm>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ea typeface="Open Sans Semibold" panose="020B0706030804020204" pitchFamily="34" charset="0"/>
                <a:cs typeface="Arial" panose="020B0604020202020204" pitchFamily="34" charset="0"/>
              </a:rPr>
              <a:t>Conflict of Interest Code</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States who must file the Form 700</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Assigns disclosure categories</a:t>
            </a:r>
          </a:p>
          <a:p>
            <a:endParaRPr lang="en-US" dirty="0"/>
          </a:p>
        </p:txBody>
      </p:sp>
      <p:pic>
        <p:nvPicPr>
          <p:cNvPr id="2" name="Picture 1" descr="A picture containing text, sky, sign, outdoor&#10;&#10;Description automatically generated">
            <a:extLst>
              <a:ext uri="{FF2B5EF4-FFF2-40B4-BE49-F238E27FC236}">
                <a16:creationId xmlns:a16="http://schemas.microsoft.com/office/drawing/2014/main" id="{663C094C-3DED-874C-6A55-A2E406F07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292506"/>
            <a:ext cx="4876800" cy="3129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9016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41</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1245540" y="1885311"/>
            <a:ext cx="9700920" cy="3325723"/>
          </a:xfrm>
        </p:spPr>
        <p:txBody>
          <a:body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ea typeface="Open Sans Semibold" panose="020B0706030804020204" pitchFamily="34" charset="0"/>
                <a:cs typeface="Arial" panose="020B0604020202020204" pitchFamily="34" charset="0"/>
              </a:rPr>
              <a:t>Form 700</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Statement of Economic Interests</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When it must be filed:</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Assuming or reappointment to office or position (within 30 days)</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Once annually (by April 1</a:t>
            </a:r>
            <a:r>
              <a:rPr kumimoji="0" lang="en-US" sz="2000" b="0" i="0" u="none" strike="noStrike" kern="1200" cap="none" spc="0" normalizeH="0" baseline="30000" noProof="0" dirty="0">
                <a:ln>
                  <a:noFill/>
                </a:ln>
                <a:solidFill>
                  <a:srgbClr val="000000"/>
                </a:solidFill>
                <a:effectLst/>
                <a:uLnTx/>
                <a:uFillTx/>
                <a:ea typeface="Open Sans" panose="020B0606030504020204" pitchFamily="34" charset="0"/>
                <a:cs typeface="Arial" panose="020B0604020202020204" pitchFamily="34" charset="0"/>
              </a:rPr>
              <a:t>st</a:t>
            </a: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Leaving office or position (within 30 days)</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Penalties for failure to file:</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Criminal charges by Atty General or District Atty for deliberate failure to file</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sz="20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Civil or administrative action by FPPC or private citizen</a:t>
            </a: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Form 700</a:t>
            </a:r>
            <a:endParaRPr lang="en-US" dirty="0"/>
          </a:p>
        </p:txBody>
      </p:sp>
    </p:spTree>
    <p:extLst>
      <p:ext uri="{BB962C8B-B14F-4D97-AF65-F5344CB8AC3E}">
        <p14:creationId xmlns:p14="http://schemas.microsoft.com/office/powerpoint/2010/main" val="132025815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42</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1245540" y="1841769"/>
            <a:ext cx="9700920" cy="3325723"/>
          </a:xfrm>
        </p:spPr>
        <p:txBody>
          <a:bodyPr/>
          <a:lstStyle/>
          <a:p>
            <a:pPr marL="0" indent="0">
              <a:buFontTx/>
              <a:buNone/>
              <a:defRPr/>
            </a:pPr>
            <a:r>
              <a:rPr lang="en-US" sz="2800" b="1" dirty="0">
                <a:ea typeface="Open Sans Semibold" panose="020B0706030804020204" pitchFamily="34" charset="0"/>
                <a:cs typeface="Arial" panose="020B0604020202020204" pitchFamily="34" charset="0"/>
              </a:rPr>
              <a:t>Gifts</a:t>
            </a:r>
          </a:p>
          <a:p>
            <a:pPr marL="868680" indent="-457200">
              <a:spcBef>
                <a:spcPts val="750"/>
              </a:spcBef>
              <a:buFont typeface="System Font Regular"/>
              <a:buChar char="‣"/>
              <a:defRPr/>
            </a:pPr>
            <a:r>
              <a:rPr lang="en-US" sz="2000" dirty="0"/>
              <a:t>General rule is that you cannot accept more than $500 from one source in a calendar year.</a:t>
            </a:r>
          </a:p>
          <a:p>
            <a:pPr marL="868680" indent="-457200">
              <a:spcBef>
                <a:spcPts val="750"/>
              </a:spcBef>
              <a:buFont typeface="System Font Regular"/>
              <a:buChar char="‣"/>
              <a:defRPr/>
            </a:pPr>
            <a:r>
              <a:rPr lang="en-US" sz="2000" dirty="0"/>
              <a:t>General rule is that gifts worth more than $50 must be reported (one gift or aggregate gifts from same source in a calendar year).</a:t>
            </a:r>
          </a:p>
          <a:p>
            <a:pPr marL="868680" indent="-457200">
              <a:spcBef>
                <a:spcPts val="750"/>
              </a:spcBef>
              <a:buFont typeface="+mj-lt"/>
              <a:buAutoNum type="arabicPeriod"/>
              <a:defRPr/>
            </a:pPr>
            <a:r>
              <a:rPr lang="en-US" sz="2000" dirty="0"/>
              <a:t>Many exceptions to </a:t>
            </a:r>
            <a:r>
              <a:rPr lang="en-US" sz="2000" u="sng" dirty="0"/>
              <a:t>both</a:t>
            </a:r>
            <a:r>
              <a:rPr lang="en-US" sz="2000" dirty="0"/>
              <a:t> general rules, the most common being:</a:t>
            </a:r>
          </a:p>
          <a:p>
            <a:pPr marL="1268730" lvl="1" indent="-457200">
              <a:spcBef>
                <a:spcPts val="750"/>
              </a:spcBef>
              <a:buFont typeface="System Font Regular"/>
              <a:buChar char="☞"/>
              <a:defRPr/>
            </a:pPr>
            <a:r>
              <a:rPr lang="en-US" sz="2000" dirty="0"/>
              <a:t>Special Occasions – Birthdays, Holidays: </a:t>
            </a:r>
          </a:p>
          <a:p>
            <a:pPr marL="1668780" lvl="2" indent="-457200">
              <a:spcBef>
                <a:spcPts val="750"/>
              </a:spcBef>
              <a:buFont typeface="System Font Regular"/>
              <a:buChar char="▴"/>
              <a:defRPr/>
            </a:pPr>
            <a:r>
              <a:rPr lang="en-US" sz="2000" dirty="0"/>
              <a:t>Can be gifts from anyone (other than lobbyists) if the gift giving and taking is proportional.</a:t>
            </a:r>
          </a:p>
          <a:p>
            <a:pPr marL="868680" indent="-457200">
              <a:spcBef>
                <a:spcPts val="750"/>
              </a:spcBef>
              <a:buFont typeface="+mj-lt"/>
              <a:buAutoNum type="arabicPeriod"/>
              <a:defRPr/>
            </a:pPr>
            <a:r>
              <a:rPr lang="en-US" sz="2000" dirty="0"/>
              <a:t>Inheritance</a:t>
            </a: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p:txBody>
          <a:bodyPr/>
          <a:lstStyle/>
          <a:p>
            <a:r>
              <a:rPr kumimoji="0" lang="en-US" altLang="en-US" sz="3200" b="1" i="0" u="none" strike="noStrike" kern="0" cap="none" spc="0" normalizeH="0" baseline="0" noProof="0" dirty="0">
                <a:ln>
                  <a:noFill/>
                </a:ln>
                <a:solidFill>
                  <a:schemeClr val="tx1"/>
                </a:solidFill>
                <a:effectLst/>
                <a:uLnTx/>
                <a:uFillTx/>
                <a:ea typeface="+mj-ea"/>
                <a:cs typeface="+mj-cs"/>
              </a:rPr>
              <a:t>Form 700</a:t>
            </a:r>
            <a:br>
              <a:rPr kumimoji="0" lang="en-US" altLang="en-US" sz="3200" b="1" i="0" u="none" strike="noStrike" kern="0" cap="none" spc="0" normalizeH="0" baseline="0" noProof="0" dirty="0">
                <a:ln>
                  <a:noFill/>
                </a:ln>
                <a:solidFill>
                  <a:schemeClr val="tx1"/>
                </a:solidFill>
                <a:effectLst/>
                <a:uLnTx/>
                <a:uFillTx/>
                <a:ea typeface="+mj-ea"/>
                <a:cs typeface="+mj-cs"/>
              </a:rPr>
            </a:br>
            <a:endParaRPr lang="en-US" dirty="0"/>
          </a:p>
        </p:txBody>
      </p:sp>
    </p:spTree>
    <p:extLst>
      <p:ext uri="{BB962C8B-B14F-4D97-AF65-F5344CB8AC3E}">
        <p14:creationId xmlns:p14="http://schemas.microsoft.com/office/powerpoint/2010/main" val="320593952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BBE00C4-1087-1088-10FA-7C2640615640}"/>
              </a:ext>
            </a:extLst>
          </p:cNvPr>
          <p:cNvSpPr>
            <a:spLocks noGrp="1"/>
          </p:cNvSpPr>
          <p:nvPr>
            <p:ph type="sldNum" sz="quarter" idx="12"/>
          </p:nvPr>
        </p:nvSpPr>
        <p:spPr/>
        <p:txBody>
          <a:bodyPr/>
          <a:lstStyle/>
          <a:p>
            <a:fld id="{F91729D4-A164-47A3-830D-E792BCE699E4}" type="slidenum">
              <a:rPr lang="en-US" smtClean="0"/>
              <a:t>43</a:t>
            </a:fld>
            <a:endParaRPr lang="en-US"/>
          </a:p>
        </p:txBody>
      </p:sp>
      <p:sp>
        <p:nvSpPr>
          <p:cNvPr id="4" name="Text Placeholder 3">
            <a:extLst>
              <a:ext uri="{FF2B5EF4-FFF2-40B4-BE49-F238E27FC236}">
                <a16:creationId xmlns:a16="http://schemas.microsoft.com/office/drawing/2014/main" id="{9704C3D6-E585-3F81-ADD5-B4DEA35F03B4}"/>
              </a:ext>
            </a:extLst>
          </p:cNvPr>
          <p:cNvSpPr>
            <a:spLocks noGrp="1"/>
          </p:cNvSpPr>
          <p:nvPr>
            <p:ph type="body" sz="quarter" idx="16"/>
          </p:nvPr>
        </p:nvSpPr>
        <p:spPr>
          <a:xfrm>
            <a:off x="1262743" y="1670493"/>
            <a:ext cx="9988336" cy="3325723"/>
          </a:xfrm>
        </p:spPr>
        <p:txBody>
          <a:bodyPr/>
          <a:lstStyle/>
          <a:p>
            <a:pPr marL="0" indent="0">
              <a:buFontTx/>
              <a:buNone/>
              <a:defRPr/>
            </a:pPr>
            <a:r>
              <a:rPr lang="en-US" sz="2800" b="1" dirty="0">
                <a:ea typeface="Open Sans Semibold" panose="020B0706030804020204" pitchFamily="34" charset="0"/>
                <a:cs typeface="Arial" panose="020B0604020202020204" pitchFamily="34" charset="0"/>
              </a:rPr>
              <a:t>Gift</a:t>
            </a:r>
            <a:r>
              <a:rPr lang="en-US" sz="2400" b="1" dirty="0">
                <a:ea typeface="Open Sans Semibold" panose="020B0706030804020204" pitchFamily="34" charset="0"/>
                <a:cs typeface="Arial" panose="020B0604020202020204" pitchFamily="34" charset="0"/>
              </a:rPr>
              <a:t> </a:t>
            </a:r>
            <a:r>
              <a:rPr lang="en-US" sz="2000" i="1" dirty="0">
                <a:ea typeface="Open Sans Semibold" panose="020B0706030804020204" pitchFamily="34" charset="0"/>
                <a:cs typeface="Arial" panose="020B0604020202020204" pitchFamily="34" charset="0"/>
              </a:rPr>
              <a:t>(cont.)</a:t>
            </a:r>
          </a:p>
          <a:p>
            <a:pPr marL="868680" lvl="1" indent="-457200">
              <a:lnSpc>
                <a:spcPts val="2200"/>
              </a:lnSpc>
              <a:spcBef>
                <a:spcPts val="750"/>
              </a:spcBef>
              <a:buFont typeface="+mj-lt"/>
              <a:buAutoNum type="arabicPeriod" startAt="3"/>
              <a:defRPr/>
            </a:pPr>
            <a:r>
              <a:rPr lang="en-US" sz="2000" dirty="0"/>
              <a:t>Family Members:</a:t>
            </a:r>
          </a:p>
          <a:p>
            <a:pPr marL="1325880" lvl="3" indent="-457200">
              <a:lnSpc>
                <a:spcPts val="2200"/>
              </a:lnSpc>
              <a:spcBef>
                <a:spcPts val="750"/>
              </a:spcBef>
              <a:buFont typeface="System Font Regular"/>
              <a:buChar char="☞"/>
              <a:defRPr/>
            </a:pPr>
            <a:r>
              <a:rPr lang="en-US" sz="2000" dirty="0"/>
              <a:t>Spouse (or former spouse), child, parent, grandparent, great grandparent, grandchild, brother, sister, current or former parent-in-law, brother-in-law, sister-in-law, aunt, great aunt, uncle, great uncle, niece, great niece, nephew, great nephew, first cousin, or first cousin once removed, or the spouse of any such person. (other than a lobbyist)</a:t>
            </a:r>
          </a:p>
          <a:p>
            <a:pPr marL="868680" lvl="1" indent="-457200">
              <a:lnSpc>
                <a:spcPts val="2200"/>
              </a:lnSpc>
              <a:spcBef>
                <a:spcPts val="750"/>
              </a:spcBef>
              <a:buFont typeface="+mj-lt"/>
              <a:buAutoNum type="arabicPeriod" startAt="4"/>
              <a:defRPr/>
            </a:pPr>
            <a:r>
              <a:rPr lang="en-US" sz="2000" dirty="0"/>
              <a:t>“BFF’s”- Long-term friendships:</a:t>
            </a:r>
          </a:p>
          <a:p>
            <a:pPr marL="1325880" lvl="3" indent="-457200">
              <a:lnSpc>
                <a:spcPts val="2200"/>
              </a:lnSpc>
              <a:spcBef>
                <a:spcPts val="750"/>
              </a:spcBef>
              <a:buFont typeface="System Font Regular"/>
              <a:buChar char="☞"/>
              <a:defRPr/>
            </a:pPr>
            <a:r>
              <a:rPr lang="en-US" sz="2000" dirty="0"/>
              <a:t>Friends for a “period of time” and gift giving and taking must be proportional. (other than a lobbyist)</a:t>
            </a:r>
          </a:p>
          <a:p>
            <a:pPr marL="868680" lvl="1" indent="-457200">
              <a:lnSpc>
                <a:spcPts val="2200"/>
              </a:lnSpc>
              <a:spcBef>
                <a:spcPts val="750"/>
              </a:spcBef>
              <a:buFont typeface="+mj-lt"/>
              <a:buAutoNum type="arabicPeriod" startAt="5"/>
              <a:defRPr/>
            </a:pPr>
            <a:r>
              <a:rPr lang="en-US" sz="2000" dirty="0"/>
              <a:t>Dating – “bona fide” relationship (other than a lobbyist)</a:t>
            </a:r>
          </a:p>
          <a:p>
            <a:pPr marL="1268730" lvl="1" indent="-457200">
              <a:lnSpc>
                <a:spcPts val="2200"/>
              </a:lnSpc>
              <a:spcBef>
                <a:spcPts val="750"/>
              </a:spcBef>
              <a:buFont typeface="System Font Regular"/>
              <a:buChar char="☞"/>
              <a:defRPr/>
            </a:pPr>
            <a:r>
              <a:rPr lang="en-US" sz="2000" dirty="0"/>
              <a:t>Returning or Donating Gifts vs. Reporting</a:t>
            </a:r>
          </a:p>
          <a:p>
            <a:endParaRPr lang="en-US" dirty="0"/>
          </a:p>
        </p:txBody>
      </p:sp>
      <p:sp>
        <p:nvSpPr>
          <p:cNvPr id="6" name="Title 5">
            <a:extLst>
              <a:ext uri="{FF2B5EF4-FFF2-40B4-BE49-F238E27FC236}">
                <a16:creationId xmlns:a16="http://schemas.microsoft.com/office/drawing/2014/main" id="{DCAD63A9-CFA7-C942-AEBC-B8B86BDF6D82}"/>
              </a:ext>
            </a:extLst>
          </p:cNvPr>
          <p:cNvSpPr>
            <a:spLocks noGrp="1"/>
          </p:cNvSpPr>
          <p:nvPr>
            <p:ph type="title"/>
          </p:nvPr>
        </p:nvSpPr>
        <p:spPr/>
        <p:txBody>
          <a:bodyPr/>
          <a:lstStyle/>
          <a:p>
            <a:r>
              <a:rPr kumimoji="0" lang="en-US" altLang="en-US" sz="3200" b="1" i="0" u="none" strike="noStrike" kern="0" cap="none" spc="0" normalizeH="0" baseline="0" noProof="0" dirty="0">
                <a:ln>
                  <a:noFill/>
                </a:ln>
                <a:solidFill>
                  <a:schemeClr val="tx1"/>
                </a:solidFill>
                <a:effectLst/>
                <a:uLnTx/>
                <a:uFillTx/>
                <a:ea typeface="+mj-ea"/>
                <a:cs typeface="+mj-cs"/>
              </a:rPr>
              <a:t>Form 700</a:t>
            </a:r>
            <a:br>
              <a:rPr kumimoji="0" lang="en-US" altLang="en-US" sz="3200" b="1" i="0" u="none" strike="noStrike" kern="0" cap="none" spc="0" normalizeH="0" baseline="0" noProof="0" dirty="0">
                <a:ln>
                  <a:noFill/>
                </a:ln>
                <a:solidFill>
                  <a:schemeClr val="tx1"/>
                </a:solidFill>
                <a:effectLst/>
                <a:uLnTx/>
                <a:uFillTx/>
                <a:ea typeface="+mj-ea"/>
                <a:cs typeface="+mj-cs"/>
              </a:rPr>
            </a:br>
            <a:endParaRPr lang="en-US" dirty="0"/>
          </a:p>
        </p:txBody>
      </p:sp>
    </p:spTree>
    <p:extLst>
      <p:ext uri="{BB962C8B-B14F-4D97-AF65-F5344CB8AC3E}">
        <p14:creationId xmlns:p14="http://schemas.microsoft.com/office/powerpoint/2010/main" val="3089754977"/>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44</a:t>
            </a:fld>
            <a:endParaRPr lang="en-US"/>
          </a:p>
        </p:txBody>
      </p:sp>
      <p:sp>
        <p:nvSpPr>
          <p:cNvPr id="6" name="Text Placeholder 5">
            <a:extLst>
              <a:ext uri="{FF2B5EF4-FFF2-40B4-BE49-F238E27FC236}">
                <a16:creationId xmlns:a16="http://schemas.microsoft.com/office/drawing/2014/main" id="{3B33E514-9C78-2B89-CDE8-A601C9F60956}"/>
              </a:ext>
            </a:extLst>
          </p:cNvPr>
          <p:cNvSpPr>
            <a:spLocks noGrp="1"/>
          </p:cNvSpPr>
          <p:nvPr>
            <p:ph type="body" sz="quarter" idx="16"/>
          </p:nvPr>
        </p:nvSpPr>
        <p:spPr>
          <a:xfrm>
            <a:off x="1245540" y="1876604"/>
            <a:ext cx="9700920" cy="3325723"/>
          </a:xfrm>
        </p:spPr>
        <p:txBody>
          <a:bodyPr/>
          <a:lstStyle/>
          <a:p>
            <a:pPr marL="752475" marR="0" lvl="0" indent="-752475" algn="l"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ea typeface="+mn-ea"/>
                <a:cs typeface="Arial" panose="020B0604020202020204" pitchFamily="34" charset="0"/>
              </a:rPr>
              <a:t>Prohibition Against Conflicts of Interest</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Public official engaging in transaction or influencing decision.</a:t>
            </a:r>
          </a:p>
          <a:p>
            <a:pPr marL="868680" marR="0" lvl="1"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Creating an appearance of impropriety (financial interest not necessarily required)</a:t>
            </a:r>
          </a:p>
          <a:p>
            <a:pPr marL="457200" marR="0" lvl="1"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0" i="0" u="sng"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endParaRPr>
          </a:p>
          <a:p>
            <a:pPr marL="752475" marR="0" lvl="0" indent="-752475" algn="l"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ea typeface="Open Sans" panose="020B0606030504020204" pitchFamily="34" charset="0"/>
                <a:cs typeface="Open Sans Semibold" panose="020B0706030804020204" pitchFamily="34" charset="0"/>
              </a:rPr>
              <a:t>Doctrine of Incompatible Offices</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Open Sans Semibold" panose="020B0706030804020204" pitchFamily="34" charset="0"/>
              </a:rPr>
              <a:t>Public official holding two public offices </a:t>
            </a: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simultaneously</a:t>
            </a:r>
          </a:p>
          <a:p>
            <a:pPr marL="868680" marR="0" lvl="0" indent="-457200" algn="l" defTabSz="914400" rtl="0" eaLnBrk="1" fontAlgn="base" latinLnBrk="0" hangingPunct="1">
              <a:lnSpc>
                <a:spcPct val="100000"/>
              </a:lnSpc>
              <a:spcBef>
                <a:spcPts val="750"/>
              </a:spcBef>
              <a:spcAft>
                <a:spcPct val="0"/>
              </a:spcAft>
              <a:buClrTx/>
              <a:buSzTx/>
              <a:buFont typeface="System Font Regular"/>
              <a:buChar char="‣"/>
              <a:tabLst/>
              <a:defRPr/>
            </a:pPr>
            <a:r>
              <a:rPr kumimoji="0" lang="en-US" altLang="en-US" sz="2400" b="0" i="0" u="none" strike="noStrike" kern="1200" cap="none" spc="0" normalizeH="0" baseline="0" noProof="0" dirty="0">
                <a:ln>
                  <a:noFill/>
                </a:ln>
                <a:solidFill>
                  <a:srgbClr val="000000"/>
                </a:solidFill>
                <a:effectLst/>
                <a:uLnTx/>
                <a:uFillTx/>
                <a:ea typeface="Open Sans" panose="020B0606030504020204" pitchFamily="34" charset="0"/>
                <a:cs typeface="Arial" panose="020B0604020202020204" pitchFamily="34" charset="0"/>
              </a:rPr>
              <a:t>Offices are incompatible with each other (creating divided loyalties); overlapping jurisdictions</a:t>
            </a:r>
          </a:p>
          <a:p>
            <a:endParaRPr lang="en-US" dirty="0"/>
          </a:p>
        </p:txBody>
      </p:sp>
      <p:sp>
        <p:nvSpPr>
          <p:cNvPr id="8" name="Title 7">
            <a:extLst>
              <a:ext uri="{FF2B5EF4-FFF2-40B4-BE49-F238E27FC236}">
                <a16:creationId xmlns:a16="http://schemas.microsoft.com/office/drawing/2014/main" id="{B51A0C1B-AEEB-271A-E0A7-D1D2DE821F0F}"/>
              </a:ext>
            </a:extLst>
          </p:cNvPr>
          <p:cNvSpPr>
            <a:spLocks noGrp="1"/>
          </p:cNvSpPr>
          <p:nvPr>
            <p:ph type="title"/>
          </p:nvPr>
        </p:nvSpPr>
        <p:spPr>
          <a:xfrm>
            <a:off x="838200" y="614387"/>
            <a:ext cx="10515600" cy="726137"/>
          </a:xfrm>
        </p:spPr>
        <p:txBody>
          <a:bodyPr/>
          <a:lstStyle/>
          <a:p>
            <a:r>
              <a:rPr lang="en-US" altLang="en-US" sz="3200" b="1" dirty="0">
                <a:solidFill>
                  <a:schemeClr val="tx1"/>
                </a:solidFill>
                <a:ea typeface="Open Sans Extrabold" panose="020B0606030504020204" pitchFamily="34" charset="0"/>
                <a:cs typeface="Open Sans Extrabold" panose="020B0606030504020204" pitchFamily="34" charset="0"/>
              </a:rPr>
              <a:t>Common Law on </a:t>
            </a:r>
            <a:br>
              <a:rPr lang="en-US" altLang="en-US" sz="3200" b="1" dirty="0">
                <a:solidFill>
                  <a:schemeClr val="tx1"/>
                </a:solidFill>
                <a:ea typeface="Open Sans Extrabold" panose="020B0606030504020204" pitchFamily="34" charset="0"/>
                <a:cs typeface="Open Sans Extrabold" panose="020B0606030504020204" pitchFamily="34" charset="0"/>
              </a:rPr>
            </a:br>
            <a:r>
              <a:rPr lang="en-US" altLang="en-US" sz="3200" b="1" dirty="0">
                <a:solidFill>
                  <a:schemeClr val="tx1"/>
                </a:solidFill>
                <a:ea typeface="Open Sans Extrabold" panose="020B0606030504020204" pitchFamily="34" charset="0"/>
                <a:cs typeface="Open Sans Extrabold" panose="020B0606030504020204" pitchFamily="34" charset="0"/>
              </a:rPr>
              <a:t>Conflicts-of-Interest</a:t>
            </a:r>
            <a:endParaRPr lang="en-US" dirty="0"/>
          </a:p>
        </p:txBody>
      </p:sp>
    </p:spTree>
    <p:extLst>
      <p:ext uri="{BB962C8B-B14F-4D97-AF65-F5344CB8AC3E}">
        <p14:creationId xmlns:p14="http://schemas.microsoft.com/office/powerpoint/2010/main" val="90734893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45</a:t>
            </a:fld>
            <a:endParaRPr lang="en-US"/>
          </a:p>
        </p:txBody>
      </p:sp>
      <p:sp>
        <p:nvSpPr>
          <p:cNvPr id="3" name="Title 2">
            <a:extLst>
              <a:ext uri="{FF2B5EF4-FFF2-40B4-BE49-F238E27FC236}">
                <a16:creationId xmlns:a16="http://schemas.microsoft.com/office/drawing/2014/main" id="{02D45241-A12A-6DD1-3716-091F5CE9B1EA}"/>
              </a:ext>
            </a:extLst>
          </p:cNvPr>
          <p:cNvSpPr>
            <a:spLocks noGrp="1"/>
          </p:cNvSpPr>
          <p:nvPr>
            <p:ph type="title"/>
          </p:nvPr>
        </p:nvSpPr>
        <p:spPr/>
        <p:txBody>
          <a:bodyPr lIns="91440" tIns="45720" rIns="91440" bIns="45720" anchor="ct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2158</a:t>
            </a:r>
            <a:endParaRPr lang="en-US" dirty="0"/>
          </a:p>
        </p:txBody>
      </p:sp>
      <p:sp>
        <p:nvSpPr>
          <p:cNvPr id="7" name="Text Placeholder 6">
            <a:extLst>
              <a:ext uri="{FF2B5EF4-FFF2-40B4-BE49-F238E27FC236}">
                <a16:creationId xmlns:a16="http://schemas.microsoft.com/office/drawing/2014/main" id="{E3084DA7-DAB3-011C-2E52-84C418C1435B}"/>
              </a:ext>
            </a:extLst>
          </p:cNvPr>
          <p:cNvSpPr>
            <a:spLocks noGrp="1"/>
          </p:cNvSpPr>
          <p:nvPr>
            <p:ph type="body" sz="quarter" idx="16"/>
          </p:nvPr>
        </p:nvSpPr>
        <p:spPr>
          <a:xfrm>
            <a:off x="1184580" y="1902729"/>
            <a:ext cx="9700920" cy="3325723"/>
          </a:xfr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Signed by the Governor on September 13, 2022, effective January 1, 2023; subject to a ramp up period for full compliance by January 1, 2026</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Existing law has required members and certain employees of cities and counties to engage in </a:t>
            </a:r>
            <a:r>
              <a:rPr kumimoji="0" lang="en-US" sz="2400" b="1" i="0" u="none" strike="noStrike" kern="1200" cap="none" spc="0" normalizeH="0" baseline="0" noProof="0" dirty="0">
                <a:ln>
                  <a:noFill/>
                </a:ln>
                <a:solidFill>
                  <a:srgbClr val="000000"/>
                </a:solidFill>
                <a:effectLst/>
                <a:uLnTx/>
                <a:uFillTx/>
                <a:ea typeface="+mn-ea"/>
                <a:cs typeface="+mn-cs"/>
              </a:rPr>
              <a:t>two hours </a:t>
            </a:r>
            <a:r>
              <a:rPr kumimoji="0" lang="en-US" sz="2400" b="0" i="0" u="none" strike="noStrike" kern="1200" cap="none" spc="0" normalizeH="0" baseline="0" noProof="0" dirty="0">
                <a:ln>
                  <a:noFill/>
                </a:ln>
                <a:solidFill>
                  <a:srgbClr val="000000"/>
                </a:solidFill>
                <a:effectLst/>
                <a:uLnTx/>
                <a:uFillTx/>
                <a:ea typeface="+mn-ea"/>
                <a:cs typeface="+mn-cs"/>
              </a:rPr>
              <a:t>of ethics training “relevant” to their public service” </a:t>
            </a:r>
            <a:r>
              <a:rPr kumimoji="0" lang="en-US" sz="2400" b="1" i="0" u="none" strike="noStrike" kern="1200" cap="none" spc="0" normalizeH="0" baseline="0" noProof="0" dirty="0">
                <a:ln>
                  <a:noFill/>
                </a:ln>
                <a:solidFill>
                  <a:srgbClr val="000000"/>
                </a:solidFill>
                <a:effectLst/>
                <a:uLnTx/>
                <a:uFillTx/>
                <a:ea typeface="+mn-ea"/>
                <a:cs typeface="+mn-cs"/>
              </a:rPr>
              <a:t>every two years</a:t>
            </a:r>
            <a:endParaRPr kumimoji="0" lang="en-US" sz="24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AB 2158 adds charter schools to the list of </a:t>
            </a:r>
            <a:r>
              <a:rPr kumimoji="0" lang="en-US" sz="2400" b="1" i="0" u="none" strike="noStrike" kern="1200" cap="none" spc="0" normalizeH="0" baseline="0" noProof="0" dirty="0">
                <a:ln>
                  <a:noFill/>
                </a:ln>
                <a:solidFill>
                  <a:srgbClr val="000000"/>
                </a:solidFill>
                <a:effectLst/>
                <a:uLnTx/>
                <a:uFillTx/>
                <a:ea typeface="+mn-ea"/>
                <a:cs typeface="+mn-cs"/>
              </a:rPr>
              <a:t>local agencies </a:t>
            </a:r>
            <a:r>
              <a:rPr kumimoji="0" lang="en-US" sz="2400" b="0" i="0" u="none" strike="noStrike" kern="1200" cap="none" spc="0" normalizeH="0" baseline="0" noProof="0" dirty="0">
                <a:ln>
                  <a:noFill/>
                </a:ln>
                <a:solidFill>
                  <a:srgbClr val="000000"/>
                </a:solidFill>
                <a:effectLst/>
                <a:uLnTx/>
                <a:uFillTx/>
                <a:ea typeface="+mn-ea"/>
                <a:cs typeface="+mn-cs"/>
              </a:rPr>
              <a:t>subject to the biennial training requirement and extends the training obligation to members of charter school boards</a:t>
            </a:r>
          </a:p>
          <a:p>
            <a:endParaRPr lang="en-US" dirty="0"/>
          </a:p>
        </p:txBody>
      </p:sp>
    </p:spTree>
    <p:extLst>
      <p:ext uri="{BB962C8B-B14F-4D97-AF65-F5344CB8AC3E}">
        <p14:creationId xmlns:p14="http://schemas.microsoft.com/office/powerpoint/2010/main" val="1018192867"/>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839FA6-BD0B-4E18-724F-65A0DBE64E28}"/>
              </a:ext>
            </a:extLst>
          </p:cNvPr>
          <p:cNvSpPr>
            <a:spLocks noGrp="1"/>
          </p:cNvSpPr>
          <p:nvPr>
            <p:ph type="sldNum" sz="quarter" idx="12"/>
          </p:nvPr>
        </p:nvSpPr>
        <p:spPr/>
        <p:txBody>
          <a:bodyPr/>
          <a:lstStyle/>
          <a:p>
            <a:fld id="{F91729D4-A164-47A3-830D-E792BCE699E4}" type="slidenum">
              <a:rPr lang="en-US" smtClean="0"/>
              <a:t>46</a:t>
            </a:fld>
            <a:endParaRPr lang="en-US"/>
          </a:p>
        </p:txBody>
      </p:sp>
      <p:sp>
        <p:nvSpPr>
          <p:cNvPr id="3" name="Title 2">
            <a:extLst>
              <a:ext uri="{FF2B5EF4-FFF2-40B4-BE49-F238E27FC236}">
                <a16:creationId xmlns:a16="http://schemas.microsoft.com/office/drawing/2014/main" id="{655A5439-E204-17F0-4A72-6E4BCD09143E}"/>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2158</a:t>
            </a:r>
            <a:endParaRPr lang="en-US" dirty="0"/>
          </a:p>
        </p:txBody>
      </p:sp>
      <p:sp>
        <p:nvSpPr>
          <p:cNvPr id="7" name="Text Placeholder 6">
            <a:extLst>
              <a:ext uri="{FF2B5EF4-FFF2-40B4-BE49-F238E27FC236}">
                <a16:creationId xmlns:a16="http://schemas.microsoft.com/office/drawing/2014/main" id="{4E4F7E8F-A780-7813-B85D-7CF36BE39655}"/>
              </a:ext>
            </a:extLst>
          </p:cNvPr>
          <p:cNvSpPr>
            <a:spLocks noGrp="1"/>
          </p:cNvSpPr>
          <p:nvPr>
            <p:ph type="body" sz="quarter" idx="16"/>
          </p:nvPr>
        </p:nvSpPr>
        <p:spPr>
          <a:xfrm>
            <a:off x="1245540" y="1972397"/>
            <a:ext cx="9700920" cy="3325723"/>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“Ethics laws” include, but are not limited to, the following: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(1) Laws relating to personal financial gain by public servants, including, but not limited to, laws prohibiting bribery and conflict-of-interest laws.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(2) Laws relating to claiming perquisites of office, including, but not limited to, gift and travel restrictions, prohibitions against the use of public resources for personal or political purposes, prohibitions against gifts of public funds, mass mailing restrictions, and prohibitions against acceptance of free or discounted transportation by transportation companies.</a:t>
            </a:r>
          </a:p>
          <a:p>
            <a:endParaRPr lang="en-US" dirty="0"/>
          </a:p>
        </p:txBody>
      </p:sp>
    </p:spTree>
    <p:extLst>
      <p:ext uri="{BB962C8B-B14F-4D97-AF65-F5344CB8AC3E}">
        <p14:creationId xmlns:p14="http://schemas.microsoft.com/office/powerpoint/2010/main" val="2179015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47</a:t>
            </a:fld>
            <a:endParaRPr lang="en-US"/>
          </a:p>
        </p:txBody>
      </p:sp>
      <p:sp>
        <p:nvSpPr>
          <p:cNvPr id="8" name="Title 7">
            <a:extLst>
              <a:ext uri="{FF2B5EF4-FFF2-40B4-BE49-F238E27FC236}">
                <a16:creationId xmlns:a16="http://schemas.microsoft.com/office/drawing/2014/main" id="{FBEDBC26-5F9E-1C17-6A04-1606D6A414E4}"/>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2158</a:t>
            </a:r>
            <a:endParaRPr lang="en-US" dirty="0"/>
          </a:p>
        </p:txBody>
      </p:sp>
      <p:sp>
        <p:nvSpPr>
          <p:cNvPr id="12" name="Text Placeholder 11">
            <a:extLst>
              <a:ext uri="{FF2B5EF4-FFF2-40B4-BE49-F238E27FC236}">
                <a16:creationId xmlns:a16="http://schemas.microsoft.com/office/drawing/2014/main" id="{1BA42D6D-840E-FB67-882F-19D321024804}"/>
              </a:ext>
            </a:extLst>
          </p:cNvPr>
          <p:cNvSpPr>
            <a:spLocks noGrp="1"/>
          </p:cNvSpPr>
          <p:nvPr>
            <p:ph type="body" sz="quarter" idx="16"/>
          </p:nvPr>
        </p:nvSpPr>
        <p:spPr>
          <a:xfrm>
            <a:off x="1245540" y="1841769"/>
            <a:ext cx="9700920" cy="3325723"/>
          </a:xfrm>
        </p:spPr>
        <p:txBody>
          <a:bodyPr/>
          <a:lstStyle/>
          <a:p>
            <a:pPr marL="0" marR="0" lvl="0" indent="0" algn="l" defTabSz="914400" rtl="0" eaLnBrk="0" fontAlgn="base" latinLnBrk="0" hangingPunct="0">
              <a:lnSpc>
                <a:spcPts val="2680"/>
              </a:lnSpc>
              <a:spcBef>
                <a:spcPct val="2000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ea typeface="+mn-ea"/>
                <a:cs typeface="+mn-cs"/>
              </a:rPr>
              <a:t>Requirements</a:t>
            </a:r>
            <a:endParaRPr kumimoji="0" lang="en-US" sz="24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914400" rtl="0" eaLnBrk="0" fontAlgn="base" latinLnBrk="0" hangingPunct="0">
              <a:lnSpc>
                <a:spcPts val="268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The Fair Political Practices Committee and the Attorney General must be “consulted” in connection with the development of course materials</a:t>
            </a:r>
          </a:p>
          <a:p>
            <a:pPr marL="342900" marR="0" lvl="0" indent="-342900" algn="l" defTabSz="914400" rtl="0" eaLnBrk="0" fontAlgn="base" latinLnBrk="0" hangingPunct="0">
              <a:lnSpc>
                <a:spcPts val="268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Charter schools must provide their officials with information on how they can meet the training requirements at least once annually</a:t>
            </a:r>
          </a:p>
          <a:p>
            <a:pPr marL="342900" marR="0" lvl="0" indent="-342900" algn="l" defTabSz="914400" rtl="0" eaLnBrk="0" fontAlgn="base" latinLnBrk="0" hangingPunct="0">
              <a:lnSpc>
                <a:spcPts val="268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Charter schools must maintain records for at least five years after the training was provided indicating</a:t>
            </a:r>
          </a:p>
          <a:p>
            <a:pPr marL="742950" marR="0" lvl="1" indent="-285750" algn="l" defTabSz="914400" rtl="0" eaLnBrk="0" fontAlgn="base" latinLnBrk="0" hangingPunct="0">
              <a:lnSpc>
                <a:spcPts val="268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The dates that officials satisfied the training requirements</a:t>
            </a:r>
          </a:p>
          <a:p>
            <a:pPr marL="742950" marR="0" lvl="1" indent="-285750" algn="l" defTabSz="914400" rtl="0" eaLnBrk="0" fontAlgn="base" latinLnBrk="0" hangingPunct="0">
              <a:lnSpc>
                <a:spcPts val="268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The </a:t>
            </a:r>
            <a:r>
              <a:rPr kumimoji="0" lang="en-US" sz="2400" b="0" i="0" u="none" strike="noStrike" kern="1200" cap="none" spc="0" normalizeH="0" baseline="0" noProof="0" dirty="0" err="1">
                <a:ln>
                  <a:noFill/>
                </a:ln>
                <a:solidFill>
                  <a:srgbClr val="000000"/>
                </a:solidFill>
                <a:effectLst/>
                <a:uLnTx/>
                <a:uFillTx/>
                <a:ea typeface="+mn-ea"/>
                <a:cs typeface="+mn-cs"/>
              </a:rPr>
              <a:t>entit</a:t>
            </a:r>
            <a:r>
              <a:rPr kumimoji="0" lang="en-US" sz="2400" b="0" i="0" u="none" strike="noStrike" kern="1200" cap="none" spc="0" normalizeH="0" baseline="0" noProof="0" dirty="0">
                <a:ln>
                  <a:noFill/>
                </a:ln>
                <a:solidFill>
                  <a:srgbClr val="000000"/>
                </a:solidFill>
                <a:effectLst/>
                <a:uLnTx/>
                <a:uFillTx/>
                <a:ea typeface="+mn-ea"/>
                <a:cs typeface="+mn-cs"/>
              </a:rPr>
              <a:t>(</a:t>
            </a:r>
            <a:r>
              <a:rPr kumimoji="0" lang="en-US" sz="2400" b="0" i="0" u="none" strike="noStrike" kern="1200" cap="none" spc="0" normalizeH="0" baseline="0" noProof="0" dirty="0" err="1">
                <a:ln>
                  <a:noFill/>
                </a:ln>
                <a:solidFill>
                  <a:srgbClr val="000000"/>
                </a:solidFill>
                <a:effectLst/>
                <a:uLnTx/>
                <a:uFillTx/>
                <a:ea typeface="+mn-ea"/>
                <a:cs typeface="+mn-cs"/>
              </a:rPr>
              <a:t>ies</a:t>
            </a:r>
            <a:r>
              <a:rPr kumimoji="0" lang="en-US" sz="2400" b="0" i="0" u="none" strike="noStrike" kern="1200" cap="none" spc="0" normalizeH="0" baseline="0" noProof="0" dirty="0">
                <a:ln>
                  <a:noFill/>
                </a:ln>
                <a:solidFill>
                  <a:srgbClr val="000000"/>
                </a:solidFill>
                <a:effectLst/>
                <a:uLnTx/>
                <a:uFillTx/>
                <a:ea typeface="+mn-ea"/>
                <a:cs typeface="+mn-cs"/>
              </a:rPr>
              <a:t>) that provided the training</a:t>
            </a:r>
          </a:p>
          <a:p>
            <a:endParaRPr lang="en-US" dirty="0"/>
          </a:p>
        </p:txBody>
      </p:sp>
    </p:spTree>
    <p:extLst>
      <p:ext uri="{BB962C8B-B14F-4D97-AF65-F5344CB8AC3E}">
        <p14:creationId xmlns:p14="http://schemas.microsoft.com/office/powerpoint/2010/main" val="405646973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48</a:t>
            </a:fld>
            <a:endParaRPr lang="en-US"/>
          </a:p>
        </p:txBody>
      </p:sp>
      <p:sp>
        <p:nvSpPr>
          <p:cNvPr id="7" name="Text Placeholder 6">
            <a:extLst>
              <a:ext uri="{FF2B5EF4-FFF2-40B4-BE49-F238E27FC236}">
                <a16:creationId xmlns:a16="http://schemas.microsoft.com/office/drawing/2014/main" id="{5F3EFD3F-9A9F-0962-6271-CE9C67C0B75F}"/>
              </a:ext>
            </a:extLst>
          </p:cNvPr>
          <p:cNvSpPr>
            <a:spLocks noGrp="1"/>
          </p:cNvSpPr>
          <p:nvPr>
            <p:ph type="body" sz="quarter" idx="16"/>
          </p:nvPr>
        </p:nvSpPr>
        <p:spPr>
          <a:xfrm>
            <a:off x="1245540" y="1941736"/>
            <a:ext cx="9700920" cy="3325723"/>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ea typeface="+mn-ea"/>
                <a:cs typeface="+mn-cs"/>
              </a:rPr>
              <a:t>Applicability</a:t>
            </a:r>
            <a:endParaRPr kumimoji="0" lang="en-US" sz="24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Not applicable to board members whose terms will expire before January 1, 2026</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All other board members seated as of January 1, 2025 must receive the required training by January 1, 2026 and retrain at least once every two years thereafter</a:t>
            </a:r>
          </a:p>
          <a:p>
            <a:endParaRPr lang="en-US" dirty="0"/>
          </a:p>
        </p:txBody>
      </p:sp>
      <p:sp>
        <p:nvSpPr>
          <p:cNvPr id="9" name="Title 8">
            <a:extLst>
              <a:ext uri="{FF2B5EF4-FFF2-40B4-BE49-F238E27FC236}">
                <a16:creationId xmlns:a16="http://schemas.microsoft.com/office/drawing/2014/main" id="{7B44B9C9-BF63-7252-10F1-211C48C6E056}"/>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2158</a:t>
            </a:r>
            <a:endParaRPr lang="en-US" dirty="0"/>
          </a:p>
        </p:txBody>
      </p:sp>
    </p:spTree>
    <p:extLst>
      <p:ext uri="{BB962C8B-B14F-4D97-AF65-F5344CB8AC3E}">
        <p14:creationId xmlns:p14="http://schemas.microsoft.com/office/powerpoint/2010/main" val="3009107858"/>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49</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b="1" dirty="0">
                <a:solidFill>
                  <a:srgbClr val="C00000"/>
                </a:solidFill>
                <a:cs typeface="Open Sans Extrabold" panose="020B0906030804020204" pitchFamily="34" charset="0"/>
              </a:rPr>
              <a:t>New Law! </a:t>
            </a:r>
            <a:r>
              <a:rPr lang="en-US" altLang="en-US" sz="3200" b="1" dirty="0">
                <a:solidFill>
                  <a:schemeClr val="tx1"/>
                </a:solidFill>
                <a:cs typeface="Open Sans Extrabold" panose="020B0906030804020204" pitchFamily="34" charset="0"/>
              </a:rPr>
              <a:t>AB 2158</a:t>
            </a: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1318044" y="1906902"/>
            <a:ext cx="9555912" cy="3325723"/>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ea typeface="+mn-ea"/>
                <a:cs typeface="+mn-cs"/>
              </a:rPr>
              <a:t>Applicability</a:t>
            </a:r>
            <a:endParaRPr kumimoji="0" lang="en-US" sz="24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What about charter school employees?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Are they an “[a]n employee designated by a local agency governing body to receive the training specified under this article?”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What about training requirements in charters and MOUs?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Does </a:t>
            </a:r>
            <a:r>
              <a:rPr kumimoji="0" lang="en-US" sz="2400" b="0" i="0" u="sng" strike="noStrike" kern="1200" cap="none" spc="0" normalizeH="0" baseline="0" noProof="0" dirty="0">
                <a:ln>
                  <a:noFill/>
                </a:ln>
                <a:solidFill>
                  <a:srgbClr val="000000"/>
                </a:solidFill>
                <a:effectLst/>
                <a:uLnTx/>
                <a:uFillTx/>
                <a:ea typeface="+mn-ea"/>
                <a:cs typeface="+mn-cs"/>
              </a:rPr>
              <a:t>this training</a:t>
            </a:r>
            <a:r>
              <a:rPr kumimoji="0" lang="en-US" sz="2400" b="0" i="0" u="none" strike="noStrike" kern="1200" cap="none" spc="0" normalizeH="0" baseline="0" noProof="0" dirty="0">
                <a:ln>
                  <a:noFill/>
                </a:ln>
                <a:solidFill>
                  <a:srgbClr val="000000"/>
                </a:solidFill>
                <a:effectLst/>
                <a:uLnTx/>
                <a:uFillTx/>
                <a:ea typeface="+mn-ea"/>
                <a:cs typeface="+mn-cs"/>
              </a:rPr>
              <a:t> count towards the new “ethics training” requirement?  </a:t>
            </a:r>
          </a:p>
          <a:p>
            <a:endParaRPr lang="en-US" dirty="0"/>
          </a:p>
        </p:txBody>
      </p:sp>
    </p:spTree>
    <p:extLst>
      <p:ext uri="{BB962C8B-B14F-4D97-AF65-F5344CB8AC3E}">
        <p14:creationId xmlns:p14="http://schemas.microsoft.com/office/powerpoint/2010/main" val="17145058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5</a:t>
            </a:fld>
            <a:endParaRPr lang="en-US"/>
          </a:p>
        </p:txBody>
      </p:sp>
      <p:sp>
        <p:nvSpPr>
          <p:cNvPr id="7" name="Text Placeholder 6">
            <a:extLst>
              <a:ext uri="{FF2B5EF4-FFF2-40B4-BE49-F238E27FC236}">
                <a16:creationId xmlns:a16="http://schemas.microsoft.com/office/drawing/2014/main" id="{E3084DA7-DAB3-011C-2E52-84C418C1435B}"/>
              </a:ext>
            </a:extLst>
          </p:cNvPr>
          <p:cNvSpPr>
            <a:spLocks noGrp="1"/>
          </p:cNvSpPr>
          <p:nvPr>
            <p:ph type="body" sz="quarter" idx="16"/>
          </p:nvPr>
        </p:nvSpPr>
        <p:spPr>
          <a:xfrm>
            <a:off x="792480" y="2486203"/>
            <a:ext cx="10185991" cy="3325723"/>
          </a:xfrm>
        </p:spPr>
        <p:txBody>
          <a:bodyPr/>
          <a:lstStyle/>
          <a:p>
            <a:pPr algn="ctr"/>
            <a:r>
              <a:rPr lang="en-US" altLang="en-US" sz="4800" b="1" dirty="0">
                <a:solidFill>
                  <a:schemeClr val="tx1"/>
                </a:solidFill>
                <a:latin typeface="+mj-lt"/>
                <a:cs typeface="Open Sans Extrabold" panose="020B0906030804020204" pitchFamily="34" charset="0"/>
              </a:rPr>
              <a:t>Understanding the Brown Act</a:t>
            </a:r>
            <a:endParaRPr lang="en-US" sz="4800" dirty="0">
              <a:latin typeface="+mj-lt"/>
            </a:endParaRPr>
          </a:p>
        </p:txBody>
      </p:sp>
    </p:spTree>
    <p:extLst>
      <p:ext uri="{BB962C8B-B14F-4D97-AF65-F5344CB8AC3E}">
        <p14:creationId xmlns:p14="http://schemas.microsoft.com/office/powerpoint/2010/main" val="1268594715"/>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50</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1373345" y="2028821"/>
            <a:ext cx="9700920" cy="3325723"/>
          </a:xfrm>
        </p:spPr>
        <p:txBody>
          <a:bodyPr/>
          <a:lstStyle/>
          <a:p>
            <a:pPr marL="114300" indent="0">
              <a:lnSpc>
                <a:spcPct val="100000"/>
              </a:lnSpc>
              <a:buNone/>
            </a:pPr>
            <a:r>
              <a:rPr lang="en-US" sz="2400" b="1" dirty="0">
                <a:cs typeface="Arial" panose="020B0604020202020204" pitchFamily="34" charset="0"/>
              </a:rPr>
              <a:t>Next level governance </a:t>
            </a:r>
            <a:r>
              <a:rPr lang="en-US" sz="2400" dirty="0">
                <a:cs typeface="Arial" panose="020B0604020202020204" pitchFamily="34" charset="0"/>
              </a:rPr>
              <a:t>is about so much more than legal compliance. Most boards get training in the Brown Act and conflict of interest laws, but now we are going to focus on some pro tips.</a:t>
            </a:r>
          </a:p>
          <a:p>
            <a:pPr marL="114300" indent="0">
              <a:lnSpc>
                <a:spcPct val="100000"/>
              </a:lnSpc>
              <a:buNone/>
            </a:pPr>
            <a:endParaRPr lang="en-US" sz="2400" dirty="0">
              <a:cs typeface="Arial" panose="020B0604020202020204" pitchFamily="34" charset="0"/>
            </a:endParaRPr>
          </a:p>
          <a:p>
            <a:endParaRPr lang="en-US" dirty="0">
              <a:cs typeface="Arial" panose="020B0604020202020204" pitchFamily="34" charset="0"/>
            </a:endParaRPr>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p:txBody>
          <a:bodyPr/>
          <a:lstStyle/>
          <a:p>
            <a:r>
              <a:rPr lang="en-US" altLang="en-US" sz="3200" dirty="0">
                <a:ea typeface="Tahoma"/>
                <a:cs typeface="Tahoma"/>
              </a:rPr>
              <a:t>NEXT LEVEL </a:t>
            </a:r>
            <a:r>
              <a:rPr lang="en-US" altLang="en-US" sz="3200" dirty="0">
                <a:solidFill>
                  <a:schemeClr val="bg1"/>
                </a:solidFill>
                <a:ea typeface="Tahoma"/>
                <a:cs typeface="Tahoma"/>
              </a:rPr>
              <a:t>GOVERNANCE</a:t>
            </a:r>
            <a:br>
              <a:rPr lang="en-US" dirty="0">
                <a:solidFill>
                  <a:schemeClr val="bg1"/>
                </a:solidFill>
              </a:rPr>
            </a:br>
            <a:endParaRPr lang="en-US" dirty="0"/>
          </a:p>
        </p:txBody>
      </p:sp>
    </p:spTree>
    <p:extLst>
      <p:ext uri="{BB962C8B-B14F-4D97-AF65-F5344CB8AC3E}">
        <p14:creationId xmlns:p14="http://schemas.microsoft.com/office/powerpoint/2010/main" val="1635409110"/>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51</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2400" dirty="0">
                <a:ea typeface="Tahoma"/>
                <a:cs typeface="Tahoma"/>
              </a:rPr>
              <a:t>A BOARD'S BIG PICTURE </a:t>
            </a:r>
            <a:r>
              <a:rPr lang="en-US" altLang="en-US" sz="2400" dirty="0">
                <a:solidFill>
                  <a:schemeClr val="bg1"/>
                </a:solidFill>
                <a:ea typeface="Tahoma"/>
                <a:cs typeface="Tahoma"/>
              </a:rPr>
              <a:t>POLICY AND VISION ROLE</a:t>
            </a:r>
            <a:br>
              <a:rPr lang="en-US" sz="600" dirty="0">
                <a:solidFill>
                  <a:schemeClr val="bg1"/>
                </a:solidFill>
              </a:rPr>
            </a:b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748937" y="1650180"/>
            <a:ext cx="10694126" cy="3325723"/>
          </a:xfrm>
        </p:spPr>
        <p:txBody>
          <a:bodyPr/>
          <a:lstStyle/>
          <a:p>
            <a:pPr marL="342900" indent="-342900">
              <a:lnSpc>
                <a:spcPct val="150000"/>
              </a:lnSpc>
              <a:buFont typeface="Wingdings" pitchFamily="2" charset="2"/>
              <a:buChar char="§"/>
            </a:pPr>
            <a:r>
              <a:rPr lang="en-US" sz="2200" dirty="0">
                <a:cs typeface="Arial" panose="020B0604020202020204" pitchFamily="34" charset="0"/>
              </a:rPr>
              <a:t>The Board should be focused on academic and fiscal performance of the school.</a:t>
            </a:r>
          </a:p>
          <a:p>
            <a:pPr marL="342900" indent="-342900">
              <a:lnSpc>
                <a:spcPct val="150000"/>
              </a:lnSpc>
              <a:buFont typeface="Wingdings" pitchFamily="2" charset="2"/>
              <a:buChar char="§"/>
            </a:pPr>
            <a:r>
              <a:rPr lang="en-US" sz="2200" dirty="0">
                <a:cs typeface="Arial" panose="020B0604020202020204" pitchFamily="34" charset="0"/>
              </a:rPr>
              <a:t>The Board should be asking questions that ensure the school is operating in a legally compliant manner.</a:t>
            </a:r>
          </a:p>
          <a:p>
            <a:pPr marL="342900" indent="-342900">
              <a:lnSpc>
                <a:spcPct val="150000"/>
              </a:lnSpc>
              <a:buFont typeface="Wingdings" pitchFamily="2" charset="2"/>
              <a:buChar char="§"/>
            </a:pPr>
            <a:r>
              <a:rPr lang="en-US" sz="2200" dirty="0">
                <a:cs typeface="Arial" panose="020B0604020202020204" pitchFamily="34" charset="0"/>
              </a:rPr>
              <a:t>The Board should evaluate your Executive Director in a thoughtful manner that aligns with your vision.</a:t>
            </a:r>
          </a:p>
          <a:p>
            <a:pPr marL="342900" indent="-342900">
              <a:lnSpc>
                <a:spcPct val="150000"/>
              </a:lnSpc>
              <a:buFont typeface="Wingdings" pitchFamily="2" charset="2"/>
              <a:buChar char="§"/>
            </a:pPr>
            <a:r>
              <a:rPr lang="en-US" sz="2200" dirty="0">
                <a:cs typeface="Arial" panose="020B0604020202020204" pitchFamily="34" charset="0"/>
              </a:rPr>
              <a:t>The Board should develop a Governance Handbook that contains vision and mission, core values, strategic goals, and governance team practices and protocols.</a:t>
            </a:r>
          </a:p>
          <a:p>
            <a:endParaRPr lang="en-US" sz="2200" dirty="0"/>
          </a:p>
        </p:txBody>
      </p:sp>
    </p:spTree>
    <p:extLst>
      <p:ext uri="{BB962C8B-B14F-4D97-AF65-F5344CB8AC3E}">
        <p14:creationId xmlns:p14="http://schemas.microsoft.com/office/powerpoint/2010/main" val="149365841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52</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879566" y="1632763"/>
            <a:ext cx="10398034" cy="3325723"/>
          </a:xfrm>
        </p:spPr>
        <p:txBody>
          <a:bodyPr/>
          <a:lstStyle/>
          <a:p>
            <a:pPr marL="342900" indent="-342900">
              <a:lnSpc>
                <a:spcPct val="150000"/>
              </a:lnSpc>
              <a:buFont typeface="Wingdings" pitchFamily="2" charset="2"/>
              <a:buChar char="§"/>
              <a:defRPr/>
            </a:pPr>
            <a:r>
              <a:rPr lang="en-US" altLang="en-US" sz="2400" b="0" dirty="0">
                <a:cs typeface="Arial" panose="020B0604020202020204" pitchFamily="34" charset="0"/>
              </a:rPr>
              <a:t>How many students do we have?</a:t>
            </a:r>
          </a:p>
          <a:p>
            <a:pPr marL="342900" indent="-342900">
              <a:lnSpc>
                <a:spcPct val="150000"/>
              </a:lnSpc>
              <a:buFont typeface="Wingdings" pitchFamily="2" charset="2"/>
              <a:buChar char="§"/>
              <a:defRPr/>
            </a:pPr>
            <a:r>
              <a:rPr lang="en-US" altLang="en-US" sz="2400" b="0" dirty="0">
                <a:cs typeface="Arial" panose="020B0604020202020204" pitchFamily="34" charset="0"/>
              </a:rPr>
              <a:t>Is our enrollment trend up or down?</a:t>
            </a:r>
          </a:p>
          <a:p>
            <a:pPr marL="342900" indent="-342900">
              <a:lnSpc>
                <a:spcPct val="150000"/>
              </a:lnSpc>
              <a:buFont typeface="Wingdings" pitchFamily="2" charset="2"/>
              <a:buChar char="§"/>
              <a:defRPr/>
            </a:pPr>
            <a:r>
              <a:rPr lang="en-US" altLang="en-US" sz="2400" b="0" dirty="0">
                <a:cs typeface="Arial" panose="020B0604020202020204" pitchFamily="34" charset="0"/>
              </a:rPr>
              <a:t>What are the implications of these trends?</a:t>
            </a:r>
          </a:p>
          <a:p>
            <a:pPr marL="342900" indent="-342900">
              <a:lnSpc>
                <a:spcPct val="150000"/>
              </a:lnSpc>
              <a:buFont typeface="Wingdings" pitchFamily="2" charset="2"/>
              <a:buChar char="§"/>
              <a:defRPr/>
            </a:pPr>
            <a:r>
              <a:rPr lang="en-US" altLang="en-US" sz="2400" b="0" dirty="0">
                <a:cs typeface="Arial" panose="020B0604020202020204" pitchFamily="34" charset="0"/>
              </a:rPr>
              <a:t>Do we need to make immediate budget or staffing reductions to make our budget balance?</a:t>
            </a:r>
          </a:p>
          <a:p>
            <a:pPr marL="342900" indent="-342900">
              <a:lnSpc>
                <a:spcPct val="150000"/>
              </a:lnSpc>
              <a:spcBef>
                <a:spcPts val="600"/>
              </a:spcBef>
              <a:buFont typeface="Wingdings" pitchFamily="2" charset="2"/>
              <a:buChar char="§"/>
              <a:defRPr/>
            </a:pPr>
            <a:r>
              <a:rPr lang="en-US" sz="2400" b="0" dirty="0">
                <a:ea typeface="+mn-lt"/>
                <a:cs typeface="Arial" panose="020B0604020202020204" pitchFamily="34" charset="0"/>
              </a:rPr>
              <a:t>Are any audit findings a repeat of prior years?</a:t>
            </a:r>
          </a:p>
          <a:p>
            <a:pPr marL="342900" indent="-342900">
              <a:lnSpc>
                <a:spcPct val="150000"/>
              </a:lnSpc>
              <a:spcBef>
                <a:spcPts val="600"/>
              </a:spcBef>
              <a:buFont typeface="Wingdings" pitchFamily="2" charset="2"/>
              <a:buChar char="§"/>
              <a:defRPr/>
            </a:pPr>
            <a:r>
              <a:rPr lang="en-US" sz="2400" b="0" dirty="0">
                <a:ea typeface="+mn-lt"/>
                <a:cs typeface="Arial" panose="020B0604020202020204" pitchFamily="34" charset="0"/>
              </a:rPr>
              <a:t>Are there related party transactions?</a:t>
            </a:r>
            <a:endParaRPr lang="en-US" sz="2000" dirty="0">
              <a:cs typeface="Arial" panose="020B0604020202020204" pitchFamily="34" charset="0"/>
            </a:endParaRP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a:xfrm>
            <a:off x="496389" y="631805"/>
            <a:ext cx="11216640" cy="726137"/>
          </a:xfrm>
        </p:spPr>
        <p:txBody>
          <a:bodyPr/>
          <a:lstStyle/>
          <a:p>
            <a:r>
              <a:rPr lang="en-US" altLang="en-US" sz="2800" dirty="0">
                <a:ea typeface="Tahoma"/>
                <a:cs typeface="Tahoma"/>
              </a:rPr>
              <a:t>CRITICAL FISCAL QUESTIONS </a:t>
            </a:r>
            <a:r>
              <a:rPr lang="en-US" altLang="en-US" sz="2800" dirty="0">
                <a:solidFill>
                  <a:schemeClr val="bg1"/>
                </a:solidFill>
                <a:ea typeface="Tahoma"/>
                <a:cs typeface="Tahoma"/>
              </a:rPr>
              <a:t>FOR EVERY BOARD</a:t>
            </a:r>
            <a:br>
              <a:rPr lang="en-US" sz="600" dirty="0">
                <a:solidFill>
                  <a:schemeClr val="bg1"/>
                </a:solidFill>
              </a:rPr>
            </a:br>
            <a:endParaRPr lang="en-US" dirty="0"/>
          </a:p>
        </p:txBody>
      </p:sp>
    </p:spTree>
    <p:extLst>
      <p:ext uri="{BB962C8B-B14F-4D97-AF65-F5344CB8AC3E}">
        <p14:creationId xmlns:p14="http://schemas.microsoft.com/office/powerpoint/2010/main" val="1816688774"/>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53</a:t>
            </a:fld>
            <a:endParaRPr lang="en-US"/>
          </a:p>
        </p:txBody>
      </p:sp>
      <p:sp>
        <p:nvSpPr>
          <p:cNvPr id="6" name="Text Placeholder 5">
            <a:extLst>
              <a:ext uri="{FF2B5EF4-FFF2-40B4-BE49-F238E27FC236}">
                <a16:creationId xmlns:a16="http://schemas.microsoft.com/office/drawing/2014/main" id="{DBE87C25-DBD8-4070-125D-BEF2A8584904}"/>
              </a:ext>
            </a:extLst>
          </p:cNvPr>
          <p:cNvSpPr>
            <a:spLocks noGrp="1"/>
          </p:cNvSpPr>
          <p:nvPr>
            <p:ph type="body" sz="quarter" idx="16"/>
          </p:nvPr>
        </p:nvSpPr>
        <p:spPr>
          <a:xfrm>
            <a:off x="679268" y="1443921"/>
            <a:ext cx="10833463" cy="3325723"/>
          </a:xfrm>
        </p:spPr>
        <p:txBody>
          <a:bodyPr/>
          <a:lstStyle/>
          <a:p>
            <a:pPr marL="342900" indent="-342900">
              <a:lnSpc>
                <a:spcPct val="150000"/>
              </a:lnSpc>
              <a:buFont typeface="Wingdings" pitchFamily="2" charset="2"/>
              <a:buChar char="§"/>
              <a:defRPr/>
            </a:pPr>
            <a:r>
              <a:rPr lang="en-US" altLang="en-US" sz="2000" b="0" dirty="0">
                <a:cs typeface="Arial" panose="020B0604020202020204" pitchFamily="34" charset="0"/>
              </a:rPr>
              <a:t>What specific steps are we taking to ensure we are on the high track for renewal?</a:t>
            </a:r>
          </a:p>
          <a:p>
            <a:pPr marL="342900" indent="-342900">
              <a:lnSpc>
                <a:spcPct val="150000"/>
              </a:lnSpc>
              <a:buFont typeface="Wingdings" pitchFamily="2" charset="2"/>
              <a:buChar char="§"/>
              <a:defRPr/>
            </a:pPr>
            <a:r>
              <a:rPr lang="en-US" altLang="en-US" sz="2000" b="0" dirty="0">
                <a:cs typeface="Arial" panose="020B0604020202020204" pitchFamily="34" charset="0"/>
              </a:rPr>
              <a:t>What additional steps can we allocate funds and personnel toward to maximize our chances of being on the high track?</a:t>
            </a:r>
          </a:p>
          <a:p>
            <a:pPr marL="342900" indent="-342900">
              <a:lnSpc>
                <a:spcPct val="150000"/>
              </a:lnSpc>
              <a:buFont typeface="Wingdings" pitchFamily="2" charset="2"/>
              <a:buChar char="§"/>
              <a:defRPr/>
            </a:pPr>
            <a:r>
              <a:rPr lang="en-US" altLang="en-US" sz="2000" b="0" dirty="0">
                <a:cs typeface="Arial" panose="020B0604020202020204" pitchFamily="34" charset="0"/>
              </a:rPr>
              <a:t>What schools on the high track have you studied?</a:t>
            </a:r>
          </a:p>
          <a:p>
            <a:pPr marL="342900" indent="-342900">
              <a:lnSpc>
                <a:spcPct val="150000"/>
              </a:lnSpc>
              <a:buFont typeface="Wingdings" pitchFamily="2" charset="2"/>
              <a:buChar char="§"/>
              <a:defRPr/>
            </a:pPr>
            <a:r>
              <a:rPr lang="en-US" altLang="en-US" sz="2000" b="0" dirty="0">
                <a:cs typeface="Arial" panose="020B0604020202020204" pitchFamily="34" charset="0"/>
              </a:rPr>
              <a:t>What did you learn from their approach to curriculum, teacher hiring, professional development, instructional materials, and use of computer-based instruction to improve student outcomes?</a:t>
            </a:r>
          </a:p>
          <a:p>
            <a:pPr marL="342900" indent="-342900">
              <a:lnSpc>
                <a:spcPct val="150000"/>
              </a:lnSpc>
              <a:buFont typeface="Wingdings" pitchFamily="2" charset="2"/>
              <a:buChar char="§"/>
              <a:defRPr/>
            </a:pPr>
            <a:r>
              <a:rPr lang="en-US" altLang="en-US" sz="2000" b="0" dirty="0">
                <a:cs typeface="Arial" panose="020B0604020202020204" pitchFamily="34" charset="0"/>
              </a:rPr>
              <a:t>How certain are we that performance will be better next year?</a:t>
            </a:r>
            <a:endParaRPr lang="en-US" sz="2000" dirty="0">
              <a:cs typeface="Arial" panose="020B0604020202020204" pitchFamily="34" charset="0"/>
            </a:endParaRPr>
          </a:p>
          <a:p>
            <a:endParaRPr lang="en-US" dirty="0"/>
          </a:p>
        </p:txBody>
      </p:sp>
      <p:sp>
        <p:nvSpPr>
          <p:cNvPr id="8" name="Title 7">
            <a:extLst>
              <a:ext uri="{FF2B5EF4-FFF2-40B4-BE49-F238E27FC236}">
                <a16:creationId xmlns:a16="http://schemas.microsoft.com/office/drawing/2014/main" id="{9B62DCC6-1961-9836-5B94-1166890FAC36}"/>
              </a:ext>
            </a:extLst>
          </p:cNvPr>
          <p:cNvSpPr>
            <a:spLocks noGrp="1"/>
          </p:cNvSpPr>
          <p:nvPr>
            <p:ph type="title"/>
          </p:nvPr>
        </p:nvSpPr>
        <p:spPr>
          <a:xfrm>
            <a:off x="374469" y="631805"/>
            <a:ext cx="10979331" cy="726137"/>
          </a:xfrm>
        </p:spPr>
        <p:txBody>
          <a:bodyPr/>
          <a:lstStyle/>
          <a:p>
            <a:r>
              <a:rPr lang="en-US" altLang="en-US" sz="2800" dirty="0">
                <a:ea typeface="Tahoma"/>
                <a:cs typeface="Tahoma"/>
              </a:rPr>
              <a:t>CRITICAL ACADEMIC </a:t>
            </a:r>
            <a:r>
              <a:rPr lang="en-US" altLang="en-US" sz="2800" dirty="0">
                <a:solidFill>
                  <a:schemeClr val="bg1"/>
                </a:solidFill>
                <a:ea typeface="Tahoma"/>
                <a:cs typeface="Tahoma"/>
              </a:rPr>
              <a:t>PERFORMANCE QUESTIONS</a:t>
            </a:r>
            <a:br>
              <a:rPr lang="en-US" sz="1050" b="0" dirty="0">
                <a:solidFill>
                  <a:schemeClr val="bg1"/>
                </a:solidFill>
                <a:ea typeface="Calibri"/>
                <a:cs typeface="Calibri"/>
                <a:sym typeface="Calibri"/>
              </a:rPr>
            </a:br>
            <a:endParaRPr lang="en-US" dirty="0"/>
          </a:p>
        </p:txBody>
      </p:sp>
    </p:spTree>
    <p:extLst>
      <p:ext uri="{BB962C8B-B14F-4D97-AF65-F5344CB8AC3E}">
        <p14:creationId xmlns:p14="http://schemas.microsoft.com/office/powerpoint/2010/main" val="20885448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2B8C1F-8C81-D75A-0DDB-5CF764DE6727}"/>
              </a:ext>
            </a:extLst>
          </p:cNvPr>
          <p:cNvSpPr>
            <a:spLocks noGrp="1"/>
          </p:cNvSpPr>
          <p:nvPr>
            <p:ph type="sldNum" sz="quarter" idx="12"/>
          </p:nvPr>
        </p:nvSpPr>
        <p:spPr/>
        <p:txBody>
          <a:bodyPr/>
          <a:lstStyle/>
          <a:p>
            <a:fld id="{F91729D4-A164-47A3-830D-E792BCE699E4}" type="slidenum">
              <a:rPr lang="en-US" smtClean="0"/>
              <a:t>54</a:t>
            </a:fld>
            <a:endParaRPr lang="en-US"/>
          </a:p>
        </p:txBody>
      </p:sp>
      <p:sp>
        <p:nvSpPr>
          <p:cNvPr id="5" name="Title 4">
            <a:extLst>
              <a:ext uri="{FF2B5EF4-FFF2-40B4-BE49-F238E27FC236}">
                <a16:creationId xmlns:a16="http://schemas.microsoft.com/office/drawing/2014/main" id="{1533B641-F584-7B68-C402-D5D49B754521}"/>
              </a:ext>
            </a:extLst>
          </p:cNvPr>
          <p:cNvSpPr>
            <a:spLocks noGrp="1"/>
          </p:cNvSpPr>
          <p:nvPr>
            <p:ph type="title"/>
          </p:nvPr>
        </p:nvSpPr>
        <p:spPr/>
        <p:txBody>
          <a:bodyPr/>
          <a:lstStyle/>
          <a:p>
            <a:r>
              <a:rPr lang="en-US" altLang="en-US" sz="3200" dirty="0"/>
              <a:t>RECRUITING </a:t>
            </a:r>
            <a:r>
              <a:rPr lang="en-US" altLang="en-US" sz="3200" dirty="0">
                <a:solidFill>
                  <a:schemeClr val="bg1"/>
                </a:solidFill>
              </a:rPr>
              <a:t>BOARD MEMBERS</a:t>
            </a:r>
            <a:br>
              <a:rPr lang="en-US" b="0" dirty="0">
                <a:solidFill>
                  <a:schemeClr val="bg1"/>
                </a:solidFill>
                <a:ea typeface="Calibri"/>
                <a:cs typeface="Calibri"/>
                <a:sym typeface="Calibri"/>
              </a:rPr>
            </a:br>
            <a:endParaRPr lang="en-US" dirty="0"/>
          </a:p>
        </p:txBody>
      </p:sp>
      <p:sp>
        <p:nvSpPr>
          <p:cNvPr id="12" name="Text Placeholder 11">
            <a:extLst>
              <a:ext uri="{FF2B5EF4-FFF2-40B4-BE49-F238E27FC236}">
                <a16:creationId xmlns:a16="http://schemas.microsoft.com/office/drawing/2014/main" id="{76F004BF-6D7A-2A25-8CE1-A0537881DD3E}"/>
              </a:ext>
            </a:extLst>
          </p:cNvPr>
          <p:cNvSpPr>
            <a:spLocks noGrp="1"/>
          </p:cNvSpPr>
          <p:nvPr>
            <p:ph type="body" sz="quarter" idx="16"/>
          </p:nvPr>
        </p:nvSpPr>
        <p:spPr>
          <a:xfrm>
            <a:off x="723900" y="1766138"/>
            <a:ext cx="10744199" cy="3325723"/>
          </a:xfrm>
        </p:spPr>
        <p:txBody>
          <a:bodyPr/>
          <a:lstStyle/>
          <a:p>
            <a:pPr marL="342900" indent="-342900">
              <a:lnSpc>
                <a:spcPct val="150000"/>
              </a:lnSpc>
              <a:buFont typeface="Wingdings" pitchFamily="2" charset="2"/>
              <a:buChar char="§"/>
              <a:defRPr/>
            </a:pPr>
            <a:r>
              <a:rPr lang="en-US" altLang="en-US" sz="2000" b="0" dirty="0">
                <a:cs typeface="Arial" panose="020B0604020202020204" pitchFamily="34" charset="0"/>
              </a:rPr>
              <a:t>Check to see if there are minimum requirements in your charter.</a:t>
            </a:r>
          </a:p>
          <a:p>
            <a:pPr marL="342900" indent="-342900">
              <a:lnSpc>
                <a:spcPct val="150000"/>
              </a:lnSpc>
              <a:buFont typeface="Wingdings" pitchFamily="2" charset="2"/>
              <a:buChar char="§"/>
              <a:defRPr/>
            </a:pPr>
            <a:r>
              <a:rPr lang="en-US" altLang="en-US" sz="2000" b="0" dirty="0">
                <a:cs typeface="Arial" panose="020B0604020202020204" pitchFamily="34" charset="0"/>
              </a:rPr>
              <a:t>Create an application form to flesh out key questions.</a:t>
            </a:r>
          </a:p>
          <a:p>
            <a:pPr marL="342900" indent="-342900">
              <a:lnSpc>
                <a:spcPct val="150000"/>
              </a:lnSpc>
              <a:buFont typeface="Wingdings" pitchFamily="2" charset="2"/>
              <a:buChar char="§"/>
              <a:defRPr/>
            </a:pPr>
            <a:r>
              <a:rPr lang="en-US" altLang="en-US" sz="2000" b="0" dirty="0">
                <a:cs typeface="Arial" panose="020B0604020202020204" pitchFamily="34" charset="0"/>
              </a:rPr>
              <a:t>Find out if there is anything about their background that would create legal liability, a PR nightmare, or that might damage the relationship with your authorizing district.</a:t>
            </a:r>
          </a:p>
          <a:p>
            <a:pPr marL="342900" indent="-342900">
              <a:lnSpc>
                <a:spcPct val="150000"/>
              </a:lnSpc>
              <a:buFont typeface="Wingdings" pitchFamily="2" charset="2"/>
              <a:buChar char="§"/>
              <a:defRPr/>
            </a:pPr>
            <a:r>
              <a:rPr lang="en-US" altLang="en-US" sz="2000" b="0" dirty="0">
                <a:cs typeface="Arial" panose="020B0604020202020204" pitchFamily="34" charset="0"/>
              </a:rPr>
              <a:t>What skills does your Board lack that it needs to get the school to the next level?</a:t>
            </a:r>
          </a:p>
          <a:p>
            <a:pPr marL="342900" indent="-342900">
              <a:lnSpc>
                <a:spcPct val="150000"/>
              </a:lnSpc>
              <a:buFont typeface="Wingdings" pitchFamily="2" charset="2"/>
              <a:buChar char="§"/>
              <a:defRPr/>
            </a:pPr>
            <a:r>
              <a:rPr lang="en-US" altLang="en-US" sz="2000" b="0" dirty="0">
                <a:cs typeface="Arial" panose="020B0604020202020204" pitchFamily="34" charset="0"/>
              </a:rPr>
              <a:t>Do you need your Board members to be fundraisers?</a:t>
            </a:r>
          </a:p>
          <a:p>
            <a:pPr marL="342900" indent="-342900">
              <a:lnSpc>
                <a:spcPct val="150000"/>
              </a:lnSpc>
              <a:buFont typeface="Wingdings" pitchFamily="2" charset="2"/>
              <a:buChar char="§"/>
              <a:defRPr/>
            </a:pPr>
            <a:r>
              <a:rPr lang="en-US" altLang="en-US" sz="2000" b="0" dirty="0">
                <a:cs typeface="Arial" panose="020B0604020202020204" pitchFamily="34" charset="0"/>
              </a:rPr>
              <a:t>Consider political connections.</a:t>
            </a:r>
          </a:p>
          <a:p>
            <a:endParaRPr lang="en-US" dirty="0"/>
          </a:p>
        </p:txBody>
      </p:sp>
    </p:spTree>
    <p:extLst>
      <p:ext uri="{BB962C8B-B14F-4D97-AF65-F5344CB8AC3E}">
        <p14:creationId xmlns:p14="http://schemas.microsoft.com/office/powerpoint/2010/main" val="379226293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55</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496389" y="1766138"/>
            <a:ext cx="11164388" cy="3325723"/>
          </a:xfrm>
        </p:spPr>
        <p:txBody>
          <a:bodyPr/>
          <a:lstStyle/>
          <a:p>
            <a:pPr marL="342900" indent="-342900">
              <a:lnSpc>
                <a:spcPct val="150000"/>
              </a:lnSpc>
              <a:spcAft>
                <a:spcPts val="600"/>
              </a:spcAft>
              <a:buFont typeface="Wingdings" pitchFamily="2" charset="2"/>
              <a:buChar char="§"/>
            </a:pPr>
            <a:r>
              <a:rPr lang="en-US" sz="2200" b="0" dirty="0">
                <a:cs typeface="Arial" panose="020B0604020202020204" pitchFamily="34" charset="0"/>
              </a:rPr>
              <a:t>Are you setting reasonable goals before the calendar year or academic year begins?</a:t>
            </a:r>
          </a:p>
          <a:p>
            <a:pPr marL="342900" indent="-342900">
              <a:lnSpc>
                <a:spcPct val="150000"/>
              </a:lnSpc>
              <a:spcAft>
                <a:spcPts val="600"/>
              </a:spcAft>
              <a:buFont typeface="Wingdings" pitchFamily="2" charset="2"/>
              <a:buChar char="§"/>
            </a:pPr>
            <a:r>
              <a:rPr lang="en-US" sz="2200" b="0" dirty="0">
                <a:cs typeface="Arial" panose="020B0604020202020204" pitchFamily="34" charset="0"/>
              </a:rPr>
              <a:t>Are you putting these in writing, so everyone remembers what was said?</a:t>
            </a:r>
          </a:p>
          <a:p>
            <a:pPr marL="342900" indent="-342900">
              <a:lnSpc>
                <a:spcPct val="150000"/>
              </a:lnSpc>
              <a:spcAft>
                <a:spcPts val="600"/>
              </a:spcAft>
              <a:buFont typeface="Wingdings" pitchFamily="2" charset="2"/>
              <a:buChar char="§"/>
            </a:pPr>
            <a:r>
              <a:rPr lang="en-US" sz="2200" b="0" dirty="0">
                <a:cs typeface="Arial" panose="020B0604020202020204" pitchFamily="34" charset="0"/>
              </a:rPr>
              <a:t>Have you communicated these to your Principal/Executive Director?</a:t>
            </a:r>
          </a:p>
          <a:p>
            <a:pPr marL="342900" indent="-342900">
              <a:lnSpc>
                <a:spcPct val="150000"/>
              </a:lnSpc>
              <a:spcAft>
                <a:spcPts val="600"/>
              </a:spcAft>
              <a:buFont typeface="Wingdings" pitchFamily="2" charset="2"/>
              <a:buChar char="§"/>
            </a:pPr>
            <a:r>
              <a:rPr lang="en-US" sz="2200" b="0" dirty="0">
                <a:cs typeface="Arial" panose="020B0604020202020204" pitchFamily="34" charset="0"/>
              </a:rPr>
              <a:t>Have you designed an evaluation instrument to determine whether these goals were met?</a:t>
            </a:r>
          </a:p>
          <a:p>
            <a:pPr marL="342900" indent="-342900">
              <a:lnSpc>
                <a:spcPct val="150000"/>
              </a:lnSpc>
              <a:spcAft>
                <a:spcPts val="600"/>
              </a:spcAft>
              <a:buFont typeface="Wingdings" pitchFamily="2" charset="2"/>
              <a:buChar char="§"/>
            </a:pPr>
            <a:r>
              <a:rPr lang="en-US" sz="2200" b="0" dirty="0">
                <a:cs typeface="Arial" panose="020B0604020202020204" pitchFamily="34" charset="0"/>
              </a:rPr>
              <a:t>Have you aligned future salary increases to successfully achieving goals that the board set?</a:t>
            </a:r>
          </a:p>
          <a:p>
            <a:pPr marL="342900" indent="-342900">
              <a:lnSpc>
                <a:spcPct val="150000"/>
              </a:lnSpc>
              <a:spcAft>
                <a:spcPts val="600"/>
              </a:spcAft>
              <a:buFont typeface="Wingdings" pitchFamily="2" charset="2"/>
              <a:buChar char="§"/>
            </a:pPr>
            <a:r>
              <a:rPr lang="en-US" sz="2200" b="0" dirty="0">
                <a:cs typeface="Arial" panose="020B0604020202020204" pitchFamily="34" charset="0"/>
              </a:rPr>
              <a:t>Have you left room for unforeseen circumstances?</a:t>
            </a:r>
          </a:p>
          <a:p>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a:xfrm>
            <a:off x="496389" y="631805"/>
            <a:ext cx="10857411" cy="726137"/>
          </a:xfrm>
        </p:spPr>
        <p:txBody>
          <a:bodyPr/>
          <a:lstStyle/>
          <a:p>
            <a:r>
              <a:rPr lang="en-US" altLang="en-US" sz="2800" dirty="0"/>
              <a:t>EVALUATING YOUR </a:t>
            </a:r>
            <a:r>
              <a:rPr lang="en-US" altLang="en-US" sz="2800" dirty="0">
                <a:solidFill>
                  <a:schemeClr val="bg1"/>
                </a:solidFill>
              </a:rPr>
              <a:t>EXECUTIVE DIRECTOR</a:t>
            </a:r>
            <a:br>
              <a:rPr lang="en-US" sz="1050" b="0" dirty="0">
                <a:solidFill>
                  <a:schemeClr val="bg1"/>
                </a:solidFill>
                <a:ea typeface="Calibri"/>
                <a:cs typeface="Calibri"/>
                <a:sym typeface="Calibri"/>
              </a:rPr>
            </a:br>
            <a:endParaRPr lang="en-US" dirty="0"/>
          </a:p>
        </p:txBody>
      </p:sp>
    </p:spTree>
    <p:extLst>
      <p:ext uri="{BB962C8B-B14F-4D97-AF65-F5344CB8AC3E}">
        <p14:creationId xmlns:p14="http://schemas.microsoft.com/office/powerpoint/2010/main" val="2101976035"/>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56</a:t>
            </a:fld>
            <a:endParaRPr lang="en-US"/>
          </a:p>
        </p:txBody>
      </p:sp>
      <p:sp>
        <p:nvSpPr>
          <p:cNvPr id="6" name="Text Placeholder 5">
            <a:extLst>
              <a:ext uri="{FF2B5EF4-FFF2-40B4-BE49-F238E27FC236}">
                <a16:creationId xmlns:a16="http://schemas.microsoft.com/office/drawing/2014/main" id="{EEA41F11-65FE-F2F0-7B75-1601923B9FAF}"/>
              </a:ext>
            </a:extLst>
          </p:cNvPr>
          <p:cNvSpPr>
            <a:spLocks noGrp="1"/>
          </p:cNvSpPr>
          <p:nvPr>
            <p:ph type="body" sz="quarter" idx="16"/>
          </p:nvPr>
        </p:nvSpPr>
        <p:spPr>
          <a:xfrm>
            <a:off x="496389" y="1502135"/>
            <a:ext cx="11164388" cy="3325723"/>
          </a:xfrm>
        </p:spPr>
        <p:txBody>
          <a:bodyPr/>
          <a:lstStyle/>
          <a:p>
            <a:r>
              <a:rPr lang="en-US" dirty="0"/>
              <a:t>Having Board norms ensures that the Board members have a common set of expectations around:</a:t>
            </a:r>
          </a:p>
          <a:p>
            <a:r>
              <a:rPr lang="en-US" dirty="0"/>
              <a:t>	* How Board members will interact with each other at meetings</a:t>
            </a:r>
          </a:p>
          <a:p>
            <a:r>
              <a:rPr lang="en-US" dirty="0"/>
              <a:t>	* How Board members will interact with staff at meetings</a:t>
            </a:r>
          </a:p>
          <a:p>
            <a:r>
              <a:rPr lang="en-US" dirty="0"/>
              <a:t>	* How Board members will interact with parents/students at meetings</a:t>
            </a:r>
          </a:p>
          <a:p>
            <a:r>
              <a:rPr lang="en-US" dirty="0"/>
              <a:t>	* What Board members are expected to do </a:t>
            </a:r>
            <a:r>
              <a:rPr lang="en-US"/>
              <a:t>between meetings</a:t>
            </a:r>
            <a:endParaRPr lang="en-US" dirty="0"/>
          </a:p>
        </p:txBody>
      </p:sp>
      <p:sp>
        <p:nvSpPr>
          <p:cNvPr id="8" name="Title 7">
            <a:extLst>
              <a:ext uri="{FF2B5EF4-FFF2-40B4-BE49-F238E27FC236}">
                <a16:creationId xmlns:a16="http://schemas.microsoft.com/office/drawing/2014/main" id="{9DB2B020-95C1-E5B6-F0E9-91BDBA92E307}"/>
              </a:ext>
            </a:extLst>
          </p:cNvPr>
          <p:cNvSpPr>
            <a:spLocks noGrp="1"/>
          </p:cNvSpPr>
          <p:nvPr>
            <p:ph type="title"/>
          </p:nvPr>
        </p:nvSpPr>
        <p:spPr>
          <a:xfrm>
            <a:off x="496389" y="631805"/>
            <a:ext cx="10857411" cy="726137"/>
          </a:xfrm>
        </p:spPr>
        <p:txBody>
          <a:bodyPr/>
          <a:lstStyle/>
          <a:p>
            <a:r>
              <a:rPr lang="en-US" altLang="en-US" sz="2800" dirty="0"/>
              <a:t>Board Norm Facilitation</a:t>
            </a:r>
            <a:br>
              <a:rPr lang="en-US" sz="1050" b="0" dirty="0">
                <a:solidFill>
                  <a:schemeClr val="bg1"/>
                </a:solidFill>
                <a:ea typeface="Calibri"/>
                <a:cs typeface="Calibri"/>
                <a:sym typeface="Calibri"/>
              </a:rPr>
            </a:br>
            <a:endParaRPr lang="en-US" dirty="0"/>
          </a:p>
        </p:txBody>
      </p:sp>
    </p:spTree>
    <p:extLst>
      <p:ext uri="{BB962C8B-B14F-4D97-AF65-F5344CB8AC3E}">
        <p14:creationId xmlns:p14="http://schemas.microsoft.com/office/powerpoint/2010/main" val="1790299693"/>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DD48C8EC-56C5-4A2A-BB21-811BC510040A}"/>
              </a:ext>
            </a:extLst>
          </p:cNvPr>
          <p:cNvSpPr>
            <a:spLocks noGrp="1"/>
          </p:cNvSpPr>
          <p:nvPr>
            <p:ph type="title"/>
          </p:nvPr>
        </p:nvSpPr>
        <p:spPr>
          <a:xfrm>
            <a:off x="2011680" y="3429000"/>
            <a:ext cx="3349883" cy="978408"/>
          </a:xfrm>
        </p:spPr>
        <p:txBody>
          <a:bodyPr/>
          <a:lstStyle/>
          <a:p>
            <a:pPr algn="ctr"/>
            <a:r>
              <a:rPr lang="en-US" sz="4000"/>
              <a:t>Questions?</a:t>
            </a:r>
          </a:p>
        </p:txBody>
      </p:sp>
      <p:sp>
        <p:nvSpPr>
          <p:cNvPr id="9" name="Text Placeholder 9">
            <a:extLst>
              <a:ext uri="{FF2B5EF4-FFF2-40B4-BE49-F238E27FC236}">
                <a16:creationId xmlns:a16="http://schemas.microsoft.com/office/drawing/2014/main" id="{30C36F82-1A78-5764-3B45-9E8E6F1466BE}"/>
              </a:ext>
            </a:extLst>
          </p:cNvPr>
          <p:cNvSpPr>
            <a:spLocks noGrp="1"/>
          </p:cNvSpPr>
          <p:nvPr>
            <p:ph type="body" sz="quarter" idx="16"/>
          </p:nvPr>
        </p:nvSpPr>
        <p:spPr>
          <a:xfrm>
            <a:off x="7996794" y="3204682"/>
            <a:ext cx="4011410" cy="1386138"/>
          </a:xfrm>
        </p:spPr>
        <p:txBody>
          <a:bodyPr lIns="91440" tIns="45720" rIns="91440" bIns="45720" anchor="t"/>
          <a:lstStyle/>
          <a:p>
            <a:pPr>
              <a:lnSpc>
                <a:spcPct val="100000"/>
              </a:lnSpc>
            </a:pPr>
            <a:r>
              <a:rPr lang="en-US" dirty="0">
                <a:solidFill>
                  <a:schemeClr val="tx2"/>
                </a:solidFill>
              </a:rPr>
              <a:t>Jerry Simmons, Esq. </a:t>
            </a:r>
          </a:p>
          <a:p>
            <a:pPr>
              <a:lnSpc>
                <a:spcPct val="100000"/>
              </a:lnSpc>
            </a:pPr>
            <a:r>
              <a:rPr lang="en-US" dirty="0">
                <a:solidFill>
                  <a:schemeClr val="tx2"/>
                </a:solidFill>
              </a:rPr>
              <a:t>jsimmons@ymclegal.com</a:t>
            </a:r>
          </a:p>
          <a:p>
            <a:pPr>
              <a:lnSpc>
                <a:spcPct val="100000"/>
              </a:lnSpc>
            </a:pPr>
            <a:endParaRPr lang="en-US" dirty="0">
              <a:solidFill>
                <a:schemeClr val="tx2"/>
              </a:solidFill>
            </a:endParaRPr>
          </a:p>
          <a:p>
            <a:pPr>
              <a:lnSpc>
                <a:spcPct val="100000"/>
              </a:lnSpc>
            </a:pPr>
            <a:endParaRPr lang="en-US" dirty="0">
              <a:solidFill>
                <a:schemeClr val="tx2"/>
              </a:solidFill>
            </a:endParaRPr>
          </a:p>
          <a:p>
            <a:pPr>
              <a:lnSpc>
                <a:spcPct val="100000"/>
              </a:lnSpc>
            </a:pPr>
            <a:endParaRPr lang="en-US" dirty="0">
              <a:solidFill>
                <a:schemeClr val="tx2"/>
              </a:solidFill>
            </a:endParaRPr>
          </a:p>
          <a:p>
            <a:endParaRPr lang="en-US" dirty="0">
              <a:solidFill>
                <a:schemeClr val="tx2"/>
              </a:solidFill>
              <a:ea typeface="+mn-lt"/>
              <a:cs typeface="+mn-lt"/>
            </a:endParaRPr>
          </a:p>
          <a:p>
            <a:r>
              <a:rPr lang="en-US" dirty="0">
                <a:solidFill>
                  <a:schemeClr val="tx2"/>
                </a:solidFill>
                <a:ea typeface="+mn-lt"/>
                <a:cs typeface="+mn-lt"/>
              </a:rPr>
              <a:t>ymclegal.com </a:t>
            </a:r>
            <a:r>
              <a:rPr lang="en-US" dirty="0">
                <a:solidFill>
                  <a:schemeClr val="accent4"/>
                </a:solidFill>
                <a:ea typeface="+mn-lt"/>
                <a:cs typeface="+mn-lt"/>
              </a:rPr>
              <a:t>|</a:t>
            </a:r>
            <a:r>
              <a:rPr lang="en-US" dirty="0">
                <a:solidFill>
                  <a:schemeClr val="tx2"/>
                </a:solidFill>
                <a:ea typeface="+mn-lt"/>
                <a:cs typeface="+mn-lt"/>
              </a:rPr>
              <a:t> 916.646.1400</a:t>
            </a:r>
            <a:endParaRPr lang="en-US" dirty="0">
              <a:solidFill>
                <a:schemeClr val="tx2"/>
              </a:solidFill>
            </a:endParaRPr>
          </a:p>
        </p:txBody>
      </p:sp>
      <p:sp>
        <p:nvSpPr>
          <p:cNvPr id="7" name="Title 7">
            <a:extLst>
              <a:ext uri="{FF2B5EF4-FFF2-40B4-BE49-F238E27FC236}">
                <a16:creationId xmlns:a16="http://schemas.microsoft.com/office/drawing/2014/main" id="{DC23D8FA-9824-6DEC-F29B-B258CF2C9EEE}"/>
              </a:ext>
            </a:extLst>
          </p:cNvPr>
          <p:cNvSpPr txBox="1">
            <a:spLocks/>
          </p:cNvSpPr>
          <p:nvPr/>
        </p:nvSpPr>
        <p:spPr>
          <a:xfrm>
            <a:off x="7959436" y="2220670"/>
            <a:ext cx="4045527" cy="1069760"/>
          </a:xfrm>
          <a:prstGeom prst="rect">
            <a:avLst/>
          </a:prstGeom>
        </p:spPr>
        <p:txBody>
          <a:bodyPr anchor="ctr"/>
          <a:lstStyle>
            <a:lvl1pPr algn="l" defTabSz="914400" rtl="0" eaLnBrk="1" latinLnBrk="0" hangingPunct="1">
              <a:lnSpc>
                <a:spcPct val="90000"/>
              </a:lnSpc>
              <a:spcBef>
                <a:spcPct val="0"/>
              </a:spcBef>
              <a:buNone/>
              <a:defRPr sz="3200" b="0" kern="1200" cap="all" spc="200" baseline="0">
                <a:solidFill>
                  <a:schemeClr val="accent4"/>
                </a:solidFill>
                <a:latin typeface="+mj-lt"/>
                <a:ea typeface="+mj-ea"/>
                <a:cs typeface="+mj-cs"/>
              </a:defRPr>
            </a:lvl1pPr>
          </a:lstStyle>
          <a:p>
            <a:r>
              <a:rPr lang="en-US" b="1">
                <a:solidFill>
                  <a:schemeClr val="tx2"/>
                </a:solidFill>
              </a:rPr>
              <a:t>Thank you</a:t>
            </a:r>
          </a:p>
        </p:txBody>
      </p:sp>
      <p:pic>
        <p:nvPicPr>
          <p:cNvPr id="8" name="Picture Placeholder 7" descr="A picture containing text, shelf, book, indoor&#10;&#10;Description automatically generated">
            <a:extLst>
              <a:ext uri="{FF2B5EF4-FFF2-40B4-BE49-F238E27FC236}">
                <a16:creationId xmlns:a16="http://schemas.microsoft.com/office/drawing/2014/main" id="{8F7B148D-ED64-50FE-E885-2F4095108675}"/>
              </a:ext>
            </a:extLst>
          </p:cNvPr>
          <p:cNvPicPr>
            <a:picLocks noGrp="1" noChangeAspect="1"/>
          </p:cNvPicPr>
          <p:nvPr>
            <p:ph type="pic" sz="quarter" idx="13"/>
          </p:nvPr>
        </p:nvPicPr>
        <p:blipFill rotWithShape="1">
          <a:blip r:embed="rId2"/>
          <a:srcRect l="-1" t="37383" r="25" b="37383"/>
          <a:stretch/>
        </p:blipFill>
        <p:spPr>
          <a:xfrm>
            <a:off x="0" y="0"/>
            <a:ext cx="12188952" cy="2051050"/>
          </a:xfrm>
        </p:spPr>
      </p:pic>
      <p:pic>
        <p:nvPicPr>
          <p:cNvPr id="11" name="Picture Placeholder 10" descr="A picture containing text, shelf, book, indoor&#10;&#10;Description automatically generated">
            <a:extLst>
              <a:ext uri="{FF2B5EF4-FFF2-40B4-BE49-F238E27FC236}">
                <a16:creationId xmlns:a16="http://schemas.microsoft.com/office/drawing/2014/main" id="{B071E89C-B105-C235-FCD6-1D55B3B02B3C}"/>
              </a:ext>
            </a:extLst>
          </p:cNvPr>
          <p:cNvPicPr>
            <a:picLocks noGrp="1" noChangeAspect="1"/>
          </p:cNvPicPr>
          <p:nvPr>
            <p:ph type="pic" sz="quarter" idx="14"/>
          </p:nvPr>
        </p:nvPicPr>
        <p:blipFill rotWithShape="1">
          <a:blip r:embed="rId2"/>
          <a:srcRect l="-1" t="20914" r="25" b="65922"/>
          <a:stretch/>
        </p:blipFill>
        <p:spPr>
          <a:xfrm>
            <a:off x="0" y="5788241"/>
            <a:ext cx="12188952" cy="1069760"/>
          </a:xfrm>
        </p:spPr>
      </p:pic>
    </p:spTree>
    <p:extLst>
      <p:ext uri="{BB962C8B-B14F-4D97-AF65-F5344CB8AC3E}">
        <p14:creationId xmlns:p14="http://schemas.microsoft.com/office/powerpoint/2010/main" val="4103486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6</a:t>
            </a:fld>
            <a:endParaRPr lang="en-US"/>
          </a:p>
        </p:txBody>
      </p:sp>
      <p:sp>
        <p:nvSpPr>
          <p:cNvPr id="6" name="Text Placeholder 5">
            <a:extLst>
              <a:ext uri="{FF2B5EF4-FFF2-40B4-BE49-F238E27FC236}">
                <a16:creationId xmlns:a16="http://schemas.microsoft.com/office/drawing/2014/main" id="{3B33E514-9C78-2B89-CDE8-A601C9F60956}"/>
              </a:ext>
            </a:extLst>
          </p:cNvPr>
          <p:cNvSpPr>
            <a:spLocks noGrp="1"/>
          </p:cNvSpPr>
          <p:nvPr>
            <p:ph type="body" sz="quarter" idx="16"/>
          </p:nvPr>
        </p:nvSpPr>
        <p:spPr>
          <a:xfrm>
            <a:off x="348557" y="1632763"/>
            <a:ext cx="7088563" cy="3325723"/>
          </a:xfrm>
        </p:spPr>
        <p:txBody>
          <a:bodyPr/>
          <a:lstStyle/>
          <a:p>
            <a:pPr eaLnBrk="1" hangingPunct="1">
              <a:lnSpc>
                <a:spcPct val="80000"/>
              </a:lnSpc>
              <a:buFontTx/>
              <a:buNone/>
              <a:defRPr/>
            </a:pPr>
            <a:r>
              <a:rPr lang="en-US" altLang="en-US" sz="3200" b="1" dirty="0">
                <a:solidFill>
                  <a:srgbClr val="000000"/>
                </a:solidFill>
                <a:ea typeface="Open Sans Semibold" panose="020B0706030804020204" pitchFamily="34" charset="0"/>
                <a:cs typeface="Open Sans Semibold" panose="020B0706030804020204" pitchFamily="34" charset="0"/>
              </a:rPr>
              <a:t>What Is the Purpose of the Brown Act?</a:t>
            </a:r>
          </a:p>
          <a:p>
            <a:pPr eaLnBrk="1" hangingPunct="1">
              <a:lnSpc>
                <a:spcPct val="80000"/>
              </a:lnSpc>
              <a:buFontTx/>
              <a:buNone/>
              <a:defRPr/>
            </a:pPr>
            <a:endParaRPr lang="en-US" altLang="en-US" sz="1400" b="1" u="sng" dirty="0">
              <a:solidFill>
                <a:srgbClr val="000000"/>
              </a:solidFill>
              <a:ea typeface="Open Sans Semibold" panose="020B0706030804020204" pitchFamily="34" charset="0"/>
              <a:cs typeface="Open Sans Semibold" panose="020B0706030804020204" pitchFamily="34" charset="0"/>
            </a:endParaRPr>
          </a:p>
          <a:p>
            <a:pPr marL="868680" indent="-457200" eaLnBrk="1" hangingPunct="1">
              <a:spcBef>
                <a:spcPts val="750"/>
              </a:spcBef>
              <a:buFont typeface="System Font Regular"/>
              <a:buChar char="‣"/>
              <a:defRPr/>
            </a:pPr>
            <a:r>
              <a:rPr lang="en-US" altLang="en-US" sz="2800" dirty="0">
                <a:solidFill>
                  <a:srgbClr val="000000"/>
                </a:solidFill>
                <a:ea typeface="Open Sans" panose="020B0606030504020204" pitchFamily="34" charset="0"/>
                <a:cs typeface="Arial" panose="020B0604020202020204" pitchFamily="34" charset="0"/>
              </a:rPr>
              <a:t>To Foster Broad Public Access</a:t>
            </a:r>
          </a:p>
          <a:p>
            <a:pPr eaLnBrk="1" hangingPunct="1">
              <a:lnSpc>
                <a:spcPct val="80000"/>
              </a:lnSpc>
              <a:spcBef>
                <a:spcPts val="1800"/>
              </a:spcBef>
              <a:buFontTx/>
              <a:buNone/>
              <a:tabLst>
                <a:tab pos="1431925" algn="l"/>
              </a:tabLst>
              <a:defRPr/>
            </a:pPr>
            <a:r>
              <a:rPr lang="en-US" altLang="en-US" sz="2400" dirty="0">
                <a:solidFill>
                  <a:srgbClr val="000000"/>
                </a:solidFill>
                <a:ea typeface="Open Sans" panose="020B0606030504020204" pitchFamily="34" charset="0"/>
                <a:cs typeface="Arial" panose="020B0604020202020204" pitchFamily="34" charset="0"/>
              </a:rPr>
              <a:t>“. . . The people of this State do not yield their sovereignty to the agencies which serve them. The people, in delegating authority, do not give their public servants the right to decide what is good for the people to know and what is not good for them to know. The people insist on remaining informed so that they may retain control over the instruments they have created.”</a:t>
            </a:r>
            <a:endParaRPr lang="en-US" altLang="en-US" sz="2800" b="1" dirty="0">
              <a:solidFill>
                <a:srgbClr val="000000"/>
              </a:solidFill>
            </a:endParaRPr>
          </a:p>
          <a:p>
            <a:endParaRPr lang="en-US" dirty="0"/>
          </a:p>
        </p:txBody>
      </p:sp>
      <p:sp>
        <p:nvSpPr>
          <p:cNvPr id="8" name="Title 7">
            <a:extLst>
              <a:ext uri="{FF2B5EF4-FFF2-40B4-BE49-F238E27FC236}">
                <a16:creationId xmlns:a16="http://schemas.microsoft.com/office/drawing/2014/main" id="{B51A0C1B-AEEB-271A-E0A7-D1D2DE821F0F}"/>
              </a:ext>
            </a:extLst>
          </p:cNvPr>
          <p:cNvSpPr>
            <a:spLocks noGrp="1"/>
          </p:cNvSpPr>
          <p:nvPr>
            <p:ph type="title"/>
          </p:nvPr>
        </p:nvSpPr>
        <p:spPr/>
        <p:txBody>
          <a:bodyPr/>
          <a:lstStyle/>
          <a:p>
            <a:r>
              <a:rPr lang="en-US" altLang="en-US" dirty="0"/>
              <a:t>Purpose of The Brown Act</a:t>
            </a:r>
            <a:endParaRPr lang="en-US" dirty="0"/>
          </a:p>
        </p:txBody>
      </p:sp>
      <p:pic>
        <p:nvPicPr>
          <p:cNvPr id="3" name="Picture 2" descr="A group of people in a room&#10;&#10;Description automatically generated with low confidence">
            <a:extLst>
              <a:ext uri="{FF2B5EF4-FFF2-40B4-BE49-F238E27FC236}">
                <a16:creationId xmlns:a16="http://schemas.microsoft.com/office/drawing/2014/main" id="{FFC6DB72-B2D7-2B68-0541-FD9E8204F69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5000"/>
                    </a14:imgEffect>
                  </a14:imgLayer>
                </a14:imgProps>
              </a:ext>
              <a:ext uri="{28A0092B-C50C-407E-A947-70E740481C1C}">
                <a14:useLocalDpi xmlns:a14="http://schemas.microsoft.com/office/drawing/2010/main" val="0"/>
              </a:ext>
            </a:extLst>
          </a:blip>
          <a:stretch>
            <a:fillRect/>
          </a:stretch>
        </p:blipFill>
        <p:spPr>
          <a:xfrm>
            <a:off x="7719414" y="2564669"/>
            <a:ext cx="3784600" cy="2838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1577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BBE00C4-1087-1088-10FA-7C2640615640}"/>
              </a:ext>
            </a:extLst>
          </p:cNvPr>
          <p:cNvSpPr>
            <a:spLocks noGrp="1"/>
          </p:cNvSpPr>
          <p:nvPr>
            <p:ph type="sldNum" sz="quarter" idx="12"/>
          </p:nvPr>
        </p:nvSpPr>
        <p:spPr/>
        <p:txBody>
          <a:bodyPr/>
          <a:lstStyle/>
          <a:p>
            <a:fld id="{F91729D4-A164-47A3-830D-E792BCE699E4}" type="slidenum">
              <a:rPr lang="en-US" smtClean="0"/>
              <a:t>7</a:t>
            </a:fld>
            <a:endParaRPr lang="en-US"/>
          </a:p>
        </p:txBody>
      </p:sp>
      <p:sp>
        <p:nvSpPr>
          <p:cNvPr id="4" name="Text Placeholder 3">
            <a:extLst>
              <a:ext uri="{FF2B5EF4-FFF2-40B4-BE49-F238E27FC236}">
                <a16:creationId xmlns:a16="http://schemas.microsoft.com/office/drawing/2014/main" id="{9704C3D6-E585-3F81-ADD5-B4DEA35F03B4}"/>
              </a:ext>
            </a:extLst>
          </p:cNvPr>
          <p:cNvSpPr>
            <a:spLocks noGrp="1"/>
          </p:cNvSpPr>
          <p:nvPr>
            <p:ph type="body" sz="quarter" idx="16"/>
          </p:nvPr>
        </p:nvSpPr>
        <p:spPr>
          <a:xfrm>
            <a:off x="400593" y="1766138"/>
            <a:ext cx="6419385" cy="3325723"/>
          </a:xfrm>
        </p:spPr>
        <p:txBody>
          <a:bodyPr/>
          <a:lstStyle/>
          <a:p>
            <a:pPr eaLnBrk="1" hangingPunct="1">
              <a:lnSpc>
                <a:spcPct val="80000"/>
              </a:lnSpc>
              <a:buFontTx/>
              <a:buNone/>
              <a:defRPr/>
            </a:pPr>
            <a:r>
              <a:rPr lang="en-US" altLang="en-US" sz="2800" b="1" dirty="0">
                <a:solidFill>
                  <a:srgbClr val="000000"/>
                </a:solidFill>
                <a:ea typeface="Open Sans" panose="020B0606030504020204" pitchFamily="34" charset="0"/>
                <a:cs typeface="Arial" panose="020B0604020202020204" pitchFamily="34" charset="0"/>
              </a:rPr>
              <a:t>Brown Act Applies to </a:t>
            </a:r>
            <a:r>
              <a:rPr lang="en-US" altLang="en-US" sz="2800" b="1" u="sng" dirty="0">
                <a:solidFill>
                  <a:srgbClr val="000000"/>
                </a:solidFill>
                <a:ea typeface="Open Sans" panose="020B0606030504020204" pitchFamily="34" charset="0"/>
                <a:cs typeface="Arial" panose="020B0604020202020204" pitchFamily="34" charset="0"/>
              </a:rPr>
              <a:t>Meetings of the Board</a:t>
            </a:r>
          </a:p>
          <a:p>
            <a:pPr marL="60325" eaLnBrk="1" hangingPunct="1">
              <a:spcBef>
                <a:spcPts val="750"/>
              </a:spcBef>
              <a:buNone/>
              <a:defRPr/>
            </a:pPr>
            <a:r>
              <a:rPr lang="en-US" altLang="en-US" sz="2800" dirty="0">
                <a:solidFill>
                  <a:srgbClr val="000000"/>
                </a:solidFill>
                <a:ea typeface="Open Sans" panose="020B0606030504020204" pitchFamily="34" charset="0"/>
                <a:cs typeface="Arial" panose="020B0604020202020204" pitchFamily="34" charset="0"/>
              </a:rPr>
              <a:t>When any congregation of a majority of the members of the body meet to </a:t>
            </a:r>
            <a:r>
              <a:rPr lang="en-US" altLang="en-US" sz="2800" u="sng" dirty="0">
                <a:solidFill>
                  <a:srgbClr val="000000"/>
                </a:solidFill>
                <a:ea typeface="Open Sans" panose="020B0606030504020204" pitchFamily="34" charset="0"/>
                <a:cs typeface="Arial" panose="020B0604020202020204" pitchFamily="34" charset="0"/>
              </a:rPr>
              <a:t>hear, discuss, deliberate, or take action</a:t>
            </a:r>
            <a:r>
              <a:rPr lang="en-US" altLang="en-US" sz="2800" dirty="0">
                <a:solidFill>
                  <a:srgbClr val="000000"/>
                </a:solidFill>
                <a:ea typeface="Open Sans" panose="020B0606030504020204" pitchFamily="34" charset="0"/>
                <a:cs typeface="Arial" panose="020B0604020202020204" pitchFamily="34" charset="0"/>
              </a:rPr>
              <a:t> on any item of </a:t>
            </a:r>
            <a:r>
              <a:rPr lang="en-US" altLang="en-US" sz="2800" u="sng" dirty="0">
                <a:solidFill>
                  <a:srgbClr val="000000"/>
                </a:solidFill>
                <a:ea typeface="Open Sans" panose="020B0606030504020204" pitchFamily="34" charset="0"/>
                <a:cs typeface="Arial" panose="020B0604020202020204" pitchFamily="34" charset="0"/>
              </a:rPr>
              <a:t>Charter School business</a:t>
            </a:r>
            <a:endParaRPr lang="en-US" altLang="en-US" sz="2800" dirty="0">
              <a:solidFill>
                <a:srgbClr val="000000"/>
              </a:solidFill>
              <a:ea typeface="Verdana" panose="020B0604030504040204" pitchFamily="34" charset="0"/>
              <a:cs typeface="Verdana" panose="020B0604030504040204" pitchFamily="34" charset="0"/>
            </a:endParaRPr>
          </a:p>
          <a:p>
            <a:endParaRPr lang="en-US" sz="2800" dirty="0"/>
          </a:p>
        </p:txBody>
      </p:sp>
      <p:sp>
        <p:nvSpPr>
          <p:cNvPr id="6" name="Title 5">
            <a:extLst>
              <a:ext uri="{FF2B5EF4-FFF2-40B4-BE49-F238E27FC236}">
                <a16:creationId xmlns:a16="http://schemas.microsoft.com/office/drawing/2014/main" id="{DCAD63A9-CFA7-C942-AEBC-B8B86BDF6D82}"/>
              </a:ext>
            </a:extLst>
          </p:cNvPr>
          <p:cNvSpPr>
            <a:spLocks noGrp="1"/>
          </p:cNvSpPr>
          <p:nvPr>
            <p:ph type="title"/>
          </p:nvPr>
        </p:nvSpPr>
        <p:spPr/>
        <p:txBody>
          <a:bodyPr/>
          <a:lstStyle/>
          <a:p>
            <a:r>
              <a:rPr lang="en-US" dirty="0"/>
              <a:t>Meetings</a:t>
            </a:r>
          </a:p>
        </p:txBody>
      </p:sp>
      <p:pic>
        <p:nvPicPr>
          <p:cNvPr id="2" name="Picture 1" descr="A group of people sitting at a table in a meeting&#10;&#10;Description automatically generated with low confidence">
            <a:extLst>
              <a:ext uri="{FF2B5EF4-FFF2-40B4-BE49-F238E27FC236}">
                <a16:creationId xmlns:a16="http://schemas.microsoft.com/office/drawing/2014/main" id="{AA43A5FD-BC6B-C340-3C95-FC8595C9C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128" y="2676759"/>
            <a:ext cx="4030589" cy="23607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78945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FA5C5-C64C-BB27-4642-085F07F42BEC}"/>
              </a:ext>
            </a:extLst>
          </p:cNvPr>
          <p:cNvSpPr>
            <a:spLocks noGrp="1"/>
          </p:cNvSpPr>
          <p:nvPr>
            <p:ph type="sldNum" sz="quarter" idx="12"/>
          </p:nvPr>
        </p:nvSpPr>
        <p:spPr/>
        <p:txBody>
          <a:bodyPr/>
          <a:lstStyle/>
          <a:p>
            <a:fld id="{F91729D4-A164-47A3-830D-E792BCE699E4}" type="slidenum">
              <a:rPr lang="en-US" smtClean="0"/>
              <a:t>8</a:t>
            </a:fld>
            <a:endParaRPr lang="en-US"/>
          </a:p>
        </p:txBody>
      </p:sp>
      <p:sp>
        <p:nvSpPr>
          <p:cNvPr id="6" name="Text Placeholder 5">
            <a:extLst>
              <a:ext uri="{FF2B5EF4-FFF2-40B4-BE49-F238E27FC236}">
                <a16:creationId xmlns:a16="http://schemas.microsoft.com/office/drawing/2014/main" id="{3B33E514-9C78-2B89-CDE8-A601C9F60956}"/>
              </a:ext>
            </a:extLst>
          </p:cNvPr>
          <p:cNvSpPr>
            <a:spLocks noGrp="1"/>
          </p:cNvSpPr>
          <p:nvPr>
            <p:ph type="body" sz="quarter" idx="16"/>
          </p:nvPr>
        </p:nvSpPr>
        <p:spPr>
          <a:xfrm>
            <a:off x="1245540" y="1963688"/>
            <a:ext cx="9700920" cy="3325723"/>
          </a:xfrm>
        </p:spPr>
        <p:txBody>
          <a:bodyPr/>
          <a:lstStyle/>
          <a:p>
            <a:pPr marL="0" indent="0" eaLnBrk="1" fontAlgn="auto" hangingPunct="1">
              <a:spcAft>
                <a:spcPts val="0"/>
              </a:spcAft>
              <a:buFont typeface="Arial" panose="020B0604020202020204" pitchFamily="34" charset="0"/>
              <a:buNone/>
              <a:defRPr/>
            </a:pPr>
            <a:r>
              <a:rPr lang="en-US" sz="2800" b="1" dirty="0">
                <a:ea typeface="Open Sans" panose="020B0606030504020204" pitchFamily="34" charset="0"/>
                <a:cs typeface="Arial" panose="020B0604020202020204" pitchFamily="34" charset="0"/>
              </a:rPr>
              <a:t>Board Committees: </a:t>
            </a:r>
            <a:r>
              <a:rPr lang="en-US" sz="2800" dirty="0">
                <a:ea typeface="Open Sans" panose="020B0606030504020204" pitchFamily="34" charset="0"/>
                <a:cs typeface="Arial" panose="020B0604020202020204" pitchFamily="34" charset="0"/>
              </a:rPr>
              <a:t>Nearly all Committees Must Comply with the Brown Act</a:t>
            </a:r>
          </a:p>
          <a:p>
            <a:pPr marL="0" indent="0" eaLnBrk="1" fontAlgn="auto" hangingPunct="1">
              <a:spcAft>
                <a:spcPts val="0"/>
              </a:spcAft>
              <a:buFont typeface="Arial" panose="020B0604020202020204" pitchFamily="34" charset="0"/>
              <a:buNone/>
              <a:defRPr/>
            </a:pPr>
            <a:endParaRPr lang="en-US" sz="2800" dirty="0">
              <a:ea typeface="Open Sans" panose="020B0606030504020204" pitchFamily="34" charset="0"/>
              <a:cs typeface="Arial" panose="020B0604020202020204" pitchFamily="34" charset="0"/>
            </a:endParaRPr>
          </a:p>
          <a:p>
            <a:pPr marL="0" indent="0" eaLnBrk="1" fontAlgn="auto" hangingPunct="1">
              <a:spcAft>
                <a:spcPts val="0"/>
              </a:spcAft>
              <a:buFont typeface="Arial" panose="020B0604020202020204" pitchFamily="34" charset="0"/>
              <a:buNone/>
              <a:defRPr/>
            </a:pPr>
            <a:r>
              <a:rPr lang="en-US" sz="2800" b="1" dirty="0">
                <a:ea typeface="Open Sans" panose="020B0606030504020204" pitchFamily="34" charset="0"/>
                <a:cs typeface="Arial" panose="020B0604020202020204" pitchFamily="34" charset="0"/>
              </a:rPr>
              <a:t>Exception Applies Only if All of the Following:</a:t>
            </a:r>
          </a:p>
          <a:p>
            <a:pPr marL="868680" indent="-457200" eaLnBrk="1" fontAlgn="auto" hangingPunct="1">
              <a:lnSpc>
                <a:spcPct val="110000"/>
              </a:lnSpc>
              <a:spcBef>
                <a:spcPts val="750"/>
              </a:spcBef>
              <a:spcAft>
                <a:spcPts val="0"/>
              </a:spcAft>
              <a:buFont typeface="System Font Regular"/>
              <a:buChar char="‣"/>
              <a:defRPr/>
            </a:pPr>
            <a:r>
              <a:rPr lang="en-US" sz="2400" dirty="0">
                <a:ea typeface="Open Sans" panose="020B0606030504020204" pitchFamily="34" charset="0"/>
                <a:cs typeface="Arial" panose="020B0604020202020204" pitchFamily="34" charset="0"/>
              </a:rPr>
              <a:t>Advisory Committee (not decision making)</a:t>
            </a:r>
          </a:p>
          <a:p>
            <a:pPr marL="868680" indent="-457200" eaLnBrk="1" fontAlgn="auto" hangingPunct="1">
              <a:lnSpc>
                <a:spcPct val="110000"/>
              </a:lnSpc>
              <a:spcBef>
                <a:spcPts val="750"/>
              </a:spcBef>
              <a:spcAft>
                <a:spcPts val="0"/>
              </a:spcAft>
              <a:buFont typeface="System Font Regular"/>
              <a:buChar char="‣"/>
              <a:defRPr/>
            </a:pPr>
            <a:r>
              <a:rPr lang="en-US" sz="2400" dirty="0">
                <a:ea typeface="Open Sans" panose="020B0606030504020204" pitchFamily="34" charset="0"/>
                <a:cs typeface="Arial" panose="020B0604020202020204" pitchFamily="34" charset="0"/>
              </a:rPr>
              <a:t>Composed of only Board members</a:t>
            </a:r>
          </a:p>
          <a:p>
            <a:pPr marL="868680" indent="-457200" eaLnBrk="1" fontAlgn="auto" hangingPunct="1">
              <a:lnSpc>
                <a:spcPct val="110000"/>
              </a:lnSpc>
              <a:spcBef>
                <a:spcPts val="750"/>
              </a:spcBef>
              <a:spcAft>
                <a:spcPts val="0"/>
              </a:spcAft>
              <a:buFont typeface="System Font Regular"/>
              <a:buChar char="‣"/>
              <a:defRPr/>
            </a:pPr>
            <a:r>
              <a:rPr lang="en-US" sz="2400" dirty="0">
                <a:ea typeface="Open Sans" panose="020B0606030504020204" pitchFamily="34" charset="0"/>
                <a:cs typeface="Arial" panose="020B0604020202020204" pitchFamily="34" charset="0"/>
              </a:rPr>
              <a:t>Less than a quorum of the Board</a:t>
            </a:r>
          </a:p>
          <a:p>
            <a:pPr marL="868680" indent="-457200" eaLnBrk="1" fontAlgn="auto" hangingPunct="1">
              <a:lnSpc>
                <a:spcPct val="110000"/>
              </a:lnSpc>
              <a:spcBef>
                <a:spcPts val="750"/>
              </a:spcBef>
              <a:spcAft>
                <a:spcPts val="0"/>
              </a:spcAft>
              <a:buFont typeface="System Font Regular"/>
              <a:buChar char="‣"/>
              <a:defRPr/>
            </a:pPr>
            <a:r>
              <a:rPr lang="en-US" sz="2400" dirty="0">
                <a:ea typeface="Open Sans" panose="020B0606030504020204" pitchFamily="34" charset="0"/>
                <a:cs typeface="Arial" panose="020B0604020202020204" pitchFamily="34" charset="0"/>
              </a:rPr>
              <a:t>Must not be a standing committee</a:t>
            </a:r>
            <a:endParaRPr lang="en-US" dirty="0"/>
          </a:p>
          <a:p>
            <a:endParaRPr lang="en-US" dirty="0"/>
          </a:p>
        </p:txBody>
      </p:sp>
      <p:sp>
        <p:nvSpPr>
          <p:cNvPr id="8" name="Title 7">
            <a:extLst>
              <a:ext uri="{FF2B5EF4-FFF2-40B4-BE49-F238E27FC236}">
                <a16:creationId xmlns:a16="http://schemas.microsoft.com/office/drawing/2014/main" id="{B51A0C1B-AEEB-271A-E0A7-D1D2DE821F0F}"/>
              </a:ext>
            </a:extLst>
          </p:cNvPr>
          <p:cNvSpPr>
            <a:spLocks noGrp="1"/>
          </p:cNvSpPr>
          <p:nvPr>
            <p:ph type="title"/>
          </p:nvPr>
        </p:nvSpPr>
        <p:spPr/>
        <p:txBody>
          <a:bodyPr/>
          <a:lstStyle/>
          <a:p>
            <a:r>
              <a:rPr lang="en-US" dirty="0"/>
              <a:t>Meetings</a:t>
            </a:r>
          </a:p>
        </p:txBody>
      </p:sp>
    </p:spTree>
    <p:extLst>
      <p:ext uri="{BB962C8B-B14F-4D97-AF65-F5344CB8AC3E}">
        <p14:creationId xmlns:p14="http://schemas.microsoft.com/office/powerpoint/2010/main" val="89423948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43C36-BBB2-86F3-A9C0-45B51F24D48A}"/>
              </a:ext>
            </a:extLst>
          </p:cNvPr>
          <p:cNvSpPr>
            <a:spLocks noGrp="1"/>
          </p:cNvSpPr>
          <p:nvPr>
            <p:ph type="sldNum" sz="quarter" idx="12"/>
          </p:nvPr>
        </p:nvSpPr>
        <p:spPr/>
        <p:txBody>
          <a:bodyPr/>
          <a:lstStyle/>
          <a:p>
            <a:fld id="{F91729D4-A164-47A3-830D-E792BCE699E4}" type="slidenum">
              <a:rPr lang="en-US" smtClean="0"/>
              <a:t>9</a:t>
            </a:fld>
            <a:endParaRPr lang="en-US"/>
          </a:p>
        </p:txBody>
      </p:sp>
      <p:sp>
        <p:nvSpPr>
          <p:cNvPr id="3" name="Title 2">
            <a:extLst>
              <a:ext uri="{FF2B5EF4-FFF2-40B4-BE49-F238E27FC236}">
                <a16:creationId xmlns:a16="http://schemas.microsoft.com/office/drawing/2014/main" id="{02D45241-A12A-6DD1-3716-091F5CE9B1EA}"/>
              </a:ext>
            </a:extLst>
          </p:cNvPr>
          <p:cNvSpPr>
            <a:spLocks noGrp="1"/>
          </p:cNvSpPr>
          <p:nvPr>
            <p:ph type="title"/>
          </p:nvPr>
        </p:nvSpPr>
        <p:spPr/>
        <p:txBody>
          <a:bodyPr lIns="91440" tIns="45720" rIns="91440" bIns="45720" anchor="ctr"/>
          <a:lstStyle/>
          <a:p>
            <a:r>
              <a:rPr lang="en-US" dirty="0"/>
              <a:t>Meetings</a:t>
            </a:r>
          </a:p>
        </p:txBody>
      </p:sp>
      <p:sp>
        <p:nvSpPr>
          <p:cNvPr id="7" name="Text Placeholder 6">
            <a:extLst>
              <a:ext uri="{FF2B5EF4-FFF2-40B4-BE49-F238E27FC236}">
                <a16:creationId xmlns:a16="http://schemas.microsoft.com/office/drawing/2014/main" id="{E3084DA7-DAB3-011C-2E52-84C418C1435B}"/>
              </a:ext>
            </a:extLst>
          </p:cNvPr>
          <p:cNvSpPr>
            <a:spLocks noGrp="1"/>
          </p:cNvSpPr>
          <p:nvPr>
            <p:ph type="body" sz="quarter" idx="16"/>
          </p:nvPr>
        </p:nvSpPr>
        <p:spPr>
          <a:xfrm>
            <a:off x="496389" y="1680755"/>
            <a:ext cx="6905897" cy="4131172"/>
          </a:xfrm>
        </p:spPr>
        <p:txBody>
          <a:bodyPr/>
          <a:lstStyle/>
          <a:p>
            <a:pPr eaLnBrk="1" hangingPunct="1">
              <a:lnSpc>
                <a:spcPct val="80000"/>
              </a:lnSpc>
              <a:buFontTx/>
              <a:buNone/>
              <a:defRPr/>
            </a:pPr>
            <a:r>
              <a:rPr lang="en-US" altLang="en-US" sz="2800" b="1" dirty="0">
                <a:solidFill>
                  <a:srgbClr val="000000"/>
                </a:solidFill>
                <a:ea typeface="Open Sans Semibold" panose="020B0706030804020204" pitchFamily="34" charset="0"/>
                <a:cs typeface="Open Sans Semibold" panose="020B0706030804020204" pitchFamily="34" charset="0"/>
              </a:rPr>
              <a:t>Serial Meetings</a:t>
            </a:r>
          </a:p>
          <a:p>
            <a:pPr eaLnBrk="1" hangingPunct="1">
              <a:lnSpc>
                <a:spcPct val="80000"/>
              </a:lnSpc>
              <a:spcBef>
                <a:spcPts val="1800"/>
              </a:spcBef>
              <a:buFontTx/>
              <a:buNone/>
              <a:defRPr/>
            </a:pPr>
            <a:r>
              <a:rPr lang="en-US" altLang="en-US" sz="1800" dirty="0">
                <a:solidFill>
                  <a:srgbClr val="000000"/>
                </a:solidFill>
                <a:ea typeface="Open Sans" panose="020B0606030504020204" pitchFamily="34" charset="0"/>
                <a:cs typeface="Arial" panose="020B0604020202020204" pitchFamily="34" charset="0"/>
              </a:rPr>
              <a:t>Serial Meetings Are Prohibited</a:t>
            </a:r>
          </a:p>
          <a:p>
            <a:pPr marL="868680" lvl="1" indent="-457200" eaLnBrk="1" hangingPunct="1">
              <a:lnSpc>
                <a:spcPts val="2680"/>
              </a:lnSpc>
              <a:spcBef>
                <a:spcPts val="75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Majority of Board members</a:t>
            </a:r>
          </a:p>
          <a:p>
            <a:pPr marL="868680" lvl="1" indent="-457200" eaLnBrk="1" hangingPunct="1">
              <a:lnSpc>
                <a:spcPts val="2680"/>
              </a:lnSpc>
              <a:spcBef>
                <a:spcPts val="75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Engaging in a series of </a:t>
            </a:r>
            <a:br>
              <a:rPr lang="en-US" altLang="en-US" sz="1800" dirty="0">
                <a:solidFill>
                  <a:srgbClr val="000000"/>
                </a:solidFill>
                <a:ea typeface="Open Sans" panose="020B0606030504020204" pitchFamily="34" charset="0"/>
                <a:cs typeface="Arial" panose="020B0604020202020204" pitchFamily="34" charset="0"/>
              </a:rPr>
            </a:br>
            <a:r>
              <a:rPr lang="en-US" altLang="en-US" sz="1800" dirty="0">
                <a:solidFill>
                  <a:srgbClr val="000000"/>
                </a:solidFill>
                <a:ea typeface="Open Sans" panose="020B0606030504020204" pitchFamily="34" charset="0"/>
                <a:cs typeface="Arial" panose="020B0604020202020204" pitchFamily="34" charset="0"/>
              </a:rPr>
              <a:t>communications</a:t>
            </a:r>
          </a:p>
          <a:p>
            <a:pPr marL="868680" lvl="1" indent="-457200" eaLnBrk="1" hangingPunct="1">
              <a:lnSpc>
                <a:spcPts val="2680"/>
              </a:lnSpc>
              <a:spcBef>
                <a:spcPts val="75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Outside Board meeting</a:t>
            </a:r>
          </a:p>
          <a:p>
            <a:pPr marL="868680" lvl="1" indent="-457200" eaLnBrk="1" hangingPunct="1">
              <a:lnSpc>
                <a:spcPts val="2680"/>
              </a:lnSpc>
              <a:spcBef>
                <a:spcPts val="75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Through direct communications </a:t>
            </a:r>
            <a:br>
              <a:rPr lang="en-US" altLang="en-US" sz="1800" dirty="0">
                <a:solidFill>
                  <a:srgbClr val="000000"/>
                </a:solidFill>
                <a:ea typeface="Open Sans" panose="020B0606030504020204" pitchFamily="34" charset="0"/>
                <a:cs typeface="Arial" panose="020B0604020202020204" pitchFamily="34" charset="0"/>
              </a:rPr>
            </a:br>
            <a:r>
              <a:rPr lang="en-US" altLang="en-US" sz="1800" dirty="0">
                <a:solidFill>
                  <a:srgbClr val="000000"/>
                </a:solidFill>
                <a:ea typeface="Open Sans" panose="020B0606030504020204" pitchFamily="34" charset="0"/>
                <a:cs typeface="Arial" panose="020B0604020202020204" pitchFamily="34" charset="0"/>
              </a:rPr>
              <a:t>or intermediaries or technology</a:t>
            </a:r>
          </a:p>
          <a:p>
            <a:pPr marL="868680" lvl="1" indent="-457200" eaLnBrk="1" hangingPunct="1">
              <a:lnSpc>
                <a:spcPts val="2680"/>
              </a:lnSpc>
              <a:spcBef>
                <a:spcPts val="750"/>
              </a:spcBef>
              <a:buFont typeface="System Font Regular"/>
              <a:buChar char="‣"/>
              <a:defRPr/>
            </a:pPr>
            <a:r>
              <a:rPr lang="en-US" altLang="en-US" sz="1800" dirty="0">
                <a:solidFill>
                  <a:srgbClr val="000000"/>
                </a:solidFill>
                <a:ea typeface="Open Sans" panose="020B0606030504020204" pitchFamily="34" charset="0"/>
                <a:cs typeface="Arial" panose="020B0604020202020204" pitchFamily="34" charset="0"/>
              </a:rPr>
              <a:t>To </a:t>
            </a:r>
            <a:r>
              <a:rPr lang="en-US" altLang="en-US" sz="1800" u="sng" dirty="0">
                <a:solidFill>
                  <a:srgbClr val="000000"/>
                </a:solidFill>
                <a:ea typeface="Open Sans" panose="020B0606030504020204" pitchFamily="34" charset="0"/>
                <a:cs typeface="Arial" panose="020B0604020202020204" pitchFamily="34" charset="0"/>
              </a:rPr>
              <a:t>discuss, deliberate, or take action</a:t>
            </a:r>
            <a:r>
              <a:rPr lang="en-US" altLang="en-US" sz="1800" dirty="0">
                <a:solidFill>
                  <a:srgbClr val="000000"/>
                </a:solidFill>
                <a:ea typeface="Open Sans" panose="020B0606030504020204" pitchFamily="34" charset="0"/>
                <a:cs typeface="Arial" panose="020B0604020202020204" pitchFamily="34" charset="0"/>
              </a:rPr>
              <a:t> on any item of business (including relaying comments or position of other Board members)</a:t>
            </a:r>
          </a:p>
          <a:p>
            <a:endParaRPr lang="en-US" dirty="0"/>
          </a:p>
        </p:txBody>
      </p:sp>
      <p:pic>
        <p:nvPicPr>
          <p:cNvPr id="4" name="Picture 1">
            <a:extLst>
              <a:ext uri="{FF2B5EF4-FFF2-40B4-BE49-F238E27FC236}">
                <a16:creationId xmlns:a16="http://schemas.microsoft.com/office/drawing/2014/main" id="{7D12497F-25EA-13F2-6F3B-E45993250AA7}"/>
              </a:ext>
            </a:extLst>
          </p:cNvPr>
          <p:cNvPicPr>
            <a:picLocks noChangeAspect="1"/>
          </p:cNvPicPr>
          <p:nvPr/>
        </p:nvPicPr>
        <p:blipFill>
          <a:blip r:embed="rId2">
            <a:extLst>
              <a:ext uri="{28A0092B-C50C-407E-A947-70E740481C1C}">
                <a14:useLocalDpi xmlns:a14="http://schemas.microsoft.com/office/drawing/2010/main" val="0"/>
              </a:ext>
            </a:extLst>
          </a:blip>
          <a:srcRect l="7333" r="5630"/>
          <a:stretch>
            <a:fillRect/>
          </a:stretch>
        </p:blipFill>
        <p:spPr bwMode="auto">
          <a:xfrm>
            <a:off x="7567748" y="2627591"/>
            <a:ext cx="3258359" cy="26170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97737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1">
      <a:dk1>
        <a:srgbClr val="000000"/>
      </a:dk1>
      <a:lt1>
        <a:srgbClr val="FFFFFF"/>
      </a:lt1>
      <a:dk2>
        <a:srgbClr val="164777"/>
      </a:dk2>
      <a:lt2>
        <a:srgbClr val="E7E6E6"/>
      </a:lt2>
      <a:accent1>
        <a:srgbClr val="6788BA"/>
      </a:accent1>
      <a:accent2>
        <a:srgbClr val="F37620"/>
      </a:accent2>
      <a:accent3>
        <a:srgbClr val="76777B"/>
      </a:accent3>
      <a:accent4>
        <a:srgbClr val="EDAA00"/>
      </a:accent4>
      <a:accent5>
        <a:srgbClr val="003A70"/>
      </a:accent5>
      <a:accent6>
        <a:srgbClr val="97BB3C"/>
      </a:accent6>
      <a:hlink>
        <a:srgbClr val="942092"/>
      </a:hlink>
      <a:folHlink>
        <a:srgbClr val="FF40FF"/>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SA PPT Template.potx  -  Read-Only" id="{3713B1AB-BCB8-4DDA-866D-D89C870AC409}" vid="{CBA3F7B6-4524-4D05-999D-E7B75582C6E3}"/>
    </a:ext>
  </a:extLst>
</a:theme>
</file>

<file path=ppt/theme/theme2.xml><?xml version="1.0" encoding="utf-8"?>
<a:theme xmlns:a="http://schemas.openxmlformats.org/drawingml/2006/main" name="Office Theme">
  <a:themeElements>
    <a:clrScheme name="Custom 1 1">
      <a:dk1>
        <a:srgbClr val="000000"/>
      </a:dk1>
      <a:lt1>
        <a:srgbClr val="FFFFFF"/>
      </a:lt1>
      <a:dk2>
        <a:srgbClr val="164777"/>
      </a:dk2>
      <a:lt2>
        <a:srgbClr val="E7E6E6"/>
      </a:lt2>
      <a:accent1>
        <a:srgbClr val="6788BA"/>
      </a:accent1>
      <a:accent2>
        <a:srgbClr val="F37620"/>
      </a:accent2>
      <a:accent3>
        <a:srgbClr val="76777B"/>
      </a:accent3>
      <a:accent4>
        <a:srgbClr val="EDAA00"/>
      </a:accent4>
      <a:accent5>
        <a:srgbClr val="003A70"/>
      </a:accent5>
      <a:accent6>
        <a:srgbClr val="97BB3C"/>
      </a:accent6>
      <a:hlink>
        <a:srgbClr val="942092"/>
      </a:hlink>
      <a:folHlink>
        <a:srgbClr val="FF40FF"/>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0C81F5-4E08-4068-8DC9-6D21305E57B8}">
  <ds:schemaRef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3E84E3F0-7763-473A-A672-F70F538DAC70}">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19E3DC-63DC-4703-A1A6-A21819296CF6}">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CCSA PPT Template</Template>
  <TotalTime>613</TotalTime>
  <Words>3538</Words>
  <Application>Microsoft Office PowerPoint</Application>
  <PresentationFormat>Widescreen</PresentationFormat>
  <Paragraphs>379</Paragraphs>
  <Slides>57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Arial</vt:lpstr>
      <vt:lpstr>Calibri</vt:lpstr>
      <vt:lpstr>Candara</vt:lpstr>
      <vt:lpstr>Segoe UI</vt:lpstr>
      <vt:lpstr>Segoe UI Light</vt:lpstr>
      <vt:lpstr>System Font Regular</vt:lpstr>
      <vt:lpstr>Wingdings</vt:lpstr>
      <vt:lpstr>Office Theme</vt:lpstr>
      <vt:lpstr>Office Theme</vt:lpstr>
      <vt:lpstr>Encore High School for the Arts Brown Act and Best Practices for Governing Boards</vt:lpstr>
      <vt:lpstr>disclaimer</vt:lpstr>
      <vt:lpstr>Ym&amp;c firm mission</vt:lpstr>
      <vt:lpstr>Jerry W. Simmons, esq. </vt:lpstr>
      <vt:lpstr>PowerPoint Presentation</vt:lpstr>
      <vt:lpstr>Purpose of The Brown Act</vt:lpstr>
      <vt:lpstr>Meetings</vt:lpstr>
      <vt:lpstr>Meetings</vt:lpstr>
      <vt:lpstr>Meetings</vt:lpstr>
      <vt:lpstr>Meetings</vt:lpstr>
      <vt:lpstr>Meetings</vt:lpstr>
      <vt:lpstr>Meetings</vt:lpstr>
      <vt:lpstr>New Law! AB 2449</vt:lpstr>
      <vt:lpstr>New Law! AB 2449</vt:lpstr>
      <vt:lpstr>New Law! AB 2449</vt:lpstr>
      <vt:lpstr>New Law! AB 2449</vt:lpstr>
      <vt:lpstr>New Law! AB 2449</vt:lpstr>
      <vt:lpstr>New Law! AB 2449</vt:lpstr>
      <vt:lpstr>New Law! AB 2449</vt:lpstr>
      <vt:lpstr>Notice Requirements</vt:lpstr>
      <vt:lpstr>Notice Requirements</vt:lpstr>
      <vt:lpstr>Rights of the Public</vt:lpstr>
      <vt:lpstr>Rights of the Public</vt:lpstr>
      <vt:lpstr>New Law! SB 1100</vt:lpstr>
      <vt:lpstr>New Law! SB 1100</vt:lpstr>
      <vt:lpstr>New Law! SB 1100</vt:lpstr>
      <vt:lpstr>New Law! SB 1100</vt:lpstr>
      <vt:lpstr>Closed Sessions</vt:lpstr>
      <vt:lpstr>Closed Sessions</vt:lpstr>
      <vt:lpstr>Closed Session</vt:lpstr>
      <vt:lpstr>Executive Compensation</vt:lpstr>
      <vt:lpstr>Enforcement</vt:lpstr>
      <vt:lpstr>PowerPoint Presentation</vt:lpstr>
      <vt:lpstr>Conflicts of Interest</vt:lpstr>
      <vt:lpstr>Financial Interests</vt:lpstr>
      <vt:lpstr>Government Code  Section 1090</vt:lpstr>
      <vt:lpstr>Government Code  Section 1090</vt:lpstr>
      <vt:lpstr>Political Reform Act</vt:lpstr>
      <vt:lpstr>Political Reform Act</vt:lpstr>
      <vt:lpstr>COI Code</vt:lpstr>
      <vt:lpstr>Form 700</vt:lpstr>
      <vt:lpstr>Form 700 </vt:lpstr>
      <vt:lpstr>Form 700 </vt:lpstr>
      <vt:lpstr>Common Law on  Conflicts-of-Interest</vt:lpstr>
      <vt:lpstr>New Law! AB 2158</vt:lpstr>
      <vt:lpstr>New Law! AB 2158</vt:lpstr>
      <vt:lpstr>New Law! AB 2158</vt:lpstr>
      <vt:lpstr>New Law! AB 2158</vt:lpstr>
      <vt:lpstr>New Law! AB 2158</vt:lpstr>
      <vt:lpstr>NEXT LEVEL GOVERNANCE </vt:lpstr>
      <vt:lpstr>A BOARD'S BIG PICTURE POLICY AND VISION ROLE </vt:lpstr>
      <vt:lpstr>CRITICAL FISCAL QUESTIONS FOR EVERY BOARD </vt:lpstr>
      <vt:lpstr>CRITICAL ACADEMIC PERFORMANCE QUESTIONS </vt:lpstr>
      <vt:lpstr>RECRUITING BOARD MEMBERS </vt:lpstr>
      <vt:lpstr>EVALUATING YOUR EXECUTIVE DIRECTOR </vt:lpstr>
      <vt:lpstr>Board Norm Facilitation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Suspensions, Expulsions, and Involuntary Removals 101</dc:title>
  <dc:creator>Lindsey Anderson</dc:creator>
  <cp:lastModifiedBy>Jerry W. Simmons</cp:lastModifiedBy>
  <cp:revision>37</cp:revision>
  <cp:lastPrinted>2023-03-29T16:45:07Z</cp:lastPrinted>
  <dcterms:created xsi:type="dcterms:W3CDTF">2023-02-14T19:23:58Z</dcterms:created>
  <dcterms:modified xsi:type="dcterms:W3CDTF">2023-09-26T00:00:58Z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ndDocumentId">
    <vt:lpwstr>4862-3489-8817</vt:lpwstr>
  </property>
</Properties>
</file>