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12"/>
  </p:notesMasterIdLst>
  <p:sldIdLst>
    <p:sldId id="256" r:id="rId2"/>
    <p:sldId id="279" r:id="rId3"/>
    <p:sldId id="282" r:id="rId4"/>
    <p:sldId id="283" r:id="rId5"/>
    <p:sldId id="284" r:id="rId6"/>
    <p:sldId id="291" r:id="rId7"/>
    <p:sldId id="285" r:id="rId8"/>
    <p:sldId id="286" r:id="rId9"/>
    <p:sldId id="287" r:id="rId10"/>
    <p:sldId id="288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gaahTHd8Q5O/mr19u1Qp4aGnH27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FBA6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2AFF6D-3578-4B8A-89A4-E002B231ACA9}">
  <a:tblStyle styleId="{3B2AFF6D-3578-4B8A-89A4-E002B231ACA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dk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dk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88"/>
    <p:restoredTop sz="91411"/>
  </p:normalViewPr>
  <p:slideViewPr>
    <p:cSldViewPr snapToGrid="0" snapToObjects="1">
      <p:cViewPr varScale="1">
        <p:scale>
          <a:sx n="207" d="100"/>
          <a:sy n="207" d="100"/>
        </p:scale>
        <p:origin x="19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2587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7455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2100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0529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3735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7470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0612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2953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801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://www.ncust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E7AA2A-A975-DC4A-A0DC-0D1C1BC13F4E}"/>
              </a:ext>
            </a:extLst>
          </p:cNvPr>
          <p:cNvSpPr/>
          <p:nvPr/>
        </p:nvSpPr>
        <p:spPr>
          <a:xfrm>
            <a:off x="-7" y="203396"/>
            <a:ext cx="12192000" cy="66546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4769" y="264019"/>
            <a:ext cx="1048310" cy="104831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2059960" y="958410"/>
            <a:ext cx="7822512" cy="50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Helvetica Neue"/>
              <a:buNone/>
            </a:pPr>
            <a:r>
              <a:rPr lang="en-US" sz="2400" dirty="0">
                <a:solidFill>
                  <a:schemeClr val="bg2"/>
                </a:solidFill>
                <a:latin typeface="+mj-lt"/>
                <a:ea typeface="Helvetica Neue"/>
                <a:cs typeface="Arial" panose="020B0604020202020204" pitchFamily="34" charset="0"/>
                <a:sym typeface="Helvetica Neue"/>
              </a:rPr>
              <a:t>EDUCATIONAL EQUITY AND EXCELLENCE </a:t>
            </a:r>
            <a:r>
              <a:rPr lang="en-US" sz="1000" dirty="0">
                <a:solidFill>
                  <a:schemeClr val="bg2"/>
                </a:solidFill>
                <a:latin typeface="+mj-lt"/>
                <a:ea typeface="Helvetica Neue"/>
              </a:rPr>
              <a:t> </a:t>
            </a:r>
            <a:r>
              <a:rPr lang="en-US" sz="2400" dirty="0">
                <a:solidFill>
                  <a:schemeClr val="bg2"/>
                </a:solidFill>
                <a:latin typeface="+mj-lt"/>
                <a:ea typeface="Helvetica Neue"/>
                <a:cs typeface="Arial" panose="020B0604020202020204" pitchFamily="34" charset="0"/>
                <a:sym typeface="Helvetica Neue"/>
              </a:rPr>
              <a:t>REPORT</a:t>
            </a:r>
            <a:endParaRPr lang="en-US" sz="1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1A1AAC-0F03-814E-BE3E-CE71F7A95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06136"/>
            <a:ext cx="12192000" cy="673100"/>
          </a:xfrm>
          <a:prstGeom prst="rect">
            <a:avLst/>
          </a:prstGeom>
        </p:spPr>
      </p:pic>
      <p:sp>
        <p:nvSpPr>
          <p:cNvPr id="15" name="Google Shape;93;p1">
            <a:extLst>
              <a:ext uri="{FF2B5EF4-FFF2-40B4-BE49-F238E27FC236}">
                <a16:creationId xmlns:a16="http://schemas.microsoft.com/office/drawing/2014/main" id="{90668CE8-990E-854C-AAEB-E80C5AC69315}"/>
              </a:ext>
            </a:extLst>
          </p:cNvPr>
          <p:cNvSpPr txBox="1"/>
          <p:nvPr/>
        </p:nvSpPr>
        <p:spPr>
          <a:xfrm>
            <a:off x="1273410" y="203396"/>
            <a:ext cx="9395613" cy="715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2000" dirty="0">
                <a:solidFill>
                  <a:srgbClr val="44546A"/>
                </a:solidFill>
                <a:effectLst/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ENCORE JR. /SR. HIGH SCHOOL FOR THE </a:t>
            </a:r>
            <a:br>
              <a:rPr lang="en-US" sz="2000" dirty="0">
                <a:solidFill>
                  <a:srgbClr val="44546A"/>
                </a:solidFill>
                <a:effectLst/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2000" dirty="0">
                <a:solidFill>
                  <a:srgbClr val="44546A"/>
                </a:solidFill>
                <a:effectLst/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VISUAL AND PERFORMING ARTS</a:t>
            </a:r>
          </a:p>
        </p:txBody>
      </p:sp>
      <p:pic>
        <p:nvPicPr>
          <p:cNvPr id="9" name="Google Shape;103;p2">
            <a:extLst>
              <a:ext uri="{FF2B5EF4-FFF2-40B4-BE49-F238E27FC236}">
                <a16:creationId xmlns:a16="http://schemas.microsoft.com/office/drawing/2014/main" id="{5E101264-5563-27E9-BBFC-904C5B76071B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49353" y="383557"/>
            <a:ext cx="1297878" cy="404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5F3B8782-4260-A847-05D7-21CF9A9B7B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7380" y="1546111"/>
            <a:ext cx="4217673" cy="37657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2EE880-4B9B-6040-88B3-6B07C0773DE6}"/>
              </a:ext>
            </a:extLst>
          </p:cNvPr>
          <p:cNvSpPr txBox="1"/>
          <p:nvPr/>
        </p:nvSpPr>
        <p:spPr>
          <a:xfrm>
            <a:off x="215336" y="5849488"/>
            <a:ext cx="117244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666767"/>
                </a:solidFill>
                <a:effectLst/>
                <a:latin typeface="Helvetica" pitchFamily="2" charset="0"/>
              </a:rPr>
              <a:t>© 2023 National Center for Urban School Transformation. All Rights Reserved                                                		</a:t>
            </a:r>
            <a:r>
              <a:rPr lang="en-US" sz="1100" dirty="0">
                <a:solidFill>
                  <a:srgbClr val="4F546A"/>
                </a:solidFill>
                <a:effectLst/>
                <a:latin typeface="Helvetica" pitchFamily="2" charset="0"/>
              </a:rPr>
              <a:t>9245 Sky Park Court Suite 120 San Diego, CA 92123</a:t>
            </a:r>
          </a:p>
          <a:p>
            <a:r>
              <a:rPr lang="en-US" dirty="0"/>
              <a:t>  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9;p4">
            <a:extLst>
              <a:ext uri="{FF2B5EF4-FFF2-40B4-BE49-F238E27FC236}">
                <a16:creationId xmlns:a16="http://schemas.microsoft.com/office/drawing/2014/main" id="{3229E64D-F279-F645-81D5-CA98CB13EAC8}"/>
              </a:ext>
            </a:extLst>
          </p:cNvPr>
          <p:cNvSpPr txBox="1"/>
          <p:nvPr/>
        </p:nvSpPr>
        <p:spPr>
          <a:xfrm>
            <a:off x="1761183" y="715569"/>
            <a:ext cx="8430739" cy="491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90000"/>
              </a:lnSpc>
              <a:buClr>
                <a:srgbClr val="505167"/>
              </a:buClr>
              <a:buSzPts val="3200"/>
            </a:pPr>
            <a:r>
              <a:rPr lang="en-US" sz="3200" dirty="0">
                <a:solidFill>
                  <a:srgbClr val="505167"/>
                </a:solidFill>
                <a:latin typeface="+mj-lt"/>
                <a:ea typeface="Helvetica Neue Light"/>
                <a:cs typeface="Arial" panose="020B0604020202020204" pitchFamily="34" charset="0"/>
                <a:sym typeface="Helvetica Neue Light"/>
              </a:rPr>
              <a:t>IMPLEMENTING RECOMMENDATIONS: </a:t>
            </a:r>
            <a:br>
              <a:rPr lang="en-US" sz="3200" dirty="0">
                <a:solidFill>
                  <a:srgbClr val="505167"/>
                </a:solidFill>
                <a:latin typeface="+mj-lt"/>
                <a:ea typeface="Helvetica Neue Light"/>
                <a:cs typeface="Arial" panose="020B0604020202020204" pitchFamily="34" charset="0"/>
                <a:sym typeface="Helvetica Neue Light"/>
              </a:rPr>
            </a:br>
            <a:r>
              <a:rPr lang="en-US" sz="3200" dirty="0">
                <a:solidFill>
                  <a:srgbClr val="505167"/>
                </a:solidFill>
                <a:latin typeface="+mj-lt"/>
                <a:ea typeface="Helvetica Neue Light"/>
                <a:cs typeface="Arial" panose="020B0604020202020204" pitchFamily="34" charset="0"/>
                <a:sym typeface="Helvetica Neue Light"/>
              </a:rPr>
              <a:t>ESSENTIAL CONSIDERATIONS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1BEDF3E-2315-CD4D-B4E6-A126683FC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2" y="6197174"/>
            <a:ext cx="12192000" cy="673100"/>
          </a:xfrm>
          <a:prstGeom prst="rect">
            <a:avLst/>
          </a:prstGeom>
        </p:spPr>
      </p:pic>
      <p:pic>
        <p:nvPicPr>
          <p:cNvPr id="10" name="Picture 9" descr="A group of jack-o-lanterns&#10;&#10;Description automatically generated with medium confidence">
            <a:extLst>
              <a:ext uri="{FF2B5EF4-FFF2-40B4-BE49-F238E27FC236}">
                <a16:creationId xmlns:a16="http://schemas.microsoft.com/office/drawing/2014/main" id="{980ADC77-6F04-1342-86EF-FC15AE011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018" y="1990927"/>
            <a:ext cx="11567447" cy="306771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2B6A5F0-8399-29DE-158A-63B3F4E65223}"/>
              </a:ext>
            </a:extLst>
          </p:cNvPr>
          <p:cNvGrpSpPr/>
          <p:nvPr/>
        </p:nvGrpSpPr>
        <p:grpSpPr>
          <a:xfrm>
            <a:off x="207830" y="117414"/>
            <a:ext cx="11725265" cy="540295"/>
            <a:chOff x="207830" y="117414"/>
            <a:chExt cx="11725265" cy="540295"/>
          </a:xfrm>
        </p:grpSpPr>
        <p:pic>
          <p:nvPicPr>
            <p:cNvPr id="3" name="Google Shape;108;p3">
              <a:extLst>
                <a:ext uri="{FF2B5EF4-FFF2-40B4-BE49-F238E27FC236}">
                  <a16:creationId xmlns:a16="http://schemas.microsoft.com/office/drawing/2014/main" id="{6E529FAD-4338-F586-420C-7FE0D30FA8B0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392800" y="117414"/>
              <a:ext cx="540295" cy="5402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120;p4">
              <a:extLst>
                <a:ext uri="{FF2B5EF4-FFF2-40B4-BE49-F238E27FC236}">
                  <a16:creationId xmlns:a16="http://schemas.microsoft.com/office/drawing/2014/main" id="{C6D53C45-37AD-7007-CD65-7F7E39643236}"/>
                </a:ext>
              </a:extLst>
            </p:cNvPr>
            <p:cNvSpPr txBox="1"/>
            <p:nvPr/>
          </p:nvSpPr>
          <p:spPr>
            <a:xfrm>
              <a:off x="606232" y="270161"/>
              <a:ext cx="3794074" cy="261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dk2"/>
                  </a:solidFill>
                  <a:latin typeface="+mj-lt"/>
                  <a:ea typeface="Helvetica Neue Light"/>
                  <a:cs typeface="Arial" panose="020B0604020202020204" pitchFamily="34" charset="0"/>
                  <a:sym typeface="Helvetica Neue Light"/>
                </a:rPr>
                <a:t>EDUCATIONAL EQUITY AND EXCELLENCE REPORT</a:t>
              </a:r>
              <a:endParaRPr sz="1050" dirty="0">
                <a:latin typeface="+mj-lt"/>
              </a:endParaRPr>
            </a:p>
          </p:txBody>
        </p:sp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8150BE90-2FC5-9B79-2AB6-9F6186A0D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7830" y="242146"/>
              <a:ext cx="398402" cy="355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6818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46873" y="219076"/>
            <a:ext cx="526592" cy="5265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373E6C4-6593-7441-A423-F8F9A19F0A22}"/>
              </a:ext>
            </a:extLst>
          </p:cNvPr>
          <p:cNvSpPr/>
          <p:nvPr/>
        </p:nvSpPr>
        <p:spPr>
          <a:xfrm>
            <a:off x="7602175" y="1275669"/>
            <a:ext cx="4381995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505167"/>
                </a:solidFill>
                <a:latin typeface="+mj-lt"/>
              </a:rPr>
              <a:t>Since 2005, NCUST has identified, awarded, and studied 175 schools in 25 states that:</a:t>
            </a:r>
            <a:br>
              <a:rPr lang="en-US" sz="2000" dirty="0">
                <a:solidFill>
                  <a:srgbClr val="505167"/>
                </a:solidFill>
                <a:latin typeface="+mj-lt"/>
              </a:rPr>
            </a:br>
            <a:endParaRPr lang="en-US" sz="2000" dirty="0">
              <a:solidFill>
                <a:srgbClr val="505167"/>
              </a:solidFill>
              <a:latin typeface="+mj-lt"/>
            </a:endParaRP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05167"/>
                </a:solidFill>
                <a:latin typeface="+mn-lt"/>
              </a:rPr>
              <a:t>Do </a:t>
            </a:r>
            <a:r>
              <a:rPr lang="en-US" sz="1800" b="1" u="sng" dirty="0">
                <a:solidFill>
                  <a:srgbClr val="505167"/>
                </a:solidFill>
                <a:latin typeface="+mn-lt"/>
              </a:rPr>
              <a:t>not</a:t>
            </a:r>
            <a:r>
              <a:rPr lang="en-US" sz="1800" u="sng" dirty="0">
                <a:solidFill>
                  <a:srgbClr val="505167"/>
                </a:solidFill>
                <a:latin typeface="+mn-lt"/>
              </a:rPr>
              <a:t> </a:t>
            </a:r>
            <a:r>
              <a:rPr lang="en-US" sz="1800" dirty="0">
                <a:solidFill>
                  <a:srgbClr val="505167"/>
                </a:solidFill>
                <a:latin typeface="+mn-lt"/>
              </a:rPr>
              <a:t>have selective admissions;</a:t>
            </a: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505167"/>
              </a:solidFill>
              <a:latin typeface="+mn-lt"/>
            </a:endParaRP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05167"/>
                </a:solidFill>
                <a:latin typeface="+mn-lt"/>
              </a:rPr>
              <a:t>Manifest a wide array of evidence of educational equity </a:t>
            </a:r>
            <a:r>
              <a:rPr lang="en-US" sz="1800" b="1" dirty="0">
                <a:solidFill>
                  <a:srgbClr val="505167"/>
                </a:solidFill>
                <a:latin typeface="+mn-lt"/>
              </a:rPr>
              <a:t>and</a:t>
            </a:r>
            <a:r>
              <a:rPr lang="en-US" sz="1800" dirty="0">
                <a:solidFill>
                  <a:srgbClr val="505167"/>
                </a:solidFill>
                <a:latin typeface="+mn-lt"/>
              </a:rPr>
              <a:t> excellence; and</a:t>
            </a: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505167"/>
              </a:solidFill>
              <a:latin typeface="+mn-lt"/>
            </a:endParaRP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505167"/>
                </a:solidFill>
                <a:latin typeface="+mn-lt"/>
              </a:rPr>
              <a:t>Each</a:t>
            </a:r>
            <a:r>
              <a:rPr lang="en-US" sz="1800" dirty="0">
                <a:solidFill>
                  <a:srgbClr val="505167"/>
                </a:solidFill>
                <a:latin typeface="+mn-lt"/>
              </a:rPr>
              <a:t> racial/ethnic and language group served outperforms overall statewide percentages </a:t>
            </a:r>
          </a:p>
          <a:p>
            <a:r>
              <a:rPr lang="en-US" sz="2000" dirty="0">
                <a:solidFill>
                  <a:srgbClr val="505167"/>
                </a:solidFill>
                <a:latin typeface="+mj-lt"/>
              </a:rPr>
              <a:t> </a:t>
            </a:r>
            <a:endParaRPr lang="en-US" sz="2000" b="1" dirty="0">
              <a:solidFill>
                <a:srgbClr val="505167"/>
              </a:solidFill>
              <a:latin typeface="+mj-lt"/>
            </a:endParaRPr>
          </a:p>
        </p:txBody>
      </p:sp>
      <p:sp>
        <p:nvSpPr>
          <p:cNvPr id="9" name="Google Shape;120;p4">
            <a:extLst>
              <a:ext uri="{FF2B5EF4-FFF2-40B4-BE49-F238E27FC236}">
                <a16:creationId xmlns:a16="http://schemas.microsoft.com/office/drawing/2014/main" id="{53A6D71C-473C-974F-8B04-334B22DFC356}"/>
              </a:ext>
            </a:extLst>
          </p:cNvPr>
          <p:cNvSpPr txBox="1"/>
          <p:nvPr/>
        </p:nvSpPr>
        <p:spPr>
          <a:xfrm>
            <a:off x="606232" y="270161"/>
            <a:ext cx="3794074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2"/>
                </a:solidFill>
                <a:latin typeface="+mj-lt"/>
                <a:ea typeface="Helvetica Neue Light"/>
                <a:cs typeface="Arial" panose="020B0604020202020204" pitchFamily="34" charset="0"/>
                <a:sym typeface="Helvetica Neue Light"/>
              </a:rPr>
              <a:t>EQUITY AND EXCELLENCE REPORT</a:t>
            </a:r>
            <a:endParaRPr sz="1050" dirty="0"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7EFDF4-08F5-6D49-8EDA-6E61EA5049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84900"/>
            <a:ext cx="12192000" cy="673100"/>
          </a:xfrm>
          <a:prstGeom prst="rect">
            <a:avLst/>
          </a:prstGeom>
        </p:spPr>
      </p:pic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9D712965-58DD-FF40-B68B-C2A969AAD6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830" y="1275669"/>
            <a:ext cx="7099300" cy="4152900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0A3575B0-ACA9-514A-A888-14F7F32AF9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830" y="242146"/>
            <a:ext cx="398402" cy="3557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024E27-8BD2-5C46-9F8A-AFCE51E0EA95}"/>
              </a:ext>
            </a:extLst>
          </p:cNvPr>
          <p:cNvSpPr txBox="1"/>
          <p:nvPr/>
        </p:nvSpPr>
        <p:spPr>
          <a:xfrm>
            <a:off x="1996044" y="5830784"/>
            <a:ext cx="8199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Visit our website for more information, including a list of schools we have recognized: </a:t>
            </a:r>
            <a:r>
              <a:rPr lang="en-US" dirty="0">
                <a:solidFill>
                  <a:schemeClr val="accent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www.ncust.com</a:t>
            </a:r>
            <a:endParaRPr lang="en-US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14" name="Google Shape;119;p4">
            <a:extLst>
              <a:ext uri="{FF2B5EF4-FFF2-40B4-BE49-F238E27FC236}">
                <a16:creationId xmlns:a16="http://schemas.microsoft.com/office/drawing/2014/main" id="{898E2CC7-16B7-2745-B1B6-05B181A9B300}"/>
              </a:ext>
            </a:extLst>
          </p:cNvPr>
          <p:cNvSpPr txBox="1"/>
          <p:nvPr/>
        </p:nvSpPr>
        <p:spPr>
          <a:xfrm>
            <a:off x="1766722" y="597862"/>
            <a:ext cx="8430739" cy="491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90000"/>
              </a:lnSpc>
              <a:buClr>
                <a:srgbClr val="505167"/>
              </a:buClr>
              <a:buSzPts val="3200"/>
            </a:pPr>
            <a:r>
              <a:rPr lang="en-US" sz="3200" dirty="0">
                <a:solidFill>
                  <a:srgbClr val="505167"/>
                </a:solidFill>
                <a:latin typeface="+mj-lt"/>
                <a:ea typeface="Helvetica Neue Light"/>
                <a:cs typeface="Arial" panose="020B0604020202020204" pitchFamily="34" charset="0"/>
                <a:sym typeface="Helvetica Neue Light"/>
              </a:rPr>
              <a:t>WHY THIS PARTNERSHIP?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dirty="0">
              <a:solidFill>
                <a:srgbClr val="505167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782074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B7EFDF4-08F5-6D49-8EDA-6E61EA504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6203192"/>
            <a:ext cx="12192000" cy="6731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DF3BF26-4577-0A92-A8DF-D28EA46CE420}"/>
              </a:ext>
            </a:extLst>
          </p:cNvPr>
          <p:cNvGrpSpPr/>
          <p:nvPr/>
        </p:nvGrpSpPr>
        <p:grpSpPr>
          <a:xfrm>
            <a:off x="207830" y="117414"/>
            <a:ext cx="11725265" cy="540295"/>
            <a:chOff x="207830" y="117414"/>
            <a:chExt cx="11725265" cy="540295"/>
          </a:xfrm>
        </p:grpSpPr>
        <p:pic>
          <p:nvPicPr>
            <p:cNvPr id="108" name="Google Shape;108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392800" y="117414"/>
              <a:ext cx="540295" cy="5402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Google Shape;120;p4">
              <a:extLst>
                <a:ext uri="{FF2B5EF4-FFF2-40B4-BE49-F238E27FC236}">
                  <a16:creationId xmlns:a16="http://schemas.microsoft.com/office/drawing/2014/main" id="{53A6D71C-473C-974F-8B04-334B22DFC356}"/>
                </a:ext>
              </a:extLst>
            </p:cNvPr>
            <p:cNvSpPr txBox="1"/>
            <p:nvPr/>
          </p:nvSpPr>
          <p:spPr>
            <a:xfrm>
              <a:off x="606232" y="270161"/>
              <a:ext cx="3794074" cy="261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dk2"/>
                  </a:solidFill>
                  <a:latin typeface="+mj-lt"/>
                  <a:ea typeface="Helvetica Neue Light"/>
                  <a:cs typeface="Arial" panose="020B0604020202020204" pitchFamily="34" charset="0"/>
                  <a:sym typeface="Helvetica Neue Light"/>
                </a:rPr>
                <a:t>EDUCATIONAL EQUITY AND EXCELLENCE REPORT</a:t>
              </a:r>
              <a:endParaRPr sz="1050" dirty="0">
                <a:latin typeface="+mj-lt"/>
              </a:endParaRPr>
            </a:p>
          </p:txBody>
        </p:sp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0A3575B0-ACA9-514A-A888-14F7F32AF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7830" y="242146"/>
              <a:ext cx="398402" cy="355716"/>
            </a:xfrm>
            <a:prstGeom prst="rect">
              <a:avLst/>
            </a:prstGeom>
          </p:spPr>
        </p:pic>
      </p:grpSp>
      <p:sp>
        <p:nvSpPr>
          <p:cNvPr id="11" name="Google Shape;119;p4">
            <a:extLst>
              <a:ext uri="{FF2B5EF4-FFF2-40B4-BE49-F238E27FC236}">
                <a16:creationId xmlns:a16="http://schemas.microsoft.com/office/drawing/2014/main" id="{3229E64D-F279-F645-81D5-CA98CB13EAC8}"/>
              </a:ext>
            </a:extLst>
          </p:cNvPr>
          <p:cNvSpPr txBox="1"/>
          <p:nvPr/>
        </p:nvSpPr>
        <p:spPr>
          <a:xfrm>
            <a:off x="1766722" y="597862"/>
            <a:ext cx="8430739" cy="491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5167"/>
              </a:buClr>
              <a:buSzPts val="3200"/>
              <a:buFont typeface="Helvetica Neue Light"/>
              <a:buNone/>
            </a:pPr>
            <a:r>
              <a:rPr lang="en-US" sz="3200" dirty="0">
                <a:solidFill>
                  <a:srgbClr val="505167"/>
                </a:solidFill>
                <a:latin typeface="+mj-lt"/>
                <a:ea typeface="Helvetica Neue Light"/>
                <a:cs typeface="Arial" panose="020B0604020202020204" pitchFamily="34" charset="0"/>
                <a:sym typeface="Helvetica Neue Light"/>
              </a:rPr>
              <a:t>KEY FINDINGS ARE DOCUMENTED </a:t>
            </a:r>
            <a:br>
              <a:rPr lang="en-US" sz="3200" dirty="0">
                <a:solidFill>
                  <a:srgbClr val="505167"/>
                </a:solidFill>
                <a:latin typeface="+mj-lt"/>
                <a:ea typeface="Helvetica Neue Light"/>
                <a:cs typeface="Arial" panose="020B0604020202020204" pitchFamily="34" charset="0"/>
                <a:sym typeface="Helvetica Neue Light"/>
              </a:rPr>
            </a:br>
            <a:r>
              <a:rPr lang="en-US" sz="3200" dirty="0">
                <a:solidFill>
                  <a:srgbClr val="505167"/>
                </a:solidFill>
                <a:latin typeface="+mj-lt"/>
                <a:ea typeface="Helvetica Neue Light"/>
                <a:cs typeface="Arial" panose="020B0604020202020204" pitchFamily="34" charset="0"/>
                <a:sym typeface="Helvetica Neue Light"/>
              </a:rPr>
              <a:t>IN THESE BOOKS</a:t>
            </a:r>
            <a:endParaRPr dirty="0">
              <a:latin typeface="+mj-l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dirty="0">
              <a:solidFill>
                <a:srgbClr val="505167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</p:txBody>
      </p:sp>
      <p:pic>
        <p:nvPicPr>
          <p:cNvPr id="12" name="Google Shape;121;p4" descr="A person sitting at a desk&#10;&#10;Description automatically generated with low confidence">
            <a:extLst>
              <a:ext uri="{FF2B5EF4-FFF2-40B4-BE49-F238E27FC236}">
                <a16:creationId xmlns:a16="http://schemas.microsoft.com/office/drawing/2014/main" id="{4B722283-DE63-8A40-877B-B211B3F661B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4442" y="1968664"/>
            <a:ext cx="2220227" cy="3335231"/>
          </a:xfrm>
          <a:prstGeom prst="rect">
            <a:avLst/>
          </a:prstGeom>
          <a:noFill/>
          <a:ln w="9525" cap="flat" cmpd="sng">
            <a:solidFill>
              <a:srgbClr val="505167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" name="Google Shape;122;p4">
            <a:extLst>
              <a:ext uri="{FF2B5EF4-FFF2-40B4-BE49-F238E27FC236}">
                <a16:creationId xmlns:a16="http://schemas.microsoft.com/office/drawing/2014/main" id="{61F02CB2-B129-D243-AC93-A0911041808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90192" y="1962604"/>
            <a:ext cx="2220227" cy="3330340"/>
          </a:xfrm>
          <a:prstGeom prst="rect">
            <a:avLst/>
          </a:prstGeom>
          <a:noFill/>
          <a:ln w="9525" cap="flat" cmpd="sng">
            <a:solidFill>
              <a:srgbClr val="505167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" name="Google Shape;123;p4" descr="A picture containing text, person, screenshot&#10;&#10;Description automatically generated">
            <a:extLst>
              <a:ext uri="{FF2B5EF4-FFF2-40B4-BE49-F238E27FC236}">
                <a16:creationId xmlns:a16="http://schemas.microsoft.com/office/drawing/2014/main" id="{DA24DFAA-054D-7B42-8247-829E7BE20DE8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156124" y="1967495"/>
            <a:ext cx="2322413" cy="3325449"/>
          </a:xfrm>
          <a:prstGeom prst="rect">
            <a:avLst/>
          </a:prstGeom>
          <a:noFill/>
          <a:ln w="9525" cap="flat" cmpd="sng">
            <a:solidFill>
              <a:srgbClr val="505167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" name="Picture 2" descr="A collage of people&#10;&#10;Description automatically generated with low confidence">
            <a:extLst>
              <a:ext uri="{FF2B5EF4-FFF2-40B4-BE49-F238E27FC236}">
                <a16:creationId xmlns:a16="http://schemas.microsoft.com/office/drawing/2014/main" id="{923650ED-7640-D1DA-AE3A-939E572EBD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24243" y="1889317"/>
            <a:ext cx="2322413" cy="348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337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B7EFDF4-08F5-6D49-8EDA-6E61EA504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6203192"/>
            <a:ext cx="12192000" cy="673100"/>
          </a:xfrm>
          <a:prstGeom prst="rect">
            <a:avLst/>
          </a:prstGeom>
        </p:spPr>
      </p:pic>
      <p:sp>
        <p:nvSpPr>
          <p:cNvPr id="11" name="Google Shape;119;p4">
            <a:extLst>
              <a:ext uri="{FF2B5EF4-FFF2-40B4-BE49-F238E27FC236}">
                <a16:creationId xmlns:a16="http://schemas.microsoft.com/office/drawing/2014/main" id="{3229E64D-F279-F645-81D5-CA98CB13EAC8}"/>
              </a:ext>
            </a:extLst>
          </p:cNvPr>
          <p:cNvSpPr txBox="1"/>
          <p:nvPr/>
        </p:nvSpPr>
        <p:spPr>
          <a:xfrm>
            <a:off x="1880628" y="678701"/>
            <a:ext cx="8430739" cy="491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90000"/>
              </a:lnSpc>
              <a:buClr>
                <a:srgbClr val="505167"/>
              </a:buClr>
              <a:buSzPts val="3200"/>
            </a:pPr>
            <a:r>
              <a:rPr lang="en-US" sz="3200" dirty="0">
                <a:solidFill>
                  <a:srgbClr val="505167"/>
                </a:solidFill>
                <a:latin typeface="+mj-lt"/>
                <a:ea typeface="Helvetica Neue Light"/>
                <a:cs typeface="Arial" panose="020B0604020202020204" pitchFamily="34" charset="0"/>
                <a:sym typeface="Helvetica Neue Light"/>
              </a:rPr>
              <a:t>BASIS FOR EQUITY REPORT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dirty="0">
              <a:solidFill>
                <a:srgbClr val="505167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</p:txBody>
      </p:sp>
      <p:pic>
        <p:nvPicPr>
          <p:cNvPr id="3" name="Picture 2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26B4BC27-6086-B942-BDD2-67CD589DF7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877" y="1400325"/>
            <a:ext cx="5070628" cy="446160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5C4CE3A-9368-B3A3-F6C7-EB0706686BAD}"/>
              </a:ext>
            </a:extLst>
          </p:cNvPr>
          <p:cNvGrpSpPr/>
          <p:nvPr/>
        </p:nvGrpSpPr>
        <p:grpSpPr>
          <a:xfrm>
            <a:off x="207830" y="117414"/>
            <a:ext cx="11725265" cy="540295"/>
            <a:chOff x="207830" y="117414"/>
            <a:chExt cx="11725265" cy="540295"/>
          </a:xfrm>
        </p:grpSpPr>
        <p:pic>
          <p:nvPicPr>
            <p:cNvPr id="7" name="Google Shape;108;p3">
              <a:extLst>
                <a:ext uri="{FF2B5EF4-FFF2-40B4-BE49-F238E27FC236}">
                  <a16:creationId xmlns:a16="http://schemas.microsoft.com/office/drawing/2014/main" id="{9ADCBFAE-8B58-919A-93D8-50E25EC7737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392800" y="117414"/>
              <a:ext cx="540295" cy="5402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120;p4">
              <a:extLst>
                <a:ext uri="{FF2B5EF4-FFF2-40B4-BE49-F238E27FC236}">
                  <a16:creationId xmlns:a16="http://schemas.microsoft.com/office/drawing/2014/main" id="{C96ED3B7-7774-0B49-44E4-8E4B548D1919}"/>
                </a:ext>
              </a:extLst>
            </p:cNvPr>
            <p:cNvSpPr txBox="1"/>
            <p:nvPr/>
          </p:nvSpPr>
          <p:spPr>
            <a:xfrm>
              <a:off x="606232" y="270161"/>
              <a:ext cx="3794074" cy="261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dk2"/>
                  </a:solidFill>
                  <a:latin typeface="+mj-lt"/>
                  <a:ea typeface="Helvetica Neue Light"/>
                  <a:cs typeface="Arial" panose="020B0604020202020204" pitchFamily="34" charset="0"/>
                  <a:sym typeface="Helvetica Neue Light"/>
                </a:rPr>
                <a:t>EDUCATIONAL EQUITY AND EXCELLENCE REPORT</a:t>
              </a:r>
              <a:endParaRPr sz="1050" dirty="0">
                <a:latin typeface="+mj-lt"/>
              </a:endParaRPr>
            </a:p>
          </p:txBody>
        </p:sp>
        <p:pic>
          <p:nvPicPr>
            <p:cNvPr id="12" name="Picture 11" descr="Icon&#10;&#10;Description automatically generated">
              <a:extLst>
                <a:ext uri="{FF2B5EF4-FFF2-40B4-BE49-F238E27FC236}">
                  <a16:creationId xmlns:a16="http://schemas.microsoft.com/office/drawing/2014/main" id="{07E195C2-2501-5EB2-5136-FA8DC77A74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7830" y="242146"/>
              <a:ext cx="398402" cy="355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839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9;p4">
            <a:extLst>
              <a:ext uri="{FF2B5EF4-FFF2-40B4-BE49-F238E27FC236}">
                <a16:creationId xmlns:a16="http://schemas.microsoft.com/office/drawing/2014/main" id="{3229E64D-F279-F645-81D5-CA98CB13EAC8}"/>
              </a:ext>
            </a:extLst>
          </p:cNvPr>
          <p:cNvSpPr txBox="1"/>
          <p:nvPr/>
        </p:nvSpPr>
        <p:spPr>
          <a:xfrm>
            <a:off x="1880628" y="657709"/>
            <a:ext cx="8430739" cy="491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90000"/>
              </a:lnSpc>
              <a:buClr>
                <a:srgbClr val="505167"/>
              </a:buClr>
              <a:buSzPts val="3200"/>
            </a:pPr>
            <a:r>
              <a:rPr lang="en-US" sz="3200" dirty="0">
                <a:solidFill>
                  <a:srgbClr val="505167"/>
                </a:solidFill>
                <a:latin typeface="+mj-lt"/>
                <a:ea typeface="Helvetica Neue Light"/>
                <a:cs typeface="Arial" panose="020B0604020202020204" pitchFamily="34" charset="0"/>
                <a:sym typeface="Helvetica Neue Light"/>
              </a:rPr>
              <a:t>FINDINGS: STRENGTHS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7EAE5C-EB5C-A540-9900-A11BE2345B6A}"/>
              </a:ext>
            </a:extLst>
          </p:cNvPr>
          <p:cNvSpPr txBox="1"/>
          <p:nvPr/>
        </p:nvSpPr>
        <p:spPr>
          <a:xfrm>
            <a:off x="3723839" y="1424679"/>
            <a:ext cx="793910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marR="0" indent="-34290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effectLst/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Warm, caring, and respectful environment for students</a:t>
            </a:r>
          </a:p>
          <a:p>
            <a:pPr marL="1028700" marR="0" indent="-34290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effectLst/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Performing arts opportunities are a plus for students</a:t>
            </a:r>
          </a:p>
          <a:p>
            <a:pPr marL="1028700" marR="0" indent="-34290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effectLst/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Evidence of strong relationships between staff and students and between students</a:t>
            </a:r>
          </a:p>
          <a:p>
            <a:pPr marL="1028700" marR="0" indent="-34290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effectLst/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Willingness amongst staff and administration to improve the learning experiences for all students</a:t>
            </a:r>
          </a:p>
          <a:p>
            <a:pPr marL="1028700" marR="0" indent="-34290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effectLst/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Students are supported and made to feel welcome and capable in the performing arts</a:t>
            </a:r>
          </a:p>
          <a:p>
            <a:pPr marL="1028700" marR="0" indent="-34290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effectLst/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Students expressed a strong sense of community and pride for their school</a:t>
            </a:r>
          </a:p>
          <a:p>
            <a:pPr lvl="0">
              <a:buClr>
                <a:schemeClr val="bg2"/>
              </a:buClr>
            </a:pP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6B34C8-0BC0-814A-9D10-942831FBB8B2}"/>
              </a:ext>
            </a:extLst>
          </p:cNvPr>
          <p:cNvSpPr/>
          <p:nvPr/>
        </p:nvSpPr>
        <p:spPr>
          <a:xfrm>
            <a:off x="-2" y="6484525"/>
            <a:ext cx="12192000" cy="3794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575AD50F-E8E8-A245-A1A7-33BC27DAF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232" y="1606803"/>
            <a:ext cx="3407381" cy="34137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4C0FB7-0C9D-1A4B-8CA6-47631653929B}"/>
              </a:ext>
            </a:extLst>
          </p:cNvPr>
          <p:cNvSpPr txBox="1"/>
          <p:nvPr/>
        </p:nvSpPr>
        <p:spPr>
          <a:xfrm>
            <a:off x="-69865" y="5149395"/>
            <a:ext cx="5017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Positive, Transformational Culture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C25D71C-F0A9-6C1B-935B-C68F6368E1E0}"/>
              </a:ext>
            </a:extLst>
          </p:cNvPr>
          <p:cNvGrpSpPr/>
          <p:nvPr/>
        </p:nvGrpSpPr>
        <p:grpSpPr>
          <a:xfrm>
            <a:off x="207830" y="117414"/>
            <a:ext cx="11725265" cy="540295"/>
            <a:chOff x="207830" y="117414"/>
            <a:chExt cx="11725265" cy="540295"/>
          </a:xfrm>
        </p:grpSpPr>
        <p:pic>
          <p:nvPicPr>
            <p:cNvPr id="4" name="Google Shape;108;p3">
              <a:extLst>
                <a:ext uri="{FF2B5EF4-FFF2-40B4-BE49-F238E27FC236}">
                  <a16:creationId xmlns:a16="http://schemas.microsoft.com/office/drawing/2014/main" id="{BB45B5A6-85DC-89BA-AEEE-874F6FD453D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392800" y="117414"/>
              <a:ext cx="540295" cy="5402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Google Shape;120;p4">
              <a:extLst>
                <a:ext uri="{FF2B5EF4-FFF2-40B4-BE49-F238E27FC236}">
                  <a16:creationId xmlns:a16="http://schemas.microsoft.com/office/drawing/2014/main" id="{422202B6-4BF6-622D-3566-5AEC0949EE54}"/>
                </a:ext>
              </a:extLst>
            </p:cNvPr>
            <p:cNvSpPr txBox="1"/>
            <p:nvPr/>
          </p:nvSpPr>
          <p:spPr>
            <a:xfrm>
              <a:off x="606232" y="270161"/>
              <a:ext cx="3794074" cy="261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dk2"/>
                  </a:solidFill>
                  <a:latin typeface="+mj-lt"/>
                  <a:ea typeface="Helvetica Neue Light"/>
                  <a:cs typeface="Arial" panose="020B0604020202020204" pitchFamily="34" charset="0"/>
                  <a:sym typeface="Helvetica Neue Light"/>
                </a:rPr>
                <a:t>EDUCATIONAL EQUITY AND EXCELLENCE REPORT</a:t>
              </a:r>
              <a:endParaRPr sz="1050" dirty="0">
                <a:latin typeface="+mj-lt"/>
              </a:endParaRPr>
            </a:p>
          </p:txBody>
        </p:sp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C70051ED-7A30-225B-84B4-D9F629CA42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7830" y="242146"/>
              <a:ext cx="398402" cy="355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1414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9;p4">
            <a:extLst>
              <a:ext uri="{FF2B5EF4-FFF2-40B4-BE49-F238E27FC236}">
                <a16:creationId xmlns:a16="http://schemas.microsoft.com/office/drawing/2014/main" id="{3229E64D-F279-F645-81D5-CA98CB13EAC8}"/>
              </a:ext>
            </a:extLst>
          </p:cNvPr>
          <p:cNvSpPr txBox="1"/>
          <p:nvPr/>
        </p:nvSpPr>
        <p:spPr>
          <a:xfrm>
            <a:off x="1880628" y="657709"/>
            <a:ext cx="8430739" cy="491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90000"/>
              </a:lnSpc>
              <a:buClr>
                <a:srgbClr val="505167"/>
              </a:buClr>
              <a:buSzPts val="3200"/>
            </a:pPr>
            <a:r>
              <a:rPr lang="en-US" sz="3200" dirty="0">
                <a:solidFill>
                  <a:srgbClr val="505167"/>
                </a:solidFill>
                <a:latin typeface="+mj-lt"/>
                <a:ea typeface="Helvetica Neue Light"/>
                <a:cs typeface="Arial" panose="020B0604020202020204" pitchFamily="34" charset="0"/>
                <a:sym typeface="Helvetica Neue Light"/>
              </a:rPr>
              <a:t>FINDINGS: STRENGTHS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7EAE5C-EB5C-A540-9900-A11BE2345B6A}"/>
              </a:ext>
            </a:extLst>
          </p:cNvPr>
          <p:cNvSpPr txBox="1"/>
          <p:nvPr/>
        </p:nvSpPr>
        <p:spPr>
          <a:xfrm>
            <a:off x="3652404" y="2128614"/>
            <a:ext cx="79137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marR="0" indent="-34290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effectLst/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Teachers and classified staff shared that they enjoyed working at this school</a:t>
            </a:r>
            <a:endParaRPr lang="en-US" sz="2400" dirty="0">
              <a:solidFill>
                <a:schemeClr val="bg2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1028700" marR="0" indent="-34290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effectLst/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The performing arts focus is a sense of pride for the staff</a:t>
            </a:r>
            <a:endParaRPr lang="en-US" sz="2400" dirty="0">
              <a:solidFill>
                <a:schemeClr val="bg2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1028700" marR="0" indent="-34290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effectLst/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Supportive and encouraging new administrative team</a:t>
            </a:r>
            <a:endParaRPr lang="en-US" sz="2400" dirty="0">
              <a:solidFill>
                <a:schemeClr val="bg2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1028700" marR="0" indent="-34290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effectLst/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Awareness and willingness of staff to improve</a:t>
            </a:r>
            <a:endParaRPr lang="en-US" sz="2400" dirty="0">
              <a:solidFill>
                <a:schemeClr val="bg2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6B34C8-0BC0-814A-9D10-942831FBB8B2}"/>
              </a:ext>
            </a:extLst>
          </p:cNvPr>
          <p:cNvSpPr/>
          <p:nvPr/>
        </p:nvSpPr>
        <p:spPr>
          <a:xfrm>
            <a:off x="-2" y="6466114"/>
            <a:ext cx="12192000" cy="3794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575AD50F-E8E8-A245-A1A7-33BC27DAF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07" y="1636727"/>
            <a:ext cx="3407381" cy="34137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4C0FB7-0C9D-1A4B-8CA6-47631653929B}"/>
              </a:ext>
            </a:extLst>
          </p:cNvPr>
          <p:cNvSpPr txBox="1"/>
          <p:nvPr/>
        </p:nvSpPr>
        <p:spPr>
          <a:xfrm>
            <a:off x="-308039" y="5179318"/>
            <a:ext cx="5017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Positive, Transformational Culture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C25D71C-F0A9-6C1B-935B-C68F6368E1E0}"/>
              </a:ext>
            </a:extLst>
          </p:cNvPr>
          <p:cNvGrpSpPr/>
          <p:nvPr/>
        </p:nvGrpSpPr>
        <p:grpSpPr>
          <a:xfrm>
            <a:off x="207830" y="117414"/>
            <a:ext cx="11725265" cy="540295"/>
            <a:chOff x="207830" y="117414"/>
            <a:chExt cx="11725265" cy="540295"/>
          </a:xfrm>
        </p:grpSpPr>
        <p:pic>
          <p:nvPicPr>
            <p:cNvPr id="4" name="Google Shape;108;p3">
              <a:extLst>
                <a:ext uri="{FF2B5EF4-FFF2-40B4-BE49-F238E27FC236}">
                  <a16:creationId xmlns:a16="http://schemas.microsoft.com/office/drawing/2014/main" id="{BB45B5A6-85DC-89BA-AEEE-874F6FD453D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392800" y="117414"/>
              <a:ext cx="540295" cy="5402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Google Shape;120;p4">
              <a:extLst>
                <a:ext uri="{FF2B5EF4-FFF2-40B4-BE49-F238E27FC236}">
                  <a16:creationId xmlns:a16="http://schemas.microsoft.com/office/drawing/2014/main" id="{422202B6-4BF6-622D-3566-5AEC0949EE54}"/>
                </a:ext>
              </a:extLst>
            </p:cNvPr>
            <p:cNvSpPr txBox="1"/>
            <p:nvPr/>
          </p:nvSpPr>
          <p:spPr>
            <a:xfrm>
              <a:off x="606232" y="270161"/>
              <a:ext cx="3794074" cy="261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dk2"/>
                  </a:solidFill>
                  <a:latin typeface="+mj-lt"/>
                  <a:ea typeface="Helvetica Neue Light"/>
                  <a:cs typeface="Arial" panose="020B0604020202020204" pitchFamily="34" charset="0"/>
                  <a:sym typeface="Helvetica Neue Light"/>
                </a:rPr>
                <a:t>EDUCATIONAL EQUITY AND EXCELLENCE REPORT</a:t>
              </a:r>
              <a:endParaRPr sz="1050" dirty="0">
                <a:latin typeface="+mj-lt"/>
              </a:endParaRPr>
            </a:p>
          </p:txBody>
        </p:sp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C70051ED-7A30-225B-84B4-D9F629CA42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7830" y="242146"/>
              <a:ext cx="398402" cy="355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4243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9;p4">
            <a:extLst>
              <a:ext uri="{FF2B5EF4-FFF2-40B4-BE49-F238E27FC236}">
                <a16:creationId xmlns:a16="http://schemas.microsoft.com/office/drawing/2014/main" id="{3229E64D-F279-F645-81D5-CA98CB13EAC8}"/>
              </a:ext>
            </a:extLst>
          </p:cNvPr>
          <p:cNvSpPr txBox="1"/>
          <p:nvPr/>
        </p:nvSpPr>
        <p:spPr>
          <a:xfrm>
            <a:off x="1880628" y="581416"/>
            <a:ext cx="8430739" cy="491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90000"/>
              </a:lnSpc>
              <a:buClr>
                <a:srgbClr val="505167"/>
              </a:buClr>
              <a:buSzPts val="3200"/>
            </a:pPr>
            <a:r>
              <a:rPr lang="en-US" sz="3200" dirty="0">
                <a:solidFill>
                  <a:srgbClr val="505167"/>
                </a:solidFill>
                <a:latin typeface="+mj-lt"/>
                <a:ea typeface="Helvetica Neue Light"/>
                <a:cs typeface="Arial" panose="020B0604020202020204" pitchFamily="34" charset="0"/>
                <a:sym typeface="Helvetica Neue Light"/>
              </a:rPr>
              <a:t>FINDINGS: STRENGTHS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7EAE5C-EB5C-A540-9900-A11BE2345B6A}"/>
              </a:ext>
            </a:extLst>
          </p:cNvPr>
          <p:cNvSpPr txBox="1"/>
          <p:nvPr/>
        </p:nvSpPr>
        <p:spPr>
          <a:xfrm>
            <a:off x="4338937" y="2027561"/>
            <a:ext cx="72049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>
              <a:spcBef>
                <a:spcPts val="0"/>
              </a:spcBef>
              <a:spcAft>
                <a:spcPts val="0"/>
              </a:spcAft>
              <a:buClr>
                <a:srgbClr val="FBA654"/>
              </a:buClr>
              <a:buFont typeface="Arial" panose="020B0604020202020204" pitchFamily="34" charset="0"/>
              <a:buChar char="•"/>
            </a:pPr>
            <a:r>
              <a:rPr lang="en-US" sz="2400" u="none" strike="noStrike" dirty="0">
                <a:solidFill>
                  <a:srgbClr val="FBA654"/>
                </a:solidFill>
                <a:effectLst/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Teachers shared that they use their standards (performing arts and core) to plan for their lessons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Clr>
                <a:srgbClr val="FBA654"/>
              </a:buClr>
              <a:buFont typeface="Arial" panose="020B0604020202020204" pitchFamily="34" charset="0"/>
              <a:buChar char="•"/>
            </a:pPr>
            <a:r>
              <a:rPr lang="en-US" sz="2400" u="none" strike="noStrike" dirty="0">
                <a:solidFill>
                  <a:srgbClr val="FBA654"/>
                </a:solidFill>
                <a:effectLst/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Evidence of technology support for the curriculum and instruction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Clr>
                <a:srgbClr val="FBA654"/>
              </a:buClr>
              <a:buFont typeface="Arial" panose="020B0604020202020204" pitchFamily="34" charset="0"/>
              <a:buChar char="•"/>
            </a:pPr>
            <a:r>
              <a:rPr lang="en-US" sz="2400" u="none" strike="noStrike" dirty="0">
                <a:solidFill>
                  <a:srgbClr val="FBA654"/>
                </a:solidFill>
                <a:effectLst/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Students had access to individual resources to support their learning in the performing arts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6B34C8-0BC0-814A-9D10-942831FBB8B2}"/>
              </a:ext>
            </a:extLst>
          </p:cNvPr>
          <p:cNvSpPr/>
          <p:nvPr/>
        </p:nvSpPr>
        <p:spPr>
          <a:xfrm>
            <a:off x="0" y="6490662"/>
            <a:ext cx="12192000" cy="379492"/>
          </a:xfrm>
          <a:prstGeom prst="rect">
            <a:avLst/>
          </a:prstGeom>
          <a:solidFill>
            <a:srgbClr val="FBA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4C0FB7-0C9D-1A4B-8CA6-47631653929B}"/>
              </a:ext>
            </a:extLst>
          </p:cNvPr>
          <p:cNvSpPr txBox="1"/>
          <p:nvPr/>
        </p:nvSpPr>
        <p:spPr>
          <a:xfrm>
            <a:off x="-244731" y="5165194"/>
            <a:ext cx="5017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Challenging Curricula</a:t>
            </a:r>
          </a:p>
        </p:txBody>
      </p:sp>
      <p:pic>
        <p:nvPicPr>
          <p:cNvPr id="4" name="Picture 3" descr="A close-up of a compass&#10;&#10;Description automatically generated with medium confidence">
            <a:extLst>
              <a:ext uri="{FF2B5EF4-FFF2-40B4-BE49-F238E27FC236}">
                <a16:creationId xmlns:a16="http://schemas.microsoft.com/office/drawing/2014/main" id="{E73BE666-CBA9-4B48-AD5F-8DE50547C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39" y="1615552"/>
            <a:ext cx="3413785" cy="341378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6B201B3-EAAF-5501-9E84-59FE10066FEC}"/>
              </a:ext>
            </a:extLst>
          </p:cNvPr>
          <p:cNvGrpSpPr/>
          <p:nvPr/>
        </p:nvGrpSpPr>
        <p:grpSpPr>
          <a:xfrm>
            <a:off x="207830" y="117414"/>
            <a:ext cx="11725265" cy="540295"/>
            <a:chOff x="207830" y="117414"/>
            <a:chExt cx="11725265" cy="540295"/>
          </a:xfrm>
        </p:grpSpPr>
        <p:pic>
          <p:nvPicPr>
            <p:cNvPr id="6" name="Google Shape;108;p3">
              <a:extLst>
                <a:ext uri="{FF2B5EF4-FFF2-40B4-BE49-F238E27FC236}">
                  <a16:creationId xmlns:a16="http://schemas.microsoft.com/office/drawing/2014/main" id="{98EC9CBE-7D36-CA94-0F88-B8ED7B570DA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392800" y="117414"/>
              <a:ext cx="540295" cy="5402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Google Shape;120;p4">
              <a:extLst>
                <a:ext uri="{FF2B5EF4-FFF2-40B4-BE49-F238E27FC236}">
                  <a16:creationId xmlns:a16="http://schemas.microsoft.com/office/drawing/2014/main" id="{2D359BFB-5EAE-954C-DDD3-111B71ED440B}"/>
                </a:ext>
              </a:extLst>
            </p:cNvPr>
            <p:cNvSpPr txBox="1"/>
            <p:nvPr/>
          </p:nvSpPr>
          <p:spPr>
            <a:xfrm>
              <a:off x="606232" y="270161"/>
              <a:ext cx="3794074" cy="261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dk2"/>
                  </a:solidFill>
                  <a:latin typeface="+mj-lt"/>
                  <a:ea typeface="Helvetica Neue Light"/>
                  <a:cs typeface="Arial" panose="020B0604020202020204" pitchFamily="34" charset="0"/>
                  <a:sym typeface="Helvetica Neue Light"/>
                </a:rPr>
                <a:t>EDUCATIONAL EQUITY AND EXCELLENCE REPORT</a:t>
              </a:r>
              <a:endParaRPr sz="1050" dirty="0">
                <a:latin typeface="+mj-lt"/>
              </a:endParaRPr>
            </a:p>
          </p:txBody>
        </p:sp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4C0934C3-2A36-E3BE-CC8B-5DBF27AF3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7830" y="242146"/>
              <a:ext cx="398402" cy="355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3648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9;p4">
            <a:extLst>
              <a:ext uri="{FF2B5EF4-FFF2-40B4-BE49-F238E27FC236}">
                <a16:creationId xmlns:a16="http://schemas.microsoft.com/office/drawing/2014/main" id="{3229E64D-F279-F645-81D5-CA98CB13EAC8}"/>
              </a:ext>
            </a:extLst>
          </p:cNvPr>
          <p:cNvSpPr txBox="1"/>
          <p:nvPr/>
        </p:nvSpPr>
        <p:spPr>
          <a:xfrm>
            <a:off x="1880628" y="581416"/>
            <a:ext cx="8430739" cy="491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90000"/>
              </a:lnSpc>
              <a:buClr>
                <a:srgbClr val="505167"/>
              </a:buClr>
              <a:buSzPts val="3200"/>
            </a:pPr>
            <a:r>
              <a:rPr lang="en-US" sz="3200" dirty="0">
                <a:solidFill>
                  <a:srgbClr val="505167"/>
                </a:solidFill>
                <a:latin typeface="+mj-lt"/>
                <a:ea typeface="Helvetica Neue Light"/>
                <a:cs typeface="Arial" panose="020B0604020202020204" pitchFamily="34" charset="0"/>
                <a:sym typeface="Helvetica Neue Light"/>
              </a:rPr>
              <a:t>FINDINGS: STRENGTHS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7EAE5C-EB5C-A540-9900-A11BE2345B6A}"/>
              </a:ext>
            </a:extLst>
          </p:cNvPr>
          <p:cNvSpPr txBox="1"/>
          <p:nvPr/>
        </p:nvSpPr>
        <p:spPr>
          <a:xfrm>
            <a:off x="3773110" y="1966740"/>
            <a:ext cx="79574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marR="0" indent="-342900"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9999"/>
                </a:solidFill>
                <a:effectLst/>
                <a:latin typeface="+mj-lt"/>
                <a:ea typeface="Roboto" panose="02000000000000000000" pitchFamily="2" charset="0"/>
              </a:rPr>
              <a:t>High engagement in most performing arts classrooms and some core classrooms</a:t>
            </a:r>
          </a:p>
          <a:p>
            <a:pPr marL="1028700" marR="0" indent="-342900"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9999"/>
                </a:solidFill>
                <a:effectLst/>
                <a:latin typeface="+mj-lt"/>
                <a:ea typeface="Roboto" panose="02000000000000000000" pitchFamily="2" charset="0"/>
              </a:rPr>
              <a:t>Targeted and individual feedback in most performing arts classrooms</a:t>
            </a:r>
          </a:p>
          <a:p>
            <a:pPr marL="1028700" marR="0" indent="-342900"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9999"/>
                </a:solidFill>
                <a:effectLst/>
                <a:latin typeface="+mj-lt"/>
                <a:ea typeface="Roboto" panose="02000000000000000000" pitchFamily="2" charset="0"/>
              </a:rPr>
              <a:t>In many classrooms, instruction was relevant to students</a:t>
            </a:r>
          </a:p>
          <a:p>
            <a:pPr marL="1028700" marR="0" indent="-342900"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9999"/>
                </a:solidFill>
                <a:effectLst/>
                <a:latin typeface="+mj-lt"/>
                <a:ea typeface="Roboto" panose="02000000000000000000" pitchFamily="2" charset="0"/>
              </a:rPr>
              <a:t>Many lessons were culturally and personally appropriate for learners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6B34C8-0BC0-814A-9D10-942831FBB8B2}"/>
              </a:ext>
            </a:extLst>
          </p:cNvPr>
          <p:cNvSpPr/>
          <p:nvPr/>
        </p:nvSpPr>
        <p:spPr>
          <a:xfrm>
            <a:off x="-2" y="6490662"/>
            <a:ext cx="12192000" cy="379492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4C0FB7-0C9D-1A4B-8CA6-47631653929B}"/>
              </a:ext>
            </a:extLst>
          </p:cNvPr>
          <p:cNvSpPr txBox="1"/>
          <p:nvPr/>
        </p:nvSpPr>
        <p:spPr>
          <a:xfrm>
            <a:off x="0" y="5114672"/>
            <a:ext cx="5017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9999"/>
                </a:solidFill>
              </a:rPr>
              <a:t>Effective, Engaging Instruction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A29DE1A8-2843-6446-83CB-20F62B18B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269" y="1599943"/>
            <a:ext cx="3413785" cy="341378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A7D4A9A-7111-6056-1EF4-AC98FC9032BF}"/>
              </a:ext>
            </a:extLst>
          </p:cNvPr>
          <p:cNvGrpSpPr/>
          <p:nvPr/>
        </p:nvGrpSpPr>
        <p:grpSpPr>
          <a:xfrm>
            <a:off x="207830" y="117414"/>
            <a:ext cx="11725265" cy="540295"/>
            <a:chOff x="207830" y="117414"/>
            <a:chExt cx="11725265" cy="540295"/>
          </a:xfrm>
        </p:grpSpPr>
        <p:pic>
          <p:nvPicPr>
            <p:cNvPr id="4" name="Google Shape;108;p3">
              <a:extLst>
                <a:ext uri="{FF2B5EF4-FFF2-40B4-BE49-F238E27FC236}">
                  <a16:creationId xmlns:a16="http://schemas.microsoft.com/office/drawing/2014/main" id="{EAB2BA42-F7D8-B847-7A2B-695816E90EB6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392800" y="117414"/>
              <a:ext cx="540295" cy="5402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Google Shape;120;p4">
              <a:extLst>
                <a:ext uri="{FF2B5EF4-FFF2-40B4-BE49-F238E27FC236}">
                  <a16:creationId xmlns:a16="http://schemas.microsoft.com/office/drawing/2014/main" id="{900F6455-7D71-0C72-A132-CFF67C1B9E60}"/>
                </a:ext>
              </a:extLst>
            </p:cNvPr>
            <p:cNvSpPr txBox="1"/>
            <p:nvPr/>
          </p:nvSpPr>
          <p:spPr>
            <a:xfrm>
              <a:off x="606232" y="270161"/>
              <a:ext cx="3794074" cy="261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dk2"/>
                  </a:solidFill>
                  <a:latin typeface="+mj-lt"/>
                  <a:ea typeface="Helvetica Neue Light"/>
                  <a:cs typeface="Arial" panose="020B0604020202020204" pitchFamily="34" charset="0"/>
                  <a:sym typeface="Helvetica Neue Light"/>
                </a:rPr>
                <a:t>EDUCATIONAL EQUITY AND EXCELLENCE REPORT</a:t>
              </a:r>
              <a:endParaRPr sz="1050" dirty="0">
                <a:latin typeface="+mj-lt"/>
              </a:endParaRPr>
            </a:p>
          </p:txBody>
        </p:sp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6803B3DD-F799-7CF4-28F5-6C9C3096B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7830" y="242146"/>
              <a:ext cx="398402" cy="355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1657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9;p4">
            <a:extLst>
              <a:ext uri="{FF2B5EF4-FFF2-40B4-BE49-F238E27FC236}">
                <a16:creationId xmlns:a16="http://schemas.microsoft.com/office/drawing/2014/main" id="{3229E64D-F279-F645-81D5-CA98CB13EAC8}"/>
              </a:ext>
            </a:extLst>
          </p:cNvPr>
          <p:cNvSpPr txBox="1"/>
          <p:nvPr/>
        </p:nvSpPr>
        <p:spPr>
          <a:xfrm>
            <a:off x="1732941" y="608771"/>
            <a:ext cx="8430739" cy="491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90000"/>
              </a:lnSpc>
              <a:buClr>
                <a:srgbClr val="505167"/>
              </a:buClr>
              <a:buSzPts val="3200"/>
            </a:pPr>
            <a:r>
              <a:rPr lang="en-US" sz="3200" dirty="0">
                <a:solidFill>
                  <a:srgbClr val="505167"/>
                </a:solidFill>
                <a:latin typeface="+mj-lt"/>
                <a:ea typeface="Helvetica Neue Light"/>
                <a:cs typeface="Arial" panose="020B0604020202020204" pitchFamily="34" charset="0"/>
                <a:sym typeface="Helvetica Neue Light"/>
              </a:rPr>
              <a:t>FINDINGS: NEXT STEPS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6B34C8-0BC0-814A-9D10-942831FBB8B2}"/>
              </a:ext>
            </a:extLst>
          </p:cNvPr>
          <p:cNvSpPr/>
          <p:nvPr/>
        </p:nvSpPr>
        <p:spPr>
          <a:xfrm>
            <a:off x="-2" y="6709561"/>
            <a:ext cx="12192000" cy="153861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C2B37E6-2557-9145-8271-6D2DC8E62467}"/>
              </a:ext>
            </a:extLst>
          </p:cNvPr>
          <p:cNvGrpSpPr/>
          <p:nvPr/>
        </p:nvGrpSpPr>
        <p:grpSpPr>
          <a:xfrm>
            <a:off x="333415" y="1505210"/>
            <a:ext cx="11228052" cy="4907729"/>
            <a:chOff x="86700" y="1456292"/>
            <a:chExt cx="11228052" cy="4907729"/>
          </a:xfrm>
        </p:grpSpPr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A29DE1A8-2843-6446-83CB-20F62B18B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79224" y="1462699"/>
              <a:ext cx="1836659" cy="183665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28CE7FB-FEC2-304B-A761-26A19B43C1D1}"/>
                </a:ext>
              </a:extLst>
            </p:cNvPr>
            <p:cNvSpPr txBox="1"/>
            <p:nvPr/>
          </p:nvSpPr>
          <p:spPr>
            <a:xfrm>
              <a:off x="86700" y="3591363"/>
              <a:ext cx="331083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>
                <a:spcBef>
                  <a:spcPts val="0"/>
                </a:spcBef>
                <a:spcAft>
                  <a:spcPts val="0"/>
                </a:spcAft>
              </a:pPr>
              <a:r>
                <a:rPr lang="en-US" sz="1800" u="none" strike="noStrike" dirty="0">
                  <a:solidFill>
                    <a:srgbClr val="44546A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Agree upon and implement a strategy for leading students to perceive themselves as young scholars who are capable of learning challenging academic content. </a:t>
              </a:r>
              <a:endParaRPr lang="en-US" sz="1800" u="none" strike="noStrike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D1A9CEC-8D2D-C14F-88F9-000DA81E7F7C}"/>
                </a:ext>
              </a:extLst>
            </p:cNvPr>
            <p:cNvSpPr txBox="1"/>
            <p:nvPr/>
          </p:nvSpPr>
          <p:spPr>
            <a:xfrm>
              <a:off x="4056694" y="3563254"/>
              <a:ext cx="3355458" cy="28007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FBA654"/>
                  </a:solidFill>
                  <a:effectLst/>
                  <a:latin typeface="+mn-lt"/>
                  <a:ea typeface="Roboto" panose="02000000000000000000" pitchFamily="2" charset="0"/>
                  <a:cs typeface="Roboto" panose="02000000000000000000" pitchFamily="2" charset="0"/>
                </a:rPr>
                <a:t>Work together to identify a small number of critical academic standards (in mathematics, English language arts, and science) that will receive special attention and extra time.</a:t>
              </a:r>
              <a:br>
                <a:rPr lang="en-US" sz="1800" dirty="0">
                  <a:solidFill>
                    <a:srgbClr val="FBA654"/>
                  </a:solidFill>
                  <a:effectLst/>
                  <a:highlight>
                    <a:srgbClr val="FFFF00"/>
                  </a:highlight>
                  <a:latin typeface="+mn-lt"/>
                  <a:ea typeface="Roboto" panose="02000000000000000000" pitchFamily="2" charset="0"/>
                  <a:cs typeface="Roboto" panose="02000000000000000000" pitchFamily="2" charset="0"/>
                </a:rPr>
              </a:br>
              <a:br>
                <a:rPr lang="en-US" sz="1800" dirty="0">
                  <a:solidFill>
                    <a:srgbClr val="FBA654"/>
                  </a:solidFill>
                  <a:effectLst/>
                  <a:highlight>
                    <a:srgbClr val="FFFF00"/>
                  </a:highlight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</a:br>
              <a:br>
                <a:rPr lang="en-US" sz="1600" dirty="0">
                  <a:solidFill>
                    <a:srgbClr val="FBA654"/>
                  </a:solidFill>
                  <a:effectLst/>
                  <a:latin typeface="+mn-lt"/>
                  <a:ea typeface="Roboto" panose="02000000000000000000" pitchFamily="2" charset="0"/>
                  <a:cs typeface="Roboto" panose="02000000000000000000" pitchFamily="2" charset="0"/>
                </a:rPr>
              </a:br>
              <a:endParaRPr lang="en-US" sz="1600" dirty="0">
                <a:solidFill>
                  <a:srgbClr val="FBA654"/>
                </a:solidFill>
                <a:effectLst/>
                <a:latin typeface="+mn-lt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8067AE6-7339-D64A-953A-255867FF70F4}"/>
                </a:ext>
              </a:extLst>
            </p:cNvPr>
            <p:cNvSpPr txBox="1"/>
            <p:nvPr/>
          </p:nvSpPr>
          <p:spPr>
            <a:xfrm>
              <a:off x="8005653" y="3591363"/>
              <a:ext cx="3309099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009999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Work together to identify two instructional practices that have the potential to accelerate learning, especially for students who, historically, have not experienced academic success. </a:t>
              </a:r>
              <a:endParaRPr lang="en-US" dirty="0">
                <a:solidFill>
                  <a:srgbClr val="009999"/>
                </a:solidFill>
                <a:effectLst/>
                <a:latin typeface="+mn-lt"/>
              </a:endParaRPr>
            </a:p>
          </p:txBody>
        </p:sp>
        <p:pic>
          <p:nvPicPr>
            <p:cNvPr id="19" name="Picture 18" descr="A close-up of a compass&#10;&#10;Description automatically generated with medium confidence">
              <a:extLst>
                <a:ext uri="{FF2B5EF4-FFF2-40B4-BE49-F238E27FC236}">
                  <a16:creationId xmlns:a16="http://schemas.microsoft.com/office/drawing/2014/main" id="{A6EF28E4-14E7-FA4B-8E87-6A8330A71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81506" y="1467948"/>
              <a:ext cx="1842109" cy="1842109"/>
            </a:xfrm>
            <a:prstGeom prst="rect">
              <a:avLst/>
            </a:prstGeom>
          </p:spPr>
        </p:pic>
        <p:pic>
          <p:nvPicPr>
            <p:cNvPr id="20" name="Picture 19" descr="Icon&#10;&#10;Description automatically generated">
              <a:extLst>
                <a:ext uri="{FF2B5EF4-FFF2-40B4-BE49-F238E27FC236}">
                  <a16:creationId xmlns:a16="http://schemas.microsoft.com/office/drawing/2014/main" id="{817CE9CA-3984-FD48-B5CF-9F47B5FB7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3136" y="1456292"/>
              <a:ext cx="1838654" cy="1842110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B4C344EA-B24E-124A-8C4F-6B23EAA33A42}"/>
              </a:ext>
            </a:extLst>
          </p:cNvPr>
          <p:cNvSpPr/>
          <p:nvPr/>
        </p:nvSpPr>
        <p:spPr>
          <a:xfrm>
            <a:off x="-2" y="6561117"/>
            <a:ext cx="12192000" cy="153861"/>
          </a:xfrm>
          <a:prstGeom prst="rect">
            <a:avLst/>
          </a:prstGeom>
          <a:solidFill>
            <a:srgbClr val="FBA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671A069-B00A-3D4B-B2BB-519692FFFA3D}"/>
              </a:ext>
            </a:extLst>
          </p:cNvPr>
          <p:cNvSpPr/>
          <p:nvPr/>
        </p:nvSpPr>
        <p:spPr>
          <a:xfrm>
            <a:off x="-2" y="6407256"/>
            <a:ext cx="12192000" cy="1538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3B63423-D137-D2C3-E1E6-39C43CDDB2A2}"/>
              </a:ext>
            </a:extLst>
          </p:cNvPr>
          <p:cNvGrpSpPr/>
          <p:nvPr/>
        </p:nvGrpSpPr>
        <p:grpSpPr>
          <a:xfrm>
            <a:off x="207830" y="117414"/>
            <a:ext cx="11725265" cy="540295"/>
            <a:chOff x="207830" y="117414"/>
            <a:chExt cx="11725265" cy="540295"/>
          </a:xfrm>
        </p:grpSpPr>
        <p:pic>
          <p:nvPicPr>
            <p:cNvPr id="7" name="Google Shape;108;p3">
              <a:extLst>
                <a:ext uri="{FF2B5EF4-FFF2-40B4-BE49-F238E27FC236}">
                  <a16:creationId xmlns:a16="http://schemas.microsoft.com/office/drawing/2014/main" id="{4C24F602-DB82-1392-F178-29B5C3633134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392800" y="117414"/>
              <a:ext cx="540295" cy="5402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120;p4">
              <a:extLst>
                <a:ext uri="{FF2B5EF4-FFF2-40B4-BE49-F238E27FC236}">
                  <a16:creationId xmlns:a16="http://schemas.microsoft.com/office/drawing/2014/main" id="{683E3B35-D77F-9407-26F3-6F7209912FE4}"/>
                </a:ext>
              </a:extLst>
            </p:cNvPr>
            <p:cNvSpPr txBox="1"/>
            <p:nvPr/>
          </p:nvSpPr>
          <p:spPr>
            <a:xfrm>
              <a:off x="606232" y="270161"/>
              <a:ext cx="3794074" cy="261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dk2"/>
                  </a:solidFill>
                  <a:latin typeface="+mj-lt"/>
                  <a:ea typeface="Helvetica Neue Light"/>
                  <a:cs typeface="Arial" panose="020B0604020202020204" pitchFamily="34" charset="0"/>
                  <a:sym typeface="Helvetica Neue Light"/>
                </a:rPr>
                <a:t>EDUCATIONAL EQUITY AND EXCELLENCE REPORT</a:t>
              </a:r>
              <a:endParaRPr sz="1050" dirty="0">
                <a:latin typeface="+mj-lt"/>
              </a:endParaRPr>
            </a:p>
          </p:txBody>
        </p:sp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3578669A-8912-BB03-239A-44D1C4792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7830" y="242146"/>
              <a:ext cx="398402" cy="355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1846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2122</TotalTime>
  <Words>483</Words>
  <Application>Microsoft Macintosh PowerPoint</Application>
  <PresentationFormat>Widescreen</PresentationFormat>
  <Paragraphs>54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Helvetica</vt:lpstr>
      <vt:lpstr>Helvetica Neue</vt:lpstr>
      <vt:lpstr>Helvetica Neue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Wilson</dc:creator>
  <cp:lastModifiedBy>Mark Wilson</cp:lastModifiedBy>
  <cp:revision>60</cp:revision>
  <dcterms:created xsi:type="dcterms:W3CDTF">2020-08-13T19:37:21Z</dcterms:created>
  <dcterms:modified xsi:type="dcterms:W3CDTF">2023-06-06T16:31:51Z</dcterms:modified>
</cp:coreProperties>
</file>