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Maven Pro" pitchFamily="2" charset="77"/>
      <p:regular r:id="rId8"/>
      <p:bold r:id="rId9"/>
    </p:embeddedFont>
    <p:embeddedFont>
      <p:font typeface="Nunito" pitchFamily="2" charset="77"/>
      <p:regular r:id="rId10"/>
      <p:bold r:id="rId11"/>
      <p:italic r:id="rId12"/>
      <p:boldItalic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gWv+eqwqTPh9BTTNAK9gl3HXt5F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hna Feeney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DBE4112-BB3C-41B8-9013-BA23A76AA6CA}">
  <a:tblStyle styleId="{ADBE4112-BB3C-41B8-9013-BA23A76AA6C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5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428805774278214E-2"/>
          <c:y val="0.74860777559055114"/>
          <c:w val="0"/>
          <c:h val="1.6551724137931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bg2"/>
                </a:solidFill>
              </a:ln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solidFill>
              <a:schemeClr val="bg2"/>
            </a:solidFill>
          </a:ln>
          <a:solidFill>
            <a:schemeClr val="bg2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ysClr val="windowText" lastClr="000000"/>
                </a:solidFill>
                <a:latin typeface="+mj-lt"/>
                <a:ea typeface="+mj-ea"/>
                <a:cs typeface="+mj-cs"/>
              </a:defRPr>
            </a:pPr>
            <a:r>
              <a:rPr lang="en-US" dirty="0">
                <a:solidFill>
                  <a:sysClr val="windowText" lastClr="000000"/>
                </a:solidFill>
              </a:rPr>
              <a:t>Oakland</a:t>
            </a:r>
            <a:r>
              <a:rPr lang="en-US" baseline="0" dirty="0">
                <a:solidFill>
                  <a:sysClr val="windowText" lastClr="000000"/>
                </a:solidFill>
              </a:rPr>
              <a:t> Census Data (2019)</a:t>
            </a:r>
            <a:endParaRPr lang="en-US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ysClr val="windowText" lastClr="000000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02-DF46-9069-B86378FC9FCD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02-DF46-9069-B86378FC9FCD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02-DF46-9069-B86378FC9FCD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02-DF46-9069-B86378FC9FCD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02-DF46-9069-B86378FC9FCD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02-DF46-9069-B86378FC9FCD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02-DF46-9069-B86378FC9F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PowerPoint]Sheet1'!$A$2:$A$8</c:f>
              <c:strCache>
                <c:ptCount val="7"/>
                <c:pt idx="0">
                  <c:v>White</c:v>
                </c:pt>
                <c:pt idx="1">
                  <c:v>Black or African American</c:v>
                </c:pt>
                <c:pt idx="2">
                  <c:v>American Indian or Alaskan Native</c:v>
                </c:pt>
                <c:pt idx="3">
                  <c:v>Asian</c:v>
                </c:pt>
                <c:pt idx="4">
                  <c:v>Pacific Islander</c:v>
                </c:pt>
                <c:pt idx="5">
                  <c:v>Two or More Races</c:v>
                </c:pt>
                <c:pt idx="6">
                  <c:v>Hispanic or Latino</c:v>
                </c:pt>
              </c:strCache>
            </c:strRef>
          </c:cat>
          <c:val>
            <c:numRef>
              <c:f>'[Chart in Microsoft PowerPoint]Sheet1'!$B$2:$B$8</c:f>
              <c:numCache>
                <c:formatCode>General</c:formatCode>
                <c:ptCount val="7"/>
                <c:pt idx="0">
                  <c:v>29.29</c:v>
                </c:pt>
                <c:pt idx="1">
                  <c:v>24.4</c:v>
                </c:pt>
                <c:pt idx="2">
                  <c:v>0.33</c:v>
                </c:pt>
                <c:pt idx="3">
                  <c:v>14.12</c:v>
                </c:pt>
                <c:pt idx="4">
                  <c:v>0.39</c:v>
                </c:pt>
                <c:pt idx="5">
                  <c:v>4.32</c:v>
                </c:pt>
                <c:pt idx="6">
                  <c:v>26.81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402-DF46-9069-B86378FC9FC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2-07T17:38:20.374" idx="1">
    <p:pos x="377" y="49"/>
    <p:text>@annr@urbanmontessori.org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qAKmsvA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2-07T17:54:18.972" idx="2">
    <p:pos x="821" y="377"/>
    <p:text>@annr@urbanmontessori.org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qAKmsvE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f080f0de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f080f0dee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7" name="Google Shape;2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1" name="Google Shape;11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8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18" name="Google Shape;18;p8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19" name="Google Shape;19;p8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8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" name="Google Shape;21;p8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22" name="Google Shape;22;p8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8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8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8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26" name="Google Shape;26;p8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8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8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8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0" name="Google Shape;30;p8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31" name="Google Shape;31;p8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32" name="Google Shape;32;p8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8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" name="Google Shape;34;p8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35" name="Google Shape;35;p8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8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8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" name="Google Shape;38;p8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39" name="Google Shape;39;p8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8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8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8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" name="Google Shape;43;p8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44" name="Google Shape;44;p8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45;p8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8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8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8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53" name="Google Shape;53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0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1" name="Google Shape;61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1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7" name="Google Shape;67;p11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1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12"/>
          <p:cNvGrpSpPr/>
          <p:nvPr/>
        </p:nvGrpSpPr>
        <p:grpSpPr>
          <a:xfrm>
            <a:off x="6866714" y="1255"/>
            <a:ext cx="2267380" cy="2601741"/>
            <a:chOff x="6790514" y="1255"/>
            <a:chExt cx="2267380" cy="2601741"/>
          </a:xfrm>
        </p:grpSpPr>
        <p:grpSp>
          <p:nvGrpSpPr>
            <p:cNvPr id="74" name="Google Shape;74;p12"/>
            <p:cNvGrpSpPr/>
            <p:nvPr/>
          </p:nvGrpSpPr>
          <p:grpSpPr>
            <a:xfrm>
              <a:off x="7067536" y="1255"/>
              <a:ext cx="1990358" cy="1990303"/>
              <a:chOff x="7067536" y="1255"/>
              <a:chExt cx="1990358" cy="1990303"/>
            </a:xfrm>
          </p:grpSpPr>
          <p:sp>
            <p:nvSpPr>
              <p:cNvPr id="75" name="Google Shape;75;p12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12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12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" name="Google Shape;78;p12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79" name="Google Shape;79;p12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12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12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2" name="Google Shape;82;p12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83" name="Google Shape;83;p12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p12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3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9" name="Google Shape;89;p1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14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97" name="Google Shape;97;p1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15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03" name="Google Shape;103;p15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04" name="Google Shape;104;p1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1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1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1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8" name="Google Shape;108;p15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09" name="Google Shape;109;p1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1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1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15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1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" name="Google Shape;114;p15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15" name="Google Shape;115;p1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1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1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1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9" name="Google Shape;119;p15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20" name="Google Shape;120;p1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1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1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3" name="Google Shape;123;p15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24" name="Google Shape;124;p15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25;p15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15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15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15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9" name="Google Shape;129;p15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30" name="Google Shape;130;p15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5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132;p15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" name="Google Shape;134;p15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35" name="Google Shape;135;p15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15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" name="Google Shape;138;p15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39" name="Google Shape;139;p15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15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15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15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15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4" name="Google Shape;144;p15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45" name="Google Shape;145;p15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5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5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15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" name="Google Shape;149;p15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50" name="Google Shape;150;p15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15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15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15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15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55" name="Google Shape;155;p15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5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15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8" name="Google Shape;158;p15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59" name="Google Shape;159;p15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15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15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15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" name="Google Shape;163;p15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164" name="Google Shape;164;p15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15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15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15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8" name="Google Shape;168;p15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169" name="Google Shape;169;p15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15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5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15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175" name="Google Shape;175;p15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5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9" name="Google Shape;179;p15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180" name="Google Shape;180;p15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3" name="Google Shape;183;p15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184" name="Google Shape;184;p15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8" name="Google Shape;188;p15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189" name="Google Shape;189;p15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5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15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5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4" name="Google Shape;194;p15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195" name="Google Shape;195;p15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" name="Google Shape;199;p15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00" name="Google Shape;200;p15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5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5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" name="Google Shape;203;p15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04" name="Google Shape;204;p15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5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5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15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15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9" name="Google Shape;209;p15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10" name="Google Shape;210;p15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15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5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5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4" name="Google Shape;214;p15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15" name="Google Shape;215;p15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15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5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15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" name="Google Shape;219;p15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20" name="Google Shape;220;p15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15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15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3" name="Google Shape;223;p15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24" name="Google Shape;224;p15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15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15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15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8" name="Google Shape;228;p15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9" name="Google Shape;229;p15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30" name="Google Shape;230;p1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Google Shape;237;p1"/>
          <p:cNvGraphicFramePr/>
          <p:nvPr/>
        </p:nvGraphicFramePr>
        <p:xfrm>
          <a:off x="1600200" y="1438275"/>
          <a:ext cx="5943600" cy="2727960"/>
        </p:xfrm>
        <a:graphic>
          <a:graphicData uri="http://schemas.openxmlformats.org/drawingml/2006/table">
            <a:tbl>
              <a:tblPr>
                <a:noFill/>
                <a:tableStyleId>{ADBE4112-BB3C-41B8-9013-BA23A76AA6CA}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/>
                        <a:t>With a full complement of diverse students at every grade level with a healthy waitlist because we are a model public Montessori program and we share our story broadly. </a:t>
                      </a:r>
                      <a:r>
                        <a:rPr lang="en" sz="1400" b="1" i="1" u="none" strike="noStrike" cap="none">
                          <a:solidFill>
                            <a:srgbClr val="FF0000"/>
                          </a:solidFill>
                        </a:rPr>
                        <a:t>[Rec: Finance]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Potential Metrics</a:t>
                      </a:r>
                      <a:endParaRPr sz="1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Board Role</a:t>
                      </a:r>
                      <a:endParaRPr sz="1400" u="none" strike="noStrike" cap="none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Enrollment #s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Waitlist #s application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# of outreach presentations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# of in-person &amp; virtual tours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# of parents volunteering w/ tours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# of local elected leaders that tour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Explore 3 y/o solution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Organizing parents to talk/share at tours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/>
                        <a:t>Recruit someone w/ marketing experience to board</a:t>
                      </a:r>
                      <a:endParaRPr sz="1400" u="none" strike="noStrike" cap="none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Current Enrollment Data</a:t>
            </a:r>
            <a:endParaRPr/>
          </a:p>
        </p:txBody>
      </p:sp>
      <p:sp>
        <p:nvSpPr>
          <p:cNvPr id="243" name="Google Shape;243;p2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g1f080f0deec_0_0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375" y="-54700"/>
            <a:ext cx="8426124" cy="521015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g1f080f0deec_0_0"/>
          <p:cNvSpPr txBox="1"/>
          <p:nvPr/>
        </p:nvSpPr>
        <p:spPr>
          <a:xfrm>
            <a:off x="599375" y="78475"/>
            <a:ext cx="6150300" cy="47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Open Sans"/>
                <a:ea typeface="Open Sans"/>
                <a:cs typeface="Open Sans"/>
                <a:sym typeface="Open Sans"/>
              </a:rPr>
              <a:t>Student Demographics/Demografía - 330 total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0" name="Google Shape;250;g1f080f0deec_0_0"/>
          <p:cNvSpPr/>
          <p:nvPr/>
        </p:nvSpPr>
        <p:spPr>
          <a:xfrm>
            <a:off x="606475" y="654825"/>
            <a:ext cx="1381800" cy="14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/>
              <a:t>Other</a:t>
            </a:r>
            <a:endParaRPr sz="1100" b="1"/>
          </a:p>
        </p:txBody>
      </p:sp>
      <p:sp>
        <p:nvSpPr>
          <p:cNvPr id="251" name="Google Shape;251;g1f080f0deec_0_0"/>
          <p:cNvSpPr/>
          <p:nvPr/>
        </p:nvSpPr>
        <p:spPr>
          <a:xfrm>
            <a:off x="606475" y="959600"/>
            <a:ext cx="1381800" cy="14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/>
              <a:t>Two or more</a:t>
            </a:r>
            <a:endParaRPr sz="1100" b="1"/>
          </a:p>
        </p:txBody>
      </p:sp>
      <p:sp>
        <p:nvSpPr>
          <p:cNvPr id="252" name="Google Shape;252;g1f080f0deec_0_0"/>
          <p:cNvSpPr/>
          <p:nvPr/>
        </p:nvSpPr>
        <p:spPr>
          <a:xfrm>
            <a:off x="606475" y="833500"/>
            <a:ext cx="1381800" cy="117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9E9E9E"/>
                </a:solidFill>
              </a:rPr>
              <a:t>5.1%</a:t>
            </a:r>
            <a:endParaRPr sz="900" b="1">
              <a:solidFill>
                <a:srgbClr val="9E9E9E"/>
              </a:solidFill>
            </a:endParaRPr>
          </a:p>
        </p:txBody>
      </p:sp>
      <p:sp>
        <p:nvSpPr>
          <p:cNvPr id="253" name="Google Shape;253;g1f080f0deec_0_0"/>
          <p:cNvSpPr/>
          <p:nvPr/>
        </p:nvSpPr>
        <p:spPr>
          <a:xfrm>
            <a:off x="606475" y="1185500"/>
            <a:ext cx="1381800" cy="117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9E9E9E"/>
                </a:solidFill>
              </a:rPr>
              <a:t>16.1%</a:t>
            </a:r>
            <a:endParaRPr sz="900" b="1">
              <a:solidFill>
                <a:srgbClr val="9E9E9E"/>
              </a:solidFill>
            </a:endParaRPr>
          </a:p>
        </p:txBody>
      </p:sp>
      <p:sp>
        <p:nvSpPr>
          <p:cNvPr id="254" name="Google Shape;254;g1f080f0deec_0_0"/>
          <p:cNvSpPr/>
          <p:nvPr/>
        </p:nvSpPr>
        <p:spPr>
          <a:xfrm>
            <a:off x="606475" y="3104150"/>
            <a:ext cx="1381800" cy="117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9E9E9E"/>
                </a:solidFill>
              </a:rPr>
              <a:t>18.2%</a:t>
            </a:r>
            <a:endParaRPr sz="900" b="1">
              <a:solidFill>
                <a:srgbClr val="9E9E9E"/>
              </a:solidFill>
            </a:endParaRPr>
          </a:p>
        </p:txBody>
      </p:sp>
      <p:sp>
        <p:nvSpPr>
          <p:cNvPr id="255" name="Google Shape;255;g1f080f0deec_0_0"/>
          <p:cNvSpPr/>
          <p:nvPr/>
        </p:nvSpPr>
        <p:spPr>
          <a:xfrm>
            <a:off x="8085725" y="1797950"/>
            <a:ext cx="1381800" cy="117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9E9E9E"/>
                </a:solidFill>
              </a:rPr>
              <a:t>31.5%</a:t>
            </a:r>
            <a:endParaRPr sz="900" b="1">
              <a:solidFill>
                <a:srgbClr val="9E9E9E"/>
              </a:solidFill>
            </a:endParaRPr>
          </a:p>
        </p:txBody>
      </p:sp>
      <p:sp>
        <p:nvSpPr>
          <p:cNvPr id="256" name="Google Shape;256;g1f080f0deec_0_0"/>
          <p:cNvSpPr/>
          <p:nvPr/>
        </p:nvSpPr>
        <p:spPr>
          <a:xfrm>
            <a:off x="8085725" y="4767750"/>
            <a:ext cx="1381800" cy="117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9E9E9E"/>
                </a:solidFill>
              </a:rPr>
              <a:t>29.1%</a:t>
            </a:r>
            <a:endParaRPr sz="900" b="1">
              <a:solidFill>
                <a:srgbClr val="9E9E9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Diverse Teachers Annual Report</a:t>
            </a:r>
            <a:endParaRPr/>
          </a:p>
        </p:txBody>
      </p:sp>
      <p:sp>
        <p:nvSpPr>
          <p:cNvPr id="262" name="Google Shape;262;p3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pic>
        <p:nvPicPr>
          <p:cNvPr id="263" name="Google Shape;263;p3" descr="Forms response chart. Question title: Demographics. Number of responses: 16 responses." title="Demographics"/>
          <p:cNvPicPr preferRelativeResize="0"/>
          <p:nvPr/>
        </p:nvPicPr>
        <p:blipFill rotWithShape="1">
          <a:blip r:embed="rId3">
            <a:alphaModFix/>
          </a:blip>
          <a:srcRect l="-290" r="290"/>
          <a:stretch/>
        </p:blipFill>
        <p:spPr>
          <a:xfrm>
            <a:off x="247050" y="1333202"/>
            <a:ext cx="9144003" cy="3848696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3"/>
          <p:cNvSpPr txBox="1"/>
          <p:nvPr/>
        </p:nvSpPr>
        <p:spPr>
          <a:xfrm>
            <a:off x="315825" y="1606225"/>
            <a:ext cx="5197500" cy="61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Lead Teacher Demographics - 2022/2023</a:t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5"/>
          <p:cNvGraphicFramePr/>
          <p:nvPr>
            <p:extLst>
              <p:ext uri="{D42A27DB-BD31-4B8C-83A1-F6EECF244321}">
                <p14:modId xmlns:p14="http://schemas.microsoft.com/office/powerpoint/2010/main" val="1697266875"/>
              </p:ext>
            </p:extLst>
          </p:nvPr>
        </p:nvGraphicFramePr>
        <p:xfrm>
          <a:off x="1524000" y="539750"/>
          <a:ext cx="6412992" cy="460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648A62F-56F8-9E76-1863-4DC953B665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84763"/>
              </p:ext>
            </p:extLst>
          </p:nvPr>
        </p:nvGraphicFramePr>
        <p:xfrm>
          <a:off x="2286000" y="12001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131</Words>
  <Application>Microsoft Macintosh PowerPoint</Application>
  <PresentationFormat>On-screen Show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Open Sans</vt:lpstr>
      <vt:lpstr>Nunito</vt:lpstr>
      <vt:lpstr>Maven Pro</vt:lpstr>
      <vt:lpstr>Momentum</vt:lpstr>
      <vt:lpstr>PowerPoint Presentation</vt:lpstr>
      <vt:lpstr>Current Enrollment Data</vt:lpstr>
      <vt:lpstr>PowerPoint Presentation</vt:lpstr>
      <vt:lpstr>Diverse Teachers Annual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Ann Rhodes</cp:lastModifiedBy>
  <cp:revision>2</cp:revision>
  <dcterms:modified xsi:type="dcterms:W3CDTF">2023-02-10T17:07:59Z</dcterms:modified>
</cp:coreProperties>
</file>