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7" r:id="rId8"/>
    <p:sldId id="264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Raleway" pitchFamily="2" charset="0"/>
      <p:regular r:id="rId16"/>
      <p:bold r:id="rId17"/>
      <p:italic r:id="rId18"/>
      <p:boldItalic r:id="rId19"/>
    </p:embeddedFont>
    <p:embeddedFont>
      <p:font typeface="Raleway ExtraBold" pitchFamily="2" charset="0"/>
      <p:bold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A51B0-D327-5E21-C325-5281EBDE6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5813F-3EA0-0026-9F96-0B26EDCF4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B907A-1D61-2283-A7E4-BAA83A77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0695-BD58-405B-B65F-AC017275861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D6CC8-1B3C-53B6-BD8C-2E93C626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37F4C-C8A7-2A99-94DE-345383F7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9850-E1F9-4767-9BC2-8C37F1DF6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8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4304138-BFA2-7916-C49C-5C576C85EE7A}"/>
              </a:ext>
            </a:extLst>
          </p:cNvPr>
          <p:cNvSpPr txBox="1"/>
          <p:nvPr userDrawn="1"/>
        </p:nvSpPr>
        <p:spPr>
          <a:xfrm>
            <a:off x="281940" y="6600190"/>
            <a:ext cx="521297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000">
                <a:solidFill>
                  <a:srgbClr val="AFABAB"/>
                </a:solidFill>
                <a:latin typeface="Raleway" pitchFamily="2" charset="0"/>
              </a:rPr>
              <a:t>PAGE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4A577-1C87-2A53-FA3B-43DAB29847CB}"/>
              </a:ext>
            </a:extLst>
          </p:cNvPr>
          <p:cNvSpPr txBox="1"/>
          <p:nvPr userDrawn="1"/>
        </p:nvSpPr>
        <p:spPr>
          <a:xfrm>
            <a:off x="676237" y="6598920"/>
            <a:ext cx="3937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fld id="{83EF572E-D319-4209-B037-E7BC7F847E30}" type="slidenum">
              <a:rPr lang="en-US" sz="1000" smtClean="0">
                <a:solidFill>
                  <a:srgbClr val="AFABAB"/>
                </a:solidFill>
                <a:latin typeface="Raleway" pitchFamily="2" charset="0"/>
              </a:rPr>
              <a:t>‹#›</a:t>
            </a:fld>
            <a:endParaRPr lang="en-US" sz="1000">
              <a:solidFill>
                <a:srgbClr val="AFABAB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19925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93625-D426-E010-B19F-D386C263A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3C7AD-5BC6-583C-0802-98B606B0F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DE71A-5DA6-FB1F-AB9C-F515D7821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0695-BD58-405B-B65F-AC017275861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9B23E-F2AA-FEA8-F07D-BC8D3D60E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82C8A-9AD4-BB1D-77F9-8383A8AB4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9850-E1F9-4767-9BC2-8C37F1DF6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51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|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FDBF00-AE23-1C19-F746-F6F3F7023993}"/>
              </a:ext>
            </a:extLst>
          </p:cNvPr>
          <p:cNvSpPr/>
          <p:nvPr userDrawn="1"/>
        </p:nvSpPr>
        <p:spPr>
          <a:xfrm>
            <a:off x="0" y="0"/>
            <a:ext cx="12192000" cy="839470"/>
          </a:xfrm>
          <a:prstGeom prst="rect">
            <a:avLst/>
          </a:prstGeom>
          <a:solidFill>
            <a:srgbClr val="0166B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dOpsBlue">
            <a:extLst>
              <a:ext uri="{FF2B5EF4-FFF2-40B4-BE49-F238E27FC236}">
                <a16:creationId xmlns:a16="http://schemas.microsoft.com/office/drawing/2014/main" id="{00000000-0008-0000-2300-00002F0000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4163" y="115570"/>
            <a:ext cx="1588937" cy="5803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76320E-0A7E-2AF6-929E-43A23EC07355}"/>
              </a:ext>
            </a:extLst>
          </p:cNvPr>
          <p:cNvSpPr txBox="1"/>
          <p:nvPr userDrawn="1"/>
        </p:nvSpPr>
        <p:spPr>
          <a:xfrm>
            <a:off x="0" y="6600190"/>
            <a:ext cx="521297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000">
                <a:solidFill>
                  <a:srgbClr val="AFABAB"/>
                </a:solidFill>
                <a:latin typeface="Raleway" pitchFamily="2" charset="0"/>
              </a:rPr>
              <a:t>PAGE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FFE9D3-4CFD-EB64-19B1-2F72DE334D8B}"/>
              </a:ext>
            </a:extLst>
          </p:cNvPr>
          <p:cNvSpPr txBox="1"/>
          <p:nvPr userDrawn="1"/>
        </p:nvSpPr>
        <p:spPr>
          <a:xfrm>
            <a:off x="394297" y="6598920"/>
            <a:ext cx="3937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fld id="{15901375-0B5D-4258-8672-70512CAB0393}" type="slidenum">
              <a:rPr lang="en-US" sz="1000" smtClean="0">
                <a:solidFill>
                  <a:srgbClr val="AFABAB"/>
                </a:solidFill>
                <a:latin typeface="Raleway" pitchFamily="2" charset="0"/>
              </a:rPr>
              <a:t>‹#›</a:t>
            </a:fld>
            <a:endParaRPr lang="en-US" sz="1000">
              <a:solidFill>
                <a:srgbClr val="AFABAB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54789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0A4E96-CCE6-7995-AF67-9255FC731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335C9B-3D97-8BD8-4471-17565147B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84445-2C42-3B2D-60B9-5E816C597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0695-BD58-405B-B65F-AC017275861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D0545-2E27-700F-9490-2DEA43287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D3655-8795-BE53-47DB-5F8776824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9850-E1F9-4767-9BC2-8C37F1DF6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28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33AD4D6-3AEE-88F5-FD47-9A8B5302033F}"/>
              </a:ext>
            </a:extLst>
          </p:cNvPr>
          <p:cNvSpPr txBox="1"/>
          <p:nvPr userDrawn="1"/>
        </p:nvSpPr>
        <p:spPr>
          <a:xfrm>
            <a:off x="11272520" y="6600190"/>
            <a:ext cx="521297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000">
                <a:solidFill>
                  <a:srgbClr val="AFABAB"/>
                </a:solidFill>
                <a:latin typeface="Raleway" pitchFamily="2" charset="0"/>
              </a:rPr>
              <a:t>PAGE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29D2B3-B555-FFB2-30E5-20937C72DC77}"/>
              </a:ext>
            </a:extLst>
          </p:cNvPr>
          <p:cNvSpPr txBox="1"/>
          <p:nvPr userDrawn="1"/>
        </p:nvSpPr>
        <p:spPr>
          <a:xfrm>
            <a:off x="11666817" y="6598920"/>
            <a:ext cx="3937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fld id="{E7231772-B3A9-4B6B-A386-5BA8C0B4E1BF}" type="slidenum">
              <a:rPr lang="en-US" sz="1000" smtClean="0">
                <a:solidFill>
                  <a:srgbClr val="AFABAB"/>
                </a:solidFill>
                <a:latin typeface="Raleway" pitchFamily="2" charset="0"/>
              </a:rPr>
              <a:t>‹#›</a:t>
            </a:fld>
            <a:endParaRPr lang="en-US" sz="1000">
              <a:solidFill>
                <a:srgbClr val="AFABAB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74323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9F53-1259-DDB1-41E0-901766F55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0EB83-B08D-BAF5-36D5-1EAD04EBE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14F08-6262-011C-8174-80604CAB7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0695-BD58-405B-B65F-AC017275861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8EA40-4D2F-F370-EFBB-1DEB794E6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2496F-2004-58C8-895F-A1479DD97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9850-E1F9-4767-9BC2-8C37F1DF6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19793-E852-13FB-8535-E097F5C93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0BF26-2ED5-E393-A504-651FF09BD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D825F-E948-A3D9-965F-09E7AD8E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0695-BD58-405B-B65F-AC017275861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294C2-6D2D-5629-4FBB-89D017BF9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46EE5-5071-8F40-9611-0FCF2DAC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9850-E1F9-4767-9BC2-8C37F1DF6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1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70956-1DF4-58AD-7E98-DF1A43706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6C030-EF58-F3F4-27E9-0E5C4B57B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EAB78-328C-0826-445D-77901B0CB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EC401-8271-41F9-C5BB-65F610B8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0695-BD58-405B-B65F-AC017275861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7BC47-D2B8-3A54-B452-9F98A0535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27B6F-5EF5-1E93-BDD2-4F5F7034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9850-E1F9-4767-9BC2-8C37F1DF6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9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069BF-B778-657D-B161-CA7BD5161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E0893-4286-5493-F908-2EDF8FC51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AB07B-1FE5-ED43-96C8-91923F55F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A96ED2-10A5-2AF0-9AC0-DB5D0C111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3D81DD-C9D8-7B7B-080F-6973F80D1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238EA7-BB9E-C599-BF8F-B3562521B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0695-BD58-405B-B65F-AC017275861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12C758-6997-8DCD-71A4-DCD15377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EE04AF-615D-5031-FA84-20EFAAE9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9850-E1F9-4767-9BC2-8C37F1DF6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0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AA87A-59DB-A2AC-1698-C25FCC0B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0D8FA-AEE3-8D0A-F1A5-00C030A6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0695-BD58-405B-B65F-AC017275861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728979-0C83-E5D3-1261-FF7BEBACE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62BAB-0746-D8D8-ED6A-18FF7FDE9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9850-E1F9-4767-9BC2-8C37F1DF6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1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F27268-FFC3-6BF7-A0F7-C1FD51480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0695-BD58-405B-B65F-AC017275861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1995B-74BC-9CDB-5594-F3927135A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5896B-0ED8-7E9B-296B-6C6772FD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9850-E1F9-4767-9BC2-8C37F1DF6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7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1FB26-C010-AC49-ADB7-F3AC76546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234C9-87A8-75CA-5A96-98B492157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DBBAA-48E3-39A6-2C93-F1E17506E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11B35-BC0F-ED81-4274-37CE3BE9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0695-BD58-405B-B65F-AC017275861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8C651-253E-799D-2D26-553AD010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1AD83-5371-6123-852E-E836C8708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9850-E1F9-4767-9BC2-8C37F1DF6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5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5E761-8609-B10F-8E2A-AC7A0647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1DB61A-6AB7-35B0-6837-D4B4CB7BBE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BFD0B-BA0C-BD36-EEB1-5A60CFA63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5E38F-F34F-EF85-8285-DB6DBCA67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0695-BD58-405B-B65F-AC017275861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26D6E-E70D-14D6-9B73-EC6C0E901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BD810-4987-3D03-F307-E635AE5F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9850-E1F9-4767-9BC2-8C37F1DF6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7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295264-6E5F-4960-D876-4CBDD8C8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4FE1F-8092-F186-609B-0220A18D8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4DD23-3ED4-D252-4CEB-A4EA04799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B0695-BD58-405B-B65F-AC017275861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8B233-202D-F35E-FCC1-9F6FF9C66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09807-FADC-61D2-E355-5F0EFCACB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29850-E1F9-4767-9BC2-8C37F1DF6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2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60" r:id="rId12"/>
    <p:sldLayoutId id="2147483659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1D3A4C-78BA-37B8-1027-2D49DF31F35B}"/>
              </a:ext>
            </a:extLst>
          </p:cNvPr>
          <p:cNvSpPr txBox="1"/>
          <p:nvPr/>
        </p:nvSpPr>
        <p:spPr>
          <a:xfrm>
            <a:off x="0" y="5326380"/>
            <a:ext cx="9197340" cy="86177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5000" b="1">
                <a:solidFill>
                  <a:srgbClr val="0066B3"/>
                </a:solidFill>
                <a:latin typeface="Raleway ExtraBold" pitchFamily="2" charset="0"/>
              </a:rPr>
              <a:t>January 2023 Financials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926EB3-C347-079D-0FAE-228BD4069EB1}"/>
              </a:ext>
            </a:extLst>
          </p:cNvPr>
          <p:cNvSpPr/>
          <p:nvPr/>
        </p:nvSpPr>
        <p:spPr>
          <a:xfrm>
            <a:off x="9197340" y="0"/>
            <a:ext cx="2994660" cy="6870700"/>
          </a:xfrm>
          <a:prstGeom prst="rect">
            <a:avLst/>
          </a:prstGeom>
          <a:solidFill>
            <a:srgbClr val="0066B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520B36-D8CC-E624-2851-9197E59B1F5B}"/>
              </a:ext>
            </a:extLst>
          </p:cNvPr>
          <p:cNvSpPr txBox="1"/>
          <p:nvPr/>
        </p:nvSpPr>
        <p:spPr>
          <a:xfrm>
            <a:off x="9640570" y="4992741"/>
            <a:ext cx="2108200" cy="261610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100">
                <a:solidFill>
                  <a:srgbClr val="BDD7EE"/>
                </a:solidFill>
                <a:latin typeface="Raleway" pitchFamily="2" charset="0"/>
              </a:rPr>
              <a:t>PREPARED  </a:t>
            </a:r>
            <a:r>
              <a:rPr lang="en-US" sz="1100" b="1">
                <a:solidFill>
                  <a:srgbClr val="FFFFFF"/>
                </a:solidFill>
                <a:latin typeface="Raleway" pitchFamily="2" charset="0"/>
              </a:rPr>
              <a:t>MAR'23</a:t>
            </a:r>
            <a:r>
              <a:rPr lang="en-US" sz="1100">
                <a:solidFill>
                  <a:srgbClr val="BDD7EE"/>
                </a:solidFill>
                <a:latin typeface="Raleway" pitchFamily="2" charset="0"/>
              </a:rPr>
              <a:t>  BY</a:t>
            </a:r>
          </a:p>
        </p:txBody>
      </p:sp>
      <p:pic>
        <p:nvPicPr>
          <p:cNvPr id="6" name="EdOpsBlue">
            <a:extLst>
              <a:ext uri="{FF2B5EF4-FFF2-40B4-BE49-F238E27FC236}">
                <a16:creationId xmlns:a16="http://schemas.microsoft.com/office/drawing/2014/main" id="{00000000-0008-0000-2300-00002F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404" y="5321300"/>
            <a:ext cx="2176532" cy="79502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9533F7C-1A96-4611-D8D2-F2ED1B830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23" y="1917577"/>
            <a:ext cx="2994660" cy="166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3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102256-631C-3ED1-D424-AE7C66324E00}"/>
              </a:ext>
            </a:extLst>
          </p:cNvPr>
          <p:cNvSpPr txBox="1"/>
          <p:nvPr/>
        </p:nvSpPr>
        <p:spPr>
          <a:xfrm>
            <a:off x="193040" y="72390"/>
            <a:ext cx="1219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DEEBF7"/>
                </a:solidFill>
                <a:latin typeface="Raleway ExtraBold" pitchFamily="2" charset="0"/>
              </a:rPr>
              <a:t>Contents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707E6D-70E0-2E12-E53E-6EEB19CA61EA}"/>
              </a:ext>
            </a:extLst>
          </p:cNvPr>
          <p:cNvSpPr txBox="1"/>
          <p:nvPr/>
        </p:nvSpPr>
        <p:spPr>
          <a:xfrm>
            <a:off x="219710" y="1085850"/>
            <a:ext cx="10515600" cy="316067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indent="-28575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67171"/>
                </a:solidFill>
                <a:latin typeface="Raleway" pitchFamily="2" charset="0"/>
              </a:rPr>
              <a:t>Executive Summary</a:t>
            </a:r>
          </a:p>
          <a:p>
            <a:pPr indent="-28575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67171"/>
                </a:solidFill>
                <a:latin typeface="Raleway" pitchFamily="2" charset="0"/>
              </a:rPr>
              <a:t>Days of Cash </a:t>
            </a:r>
          </a:p>
          <a:p>
            <a:pPr indent="-28575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67171"/>
                </a:solidFill>
                <a:latin typeface="Raleway" pitchFamily="2" charset="0"/>
              </a:rPr>
              <a:t>Forecast Overview</a:t>
            </a:r>
          </a:p>
          <a:p>
            <a:pPr indent="-28575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67171"/>
                </a:solidFill>
                <a:latin typeface="Raleway" pitchFamily="2" charset="0"/>
              </a:rPr>
              <a:t>Redesign Financial Profit &amp; Loss Report by School </a:t>
            </a:r>
          </a:p>
          <a:p>
            <a:pPr indent="-28575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67171"/>
                </a:solidFill>
                <a:latin typeface="Raleway" pitchFamily="2" charset="0"/>
              </a:rPr>
              <a:t>Redesign Balance Sheet</a:t>
            </a:r>
          </a:p>
          <a:p>
            <a:pPr indent="-28575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767171"/>
                </a:solidFill>
                <a:latin typeface="Raleway" pitchFamily="2" charset="0"/>
              </a:rPr>
              <a:t>EdOps</a:t>
            </a:r>
            <a:r>
              <a:rPr lang="en-US" b="1" dirty="0">
                <a:solidFill>
                  <a:srgbClr val="767171"/>
                </a:solidFill>
                <a:latin typeface="Raleway" pitchFamily="2" charset="0"/>
              </a:rPr>
              <a:t> Contact Information </a:t>
            </a: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</a:pPr>
            <a:r>
              <a:rPr lang="en-US" b="1" dirty="0">
                <a:solidFill>
                  <a:srgbClr val="767171"/>
                </a:solidFill>
                <a:latin typeface="Raleway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16119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4C6E4A-59EC-5D6F-9E2D-18FB41BCA90F}"/>
              </a:ext>
            </a:extLst>
          </p:cNvPr>
          <p:cNvSpPr txBox="1"/>
          <p:nvPr/>
        </p:nvSpPr>
        <p:spPr>
          <a:xfrm>
            <a:off x="193040" y="72390"/>
            <a:ext cx="1219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DEEBF7"/>
                </a:solidFill>
                <a:latin typeface="Raleway ExtraBold" pitchFamily="2" charset="0"/>
              </a:rPr>
              <a:t>Executive 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9F9C39-4727-1D4E-41D8-0DA3738C6F5A}"/>
              </a:ext>
            </a:extLst>
          </p:cNvPr>
          <p:cNvSpPr txBox="1"/>
          <p:nvPr/>
        </p:nvSpPr>
        <p:spPr>
          <a:xfrm>
            <a:off x="193040" y="1201260"/>
            <a:ext cx="10515600" cy="504016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767171"/>
                </a:solidFill>
                <a:latin typeface="Raleway" pitchFamily="2" charset="0"/>
              </a:rPr>
              <a:t>Glen Oaks is currently projected to have a $391,616 year-end deficit.  Glen Oaks does have  $226,373 in reserve.   Federal grant funding for the current year can be increased to off set the current projected deficit.  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endParaRPr lang="en-US" sz="2200" b="1" dirty="0">
              <a:solidFill>
                <a:srgbClr val="767171"/>
              </a:solidFill>
              <a:latin typeface="Raleway" pitchFamily="2" charset="0"/>
            </a:endParaRP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767171"/>
                </a:solidFill>
                <a:latin typeface="Raleway" pitchFamily="2" charset="0"/>
              </a:rPr>
              <a:t>Lanier is projected to finish the year based on projected income and expense with income of $347,895.  This will be added to their current reserve of $798,611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endParaRPr lang="en-US" sz="2200" b="1" dirty="0">
              <a:solidFill>
                <a:srgbClr val="767171"/>
              </a:solidFill>
              <a:latin typeface="Raleway" pitchFamily="2" charset="0"/>
            </a:endParaRP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767171"/>
                </a:solidFill>
                <a:latin typeface="Raleway" pitchFamily="2" charset="0"/>
              </a:rPr>
              <a:t>Dalton is projected to finish the year based on projected income and expenses with income of $588,570.  This will be added to their current reserve of $1,052,690.  </a:t>
            </a:r>
          </a:p>
        </p:txBody>
      </p:sp>
    </p:spTree>
    <p:extLst>
      <p:ext uri="{BB962C8B-B14F-4D97-AF65-F5344CB8AC3E}">
        <p14:creationId xmlns:p14="http://schemas.microsoft.com/office/powerpoint/2010/main" val="308272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A3A44E-32ED-D597-DEF3-174EC352955F}"/>
              </a:ext>
            </a:extLst>
          </p:cNvPr>
          <p:cNvSpPr txBox="1"/>
          <p:nvPr/>
        </p:nvSpPr>
        <p:spPr>
          <a:xfrm>
            <a:off x="948430" y="0"/>
            <a:ext cx="1219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 dirty="0">
                <a:solidFill>
                  <a:srgbClr val="DEEBF7"/>
                </a:solidFill>
                <a:latin typeface="Raleway ExtraBold" pitchFamily="2" charset="0"/>
              </a:rPr>
              <a:t>                Days of Cash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8C5D49-4425-4D39-71C3-663FC5B65F9C}"/>
              </a:ext>
            </a:extLst>
          </p:cNvPr>
          <p:cNvSpPr txBox="1"/>
          <p:nvPr/>
        </p:nvSpPr>
        <p:spPr>
          <a:xfrm>
            <a:off x="4438835" y="1071880"/>
            <a:ext cx="3826275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b="1" dirty="0">
                <a:latin typeface="Raleway" pitchFamily="2" charset="0"/>
              </a:rPr>
              <a:t>Days of Cash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E4EDFE-C60E-7E24-9AF9-6CCBDBAA7115}"/>
              </a:ext>
            </a:extLst>
          </p:cNvPr>
          <p:cNvSpPr txBox="1"/>
          <p:nvPr/>
        </p:nvSpPr>
        <p:spPr>
          <a:xfrm>
            <a:off x="3277216" y="1686649"/>
            <a:ext cx="688771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200" i="1" dirty="0">
                <a:solidFill>
                  <a:srgbClr val="7F7F7F"/>
                </a:solidFill>
                <a:latin typeface="Raleway" pitchFamily="2" charset="0"/>
              </a:rPr>
              <a:t>Cash balance at year-end divided by average daily expenses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74CEAE-8BB2-F1FA-0EBC-F71DF4C55B3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28621" y="2157730"/>
            <a:ext cx="3852910" cy="30619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638ED5-C8E0-6D21-FC64-B5DEF4FD7938}"/>
              </a:ext>
            </a:extLst>
          </p:cNvPr>
          <p:cNvSpPr txBox="1"/>
          <p:nvPr/>
        </p:nvSpPr>
        <p:spPr>
          <a:xfrm>
            <a:off x="3728620" y="5308600"/>
            <a:ext cx="6054571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200" b="1" dirty="0">
                <a:solidFill>
                  <a:srgbClr val="3B3838"/>
                </a:solidFill>
                <a:latin typeface="Raleway" pitchFamily="2" charset="0"/>
              </a:rPr>
              <a:t>87 DAYS OF CASH AT YEAR'S 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E0DEB-2704-5E3A-EACF-A7E3F483CC6D}"/>
              </a:ext>
            </a:extLst>
          </p:cNvPr>
          <p:cNvSpPr txBox="1"/>
          <p:nvPr/>
        </p:nvSpPr>
        <p:spPr>
          <a:xfrm>
            <a:off x="3391270" y="5566410"/>
            <a:ext cx="437669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200" dirty="0">
                <a:solidFill>
                  <a:srgbClr val="3B3838"/>
                </a:solidFill>
                <a:latin typeface="Raleway" pitchFamily="2" charset="0"/>
              </a:rPr>
              <a:t>The school will end the year with 87 days of cash. This is above the recommended 60 days</a:t>
            </a:r>
          </a:p>
        </p:txBody>
      </p:sp>
    </p:spTree>
    <p:extLst>
      <p:ext uri="{BB962C8B-B14F-4D97-AF65-F5344CB8AC3E}">
        <p14:creationId xmlns:p14="http://schemas.microsoft.com/office/powerpoint/2010/main" val="3435780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C5F290-46E7-B7B8-2CB4-9E27BC3F7A96}"/>
              </a:ext>
            </a:extLst>
          </p:cNvPr>
          <p:cNvSpPr txBox="1"/>
          <p:nvPr/>
        </p:nvSpPr>
        <p:spPr>
          <a:xfrm>
            <a:off x="193040" y="72390"/>
            <a:ext cx="1219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 dirty="0">
                <a:solidFill>
                  <a:srgbClr val="DEEBF7"/>
                </a:solidFill>
                <a:latin typeface="Raleway ExtraBold" pitchFamily="2" charset="0"/>
              </a:rPr>
              <a:t>Forecast Overview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5B030E-213C-5068-6F41-92C6198CE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53392"/>
              </p:ext>
            </p:extLst>
          </p:nvPr>
        </p:nvGraphicFramePr>
        <p:xfrm>
          <a:off x="83820" y="633729"/>
          <a:ext cx="11868150" cy="5817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4228703099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137114088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61091536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406459106"/>
                    </a:ext>
                  </a:extLst>
                </a:gridCol>
                <a:gridCol w="3279140">
                  <a:extLst>
                    <a:ext uri="{9D8B030D-6E8A-4147-A177-3AD203B41FA5}">
                      <a16:colId xmlns:a16="http://schemas.microsoft.com/office/drawing/2014/main" val="554024791"/>
                    </a:ext>
                  </a:extLst>
                </a:gridCol>
                <a:gridCol w="3394710">
                  <a:extLst>
                    <a:ext uri="{9D8B030D-6E8A-4147-A177-3AD203B41FA5}">
                      <a16:colId xmlns:a16="http://schemas.microsoft.com/office/drawing/2014/main" val="131698411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595959"/>
                          </a:solidFill>
                          <a:latin typeface="Raleway" pitchFamily="2" charset="0"/>
                        </a:rPr>
                        <a:t>Forecast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595959"/>
                          </a:solidFill>
                          <a:latin typeface="Raleway" pitchFamily="2" charset="0"/>
                        </a:rPr>
                        <a:t>Budget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595959"/>
                          </a:solidFill>
                          <a:latin typeface="Raleway" pitchFamily="2" charset="0"/>
                        </a:rPr>
                        <a:t>Variance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595959"/>
                          </a:solidFill>
                          <a:latin typeface="Raleway" pitchFamily="2" charset="0"/>
                        </a:rPr>
                        <a:t>             Variance Graphic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595959"/>
                          </a:solidFill>
                          <a:latin typeface="Raleway" pitchFamily="2" charset="0"/>
                        </a:rPr>
                        <a:t>Comments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9936601"/>
                  </a:ext>
                </a:extLst>
              </a:tr>
              <a:tr h="995892">
                <a:tc>
                  <a:txBody>
                    <a:bodyPr/>
                    <a:lstStyle/>
                    <a:p>
                      <a:r>
                        <a:rPr lang="en-US" sz="1600">
                          <a:latin typeface="Raleway" pitchFamily="2" charset="0"/>
                        </a:rPr>
                        <a:t>Revenue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Raleway" pitchFamily="2" charset="0"/>
                        </a:rPr>
                        <a:t>$11.5m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Raleway" pitchFamily="2" charset="0"/>
                        </a:rPr>
                        <a:t>$12.1m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B8462A"/>
                          </a:solidFill>
                          <a:effectLst>
                            <a:outerShdw blurRad="63500" dist="37357" dir="2700000" rotWithShape="0">
                              <a:scrgbClr r="0" g="0" b="0">
                                <a:alpha val="40000"/>
                              </a:scrgbClr>
                            </a:outerShdw>
                          </a:effectLst>
                          <a:latin typeface="Raleway" pitchFamily="2" charset="0"/>
                        </a:rPr>
                        <a:t>-$600k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7F7F7F"/>
                          </a:solidFill>
                          <a:latin typeface="Raleway" pitchFamily="2" charset="0"/>
                        </a:rPr>
                        <a:t>&lt;Enter data here&gt;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152450"/>
                  </a:ext>
                </a:extLst>
              </a:tr>
              <a:tr h="995892">
                <a:tc>
                  <a:txBody>
                    <a:bodyPr/>
                    <a:lstStyle/>
                    <a:p>
                      <a:r>
                        <a:rPr lang="en-US" sz="1600">
                          <a:latin typeface="Raleway" pitchFamily="2" charset="0"/>
                        </a:rPr>
                        <a:t>Expenses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Raleway" pitchFamily="2" charset="0"/>
                        </a:rPr>
                        <a:t>$11m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Raleway" pitchFamily="2" charset="0"/>
                        </a:rPr>
                        <a:t>$11.7m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548235"/>
                          </a:solidFill>
                          <a:effectLst>
                            <a:outerShdw blurRad="63500" dist="37357" dir="2700000" rotWithShape="0">
                              <a:scrgbClr r="0" g="0" b="0">
                                <a:alpha val="40000"/>
                              </a:scrgbClr>
                            </a:outerShdw>
                          </a:effectLst>
                          <a:latin typeface="Raleway" pitchFamily="2" charset="0"/>
                        </a:rPr>
                        <a:t>$771k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7F7F7F"/>
                          </a:solidFill>
                          <a:latin typeface="Raleway" pitchFamily="2" charset="0"/>
                        </a:rPr>
                        <a:t>&lt;Enter data here&gt;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6494223"/>
                  </a:ext>
                </a:extLst>
              </a:tr>
              <a:tr h="995892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Raleway" pitchFamily="2" charset="0"/>
                        </a:rPr>
                        <a:t>Net Income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latin typeface="Raleway" pitchFamily="2" charset="0"/>
                        </a:rPr>
                        <a:t>$545k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latin typeface="Raleway" pitchFamily="2" charset="0"/>
                        </a:rPr>
                        <a:t>$374k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000000"/>
                          </a:solidFill>
                          <a:effectLst>
                            <a:outerShdw blurRad="63500" dist="37357" dir="2700000" rotWithShape="0">
                              <a:scrgbClr r="0" g="0" b="0">
                                <a:alpha val="40000"/>
                              </a:scrgbClr>
                            </a:outerShdw>
                          </a:effectLst>
                          <a:latin typeface="Raleway" pitchFamily="2" charset="0"/>
                        </a:rPr>
                        <a:t>$171k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rgbClr val="7F7F7F"/>
                        </a:solidFill>
                        <a:latin typeface="Raleway" pitchFamily="2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6771"/>
                  </a:ext>
                </a:extLst>
              </a:tr>
              <a:tr h="995892">
                <a:tc>
                  <a:txBody>
                    <a:bodyPr/>
                    <a:lstStyle/>
                    <a:p>
                      <a:r>
                        <a:rPr lang="en-US" sz="1600">
                          <a:latin typeface="Raleway" pitchFamily="2" charset="0"/>
                        </a:rPr>
                        <a:t>Cash Flow Adjustments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Raleway" pitchFamily="2" charset="0"/>
                        </a:rPr>
                        <a:t>128.77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Raleway" pitchFamily="2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548235"/>
                          </a:solidFill>
                          <a:effectLst>
                            <a:outerShdw blurRad="63500" dist="37357" dir="2700000" rotWithShape="0">
                              <a:scrgbClr r="0" g="0" b="0">
                                <a:alpha val="40000"/>
                              </a:scrgbClr>
                            </a:outerShdw>
                          </a:effectLst>
                          <a:latin typeface="Raleway" pitchFamily="2" charset="0"/>
                        </a:rPr>
                        <a:t>128.77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7F7F7F"/>
                          </a:solidFill>
                          <a:latin typeface="Raleway" pitchFamily="2" charset="0"/>
                        </a:rPr>
                        <a:t>&lt;Enter data here&gt;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4560840"/>
                  </a:ext>
                </a:extLst>
              </a:tr>
              <a:tr h="995892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Raleway" pitchFamily="2" charset="0"/>
                        </a:rPr>
                        <a:t>Change in Cash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latin typeface="Raleway" pitchFamily="2" charset="0"/>
                        </a:rPr>
                        <a:t>$545k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latin typeface="Raleway" pitchFamily="2" charset="0"/>
                        </a:rPr>
                        <a:t>$374k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000000"/>
                          </a:solidFill>
                          <a:effectLst>
                            <a:outerShdw blurRad="63500" dist="37357" dir="2700000" rotWithShape="0">
                              <a:scrgbClr r="0" g="0" b="0">
                                <a:alpha val="40000"/>
                              </a:scrgbClr>
                            </a:outerShdw>
                          </a:effectLst>
                          <a:latin typeface="Raleway" pitchFamily="2" charset="0"/>
                        </a:rPr>
                        <a:t>$171k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7F7F7F"/>
                        </a:solidFill>
                        <a:latin typeface="Raleway" pitchFamily="2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53725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00551C1-EFDC-1618-CA6D-8F69CBD29D6F}"/>
              </a:ext>
            </a:extLst>
          </p:cNvPr>
          <p:cNvSpPr/>
          <p:nvPr/>
        </p:nvSpPr>
        <p:spPr>
          <a:xfrm>
            <a:off x="7223253" y="1460500"/>
            <a:ext cx="381000" cy="6609080"/>
          </a:xfrm>
          <a:prstGeom prst="rect">
            <a:avLst/>
          </a:prstGeom>
          <a:gradFill flip="none" rotWithShape="1">
            <a:gsLst>
              <a:gs pos="0">
                <a:srgbClr val="FEF8F5">
                  <a:alpha val="30000"/>
                </a:srgbClr>
              </a:gs>
              <a:gs pos="100000">
                <a:srgbClr val="FFCCCC">
                  <a:alpha val="3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1D10E6-79DE-5553-5ECB-6FC278744ABA}"/>
              </a:ext>
            </a:extLst>
          </p:cNvPr>
          <p:cNvCxnSpPr/>
          <p:nvPr/>
        </p:nvCxnSpPr>
        <p:spPr>
          <a:xfrm>
            <a:off x="7604253" y="1519025"/>
            <a:ext cx="0" cy="5217055"/>
          </a:xfrm>
          <a:prstGeom prst="line">
            <a:avLst/>
          </a:prstGeom>
          <a:ln w="38100">
            <a:solidFill>
              <a:srgbClr val="000000"/>
            </a:solidFill>
          </a:ln>
          <a:effectLst>
            <a:outerShdw blurRad="50800" dist="38100" dir="2700015" rotWithShape="0">
              <a:scrgbClr r="0" g="0" b="0">
                <a:alpha val="4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C72E469-FEDA-B4FA-998D-5B39E70BF7FE}"/>
              </a:ext>
            </a:extLst>
          </p:cNvPr>
          <p:cNvSpPr txBox="1"/>
          <p:nvPr/>
        </p:nvSpPr>
        <p:spPr>
          <a:xfrm>
            <a:off x="7566153" y="6609080"/>
            <a:ext cx="29464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Raleway" pitchFamily="2" charset="0"/>
              </a:rPr>
              <a:t>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0D6850-60F2-CBD8-AD27-B92872ABCAC3}"/>
              </a:ext>
            </a:extLst>
          </p:cNvPr>
          <p:cNvCxnSpPr/>
          <p:nvPr/>
        </p:nvCxnSpPr>
        <p:spPr>
          <a:xfrm>
            <a:off x="5608320" y="1969875"/>
            <a:ext cx="0" cy="1300692"/>
          </a:xfrm>
          <a:prstGeom prst="line">
            <a:avLst/>
          </a:prstGeom>
          <a:ln w="635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5BCF642-2217-2D75-9553-89D4B1C8FA43}"/>
              </a:ext>
            </a:extLst>
          </p:cNvPr>
          <p:cNvSpPr/>
          <p:nvPr/>
        </p:nvSpPr>
        <p:spPr>
          <a:xfrm>
            <a:off x="7604253" y="3650509"/>
            <a:ext cx="571577" cy="621665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DC50F1-08E5-7C0C-B28D-171E0A0AAA6A}"/>
              </a:ext>
            </a:extLst>
          </p:cNvPr>
          <p:cNvCxnSpPr/>
          <p:nvPr/>
        </p:nvCxnSpPr>
        <p:spPr>
          <a:xfrm>
            <a:off x="83820" y="3463713"/>
            <a:ext cx="11868150" cy="0"/>
          </a:xfrm>
          <a:prstGeom prst="line">
            <a:avLst/>
          </a:prstGeom>
          <a:ln w="25400" cap="flat" cmpd="sng" algn="ctr">
            <a:solidFill>
              <a:srgbClr val="59595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8330AB-39CF-317B-2697-7F7BF5C7E5FD}"/>
              </a:ext>
            </a:extLst>
          </p:cNvPr>
          <p:cNvCxnSpPr/>
          <p:nvPr/>
        </p:nvCxnSpPr>
        <p:spPr>
          <a:xfrm>
            <a:off x="8150429" y="2965767"/>
            <a:ext cx="0" cy="2296584"/>
          </a:xfrm>
          <a:prstGeom prst="line">
            <a:avLst/>
          </a:prstGeom>
          <a:ln w="158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40E975-452A-66A9-5CFB-820FDA4E066D}"/>
              </a:ext>
            </a:extLst>
          </p:cNvPr>
          <p:cNvCxnSpPr/>
          <p:nvPr/>
        </p:nvCxnSpPr>
        <p:spPr>
          <a:xfrm>
            <a:off x="8176261" y="4957551"/>
            <a:ext cx="0" cy="1300692"/>
          </a:xfrm>
          <a:prstGeom prst="line">
            <a:avLst/>
          </a:prstGeom>
          <a:ln w="635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F3FFD76B-E0B5-47EB-BDD7-8882D8C6893B}"/>
              </a:ext>
            </a:extLst>
          </p:cNvPr>
          <p:cNvSpPr/>
          <p:nvPr/>
        </p:nvSpPr>
        <p:spPr>
          <a:xfrm>
            <a:off x="7604253" y="5642293"/>
            <a:ext cx="572008" cy="621665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A96F2AE-DCDF-9592-B7D7-EC19AA752FF9}"/>
              </a:ext>
            </a:extLst>
          </p:cNvPr>
          <p:cNvCxnSpPr/>
          <p:nvPr/>
        </p:nvCxnSpPr>
        <p:spPr>
          <a:xfrm>
            <a:off x="8176261" y="5578793"/>
            <a:ext cx="0" cy="74866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40F69A59-A2F7-CDAD-BC8D-00872E3B08F8}"/>
              </a:ext>
            </a:extLst>
          </p:cNvPr>
          <p:cNvSpPr/>
          <p:nvPr/>
        </p:nvSpPr>
        <p:spPr>
          <a:xfrm rot="10800000">
            <a:off x="5595620" y="1658725"/>
            <a:ext cx="1995933" cy="621665"/>
          </a:xfrm>
          <a:prstGeom prst="homePlate">
            <a:avLst/>
          </a:prstGeom>
          <a:solidFill>
            <a:srgbClr val="B8462A"/>
          </a:solidFill>
          <a:ln w="38100">
            <a:solidFill>
              <a:srgbClr val="8F3621"/>
            </a:solidFill>
          </a:ln>
          <a:effectLst>
            <a:outerShdw blurRad="50800" dist="38100" dir="2700015" rotWithShape="0">
              <a:scrgbClr r="0" g="0" b="0">
                <a:alpha val="4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1F9314B7-7FE5-50DF-693E-C7AB8214C409}"/>
              </a:ext>
            </a:extLst>
          </p:cNvPr>
          <p:cNvSpPr/>
          <p:nvPr/>
        </p:nvSpPr>
        <p:spPr>
          <a:xfrm>
            <a:off x="5595620" y="2654617"/>
            <a:ext cx="2580210" cy="621665"/>
          </a:xfrm>
          <a:prstGeom prst="homePlate">
            <a:avLst/>
          </a:prstGeom>
          <a:solidFill>
            <a:srgbClr val="70AD47"/>
          </a:solidFill>
          <a:ln w="38100">
            <a:solidFill>
              <a:srgbClr val="578537"/>
            </a:solidFill>
          </a:ln>
          <a:effectLst>
            <a:outerShdw blurRad="63500" dist="37357" dir="2700000" rotWithShape="0">
              <a:scrgbClr r="0" g="0" b="0">
                <a:alpha val="4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855B44-5AFE-9961-9A61-B2C621D31E6D}"/>
              </a:ext>
            </a:extLst>
          </p:cNvPr>
          <p:cNvCxnSpPr/>
          <p:nvPr/>
        </p:nvCxnSpPr>
        <p:spPr>
          <a:xfrm>
            <a:off x="8175829" y="3587009"/>
            <a:ext cx="0" cy="74866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92160579-01F5-E427-7C30-64A4F4D95354}"/>
              </a:ext>
            </a:extLst>
          </p:cNvPr>
          <p:cNvSpPr/>
          <p:nvPr/>
        </p:nvSpPr>
        <p:spPr>
          <a:xfrm>
            <a:off x="8175829" y="4646401"/>
            <a:ext cx="431" cy="621665"/>
          </a:xfrm>
          <a:prstGeom prst="homePlate">
            <a:avLst/>
          </a:prstGeom>
          <a:solidFill>
            <a:srgbClr val="70AD47"/>
          </a:solidFill>
          <a:ln w="38100">
            <a:solidFill>
              <a:srgbClr val="578537"/>
            </a:solidFill>
          </a:ln>
          <a:effectLst>
            <a:outerShdw blurRad="63500" dist="37357" dir="2700000" rotWithShape="0">
              <a:scrgbClr r="0" g="0" b="0">
                <a:alpha val="4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A3E1B7-69E7-C743-2006-71D6A8FB48C6}"/>
              </a:ext>
            </a:extLst>
          </p:cNvPr>
          <p:cNvCxnSpPr/>
          <p:nvPr/>
        </p:nvCxnSpPr>
        <p:spPr>
          <a:xfrm>
            <a:off x="83820" y="5455497"/>
            <a:ext cx="11868150" cy="0"/>
          </a:xfrm>
          <a:prstGeom prst="line">
            <a:avLst/>
          </a:prstGeom>
          <a:ln w="25400" cap="flat" cmpd="sng" algn="ctr">
            <a:solidFill>
              <a:srgbClr val="59595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6AEC159-D77F-CBC7-2F1B-7495552C3B53}"/>
              </a:ext>
            </a:extLst>
          </p:cNvPr>
          <p:cNvSpPr txBox="1"/>
          <p:nvPr/>
        </p:nvSpPr>
        <p:spPr>
          <a:xfrm>
            <a:off x="5722620" y="1785725"/>
            <a:ext cx="889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>
                  <a:outerShdw blurRad="63500" dist="37357" dir="2700000" rotWithShape="0">
                    <a:scrgbClr r="0" g="0" b="0">
                      <a:alpha val="40000"/>
                    </a:scrgbClr>
                  </a:outerShdw>
                </a:effectLst>
              </a:rPr>
              <a:t>-600k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CFCE15-C147-F820-E238-EE5B9E16BE4E}"/>
              </a:ext>
            </a:extLst>
          </p:cNvPr>
          <p:cNvSpPr txBox="1"/>
          <p:nvPr/>
        </p:nvSpPr>
        <p:spPr>
          <a:xfrm>
            <a:off x="7197929" y="2781617"/>
            <a:ext cx="889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2000" b="1">
                <a:solidFill>
                  <a:srgbClr val="FFFFFF"/>
                </a:solidFill>
                <a:effectLst>
                  <a:outerShdw blurRad="63500" dist="37357" dir="2700000" rotWithShape="0">
                    <a:scrgbClr r="0" g="0" b="0">
                      <a:alpha val="40000"/>
                    </a:scrgbClr>
                  </a:outerShdw>
                </a:effectLst>
              </a:rPr>
              <a:t>+771k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1195AE-7BEE-546D-FFB1-B8427B6890A6}"/>
              </a:ext>
            </a:extLst>
          </p:cNvPr>
          <p:cNvSpPr txBox="1"/>
          <p:nvPr/>
        </p:nvSpPr>
        <p:spPr>
          <a:xfrm>
            <a:off x="7350329" y="3777509"/>
            <a:ext cx="889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2000" b="1">
                <a:solidFill>
                  <a:srgbClr val="FFFFFF"/>
                </a:solidFill>
                <a:effectLst>
                  <a:outerShdw blurRad="63500" dist="37357" dir="2700000" rotWithShape="0">
                    <a:scrgbClr r="0" g="0" b="0">
                      <a:alpha val="40000"/>
                    </a:scrgbClr>
                  </a:outerShdw>
                </a:effectLst>
              </a:rPr>
              <a:t>171k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38BC4E-33F5-B2D4-F2AC-A35694A4B012}"/>
              </a:ext>
            </a:extLst>
          </p:cNvPr>
          <p:cNvSpPr txBox="1"/>
          <p:nvPr/>
        </p:nvSpPr>
        <p:spPr>
          <a:xfrm>
            <a:off x="7731761" y="4773401"/>
            <a:ext cx="889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effectLst>
                  <a:outerShdw blurRad="63500" dist="37357" dir="2700000" rotWithShape="0">
                    <a:scrgbClr r="0" g="0" b="0">
                      <a:alpha val="40000"/>
                    </a:scrgbClr>
                  </a:outerShdw>
                </a:effectLst>
              </a:rPr>
              <a:t>+0k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545F03-B209-FFD2-CED5-97E8BF3B5CB3}"/>
              </a:ext>
            </a:extLst>
          </p:cNvPr>
          <p:cNvSpPr txBox="1"/>
          <p:nvPr/>
        </p:nvSpPr>
        <p:spPr>
          <a:xfrm>
            <a:off x="7350761" y="5769293"/>
            <a:ext cx="889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2000" b="1">
                <a:solidFill>
                  <a:srgbClr val="FFFFFF"/>
                </a:solidFill>
                <a:effectLst>
                  <a:outerShdw blurRad="63500" dist="37357" dir="2700000" rotWithShape="0">
                    <a:scrgbClr r="0" g="0" b="0">
                      <a:alpha val="40000"/>
                    </a:scrgbClr>
                  </a:outerShdw>
                </a:effectLst>
              </a:rPr>
              <a:t>171k</a:t>
            </a:r>
          </a:p>
        </p:txBody>
      </p:sp>
    </p:spTree>
    <p:extLst>
      <p:ext uri="{BB962C8B-B14F-4D97-AF65-F5344CB8AC3E}">
        <p14:creationId xmlns:p14="http://schemas.microsoft.com/office/powerpoint/2010/main" val="3808319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796F21-72C7-EAE1-10A9-42AA63FAE88C}"/>
              </a:ext>
            </a:extLst>
          </p:cNvPr>
          <p:cNvSpPr txBox="1"/>
          <p:nvPr/>
        </p:nvSpPr>
        <p:spPr>
          <a:xfrm>
            <a:off x="193040" y="72390"/>
            <a:ext cx="1219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 dirty="0">
                <a:solidFill>
                  <a:srgbClr val="DEEBF7"/>
                </a:solidFill>
                <a:latin typeface="Raleway ExtraBold" pitchFamily="2" charset="0"/>
              </a:rPr>
              <a:t>                    Redesign Financial Report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CE209B-7C17-E77F-FE3F-6D99EA052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5093"/>
            <a:ext cx="12192000" cy="361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37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6E4A54-3D88-52F6-D1A8-74DF94ACB091}"/>
              </a:ext>
            </a:extLst>
          </p:cNvPr>
          <p:cNvSpPr txBox="1"/>
          <p:nvPr/>
        </p:nvSpPr>
        <p:spPr>
          <a:xfrm>
            <a:off x="0" y="-1"/>
            <a:ext cx="800100" cy="6858000"/>
          </a:xfrm>
          <a:prstGeom prst="rect">
            <a:avLst/>
          </a:prstGeom>
          <a:solidFill>
            <a:srgbClr val="0166B3"/>
          </a:solidFill>
        </p:spPr>
        <p:txBody>
          <a:bodyPr vert="vert270" rtlCol="0">
            <a:spAutoFit/>
          </a:bodyPr>
          <a:lstStyle/>
          <a:p>
            <a:r>
              <a:rPr lang="en-US" sz="3200">
                <a:solidFill>
                  <a:srgbClr val="DEEBF7"/>
                </a:solidFill>
                <a:latin typeface="Raleway ExtraBold" pitchFamily="2" charset="0"/>
              </a:rPr>
              <a:t>  Balance Sheet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FB3830-0D66-37C4-CB6A-CE744AB8A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341826"/>
              </p:ext>
            </p:extLst>
          </p:nvPr>
        </p:nvGraphicFramePr>
        <p:xfrm>
          <a:off x="1057910" y="374650"/>
          <a:ext cx="5746273" cy="610869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844711358"/>
                    </a:ext>
                  </a:extLst>
                </a:gridCol>
                <a:gridCol w="1656339">
                  <a:extLst>
                    <a:ext uri="{9D8B030D-6E8A-4147-A177-3AD203B41FA5}">
                      <a16:colId xmlns:a16="http://schemas.microsoft.com/office/drawing/2014/main" val="1967490680"/>
                    </a:ext>
                  </a:extLst>
                </a:gridCol>
                <a:gridCol w="901967">
                  <a:extLst>
                    <a:ext uri="{9D8B030D-6E8A-4147-A177-3AD203B41FA5}">
                      <a16:colId xmlns:a16="http://schemas.microsoft.com/office/drawing/2014/main" val="3005637438"/>
                    </a:ext>
                  </a:extLst>
                </a:gridCol>
                <a:gridCol w="901967">
                  <a:extLst>
                    <a:ext uri="{9D8B030D-6E8A-4147-A177-3AD203B41FA5}">
                      <a16:colId xmlns:a16="http://schemas.microsoft.com/office/drawing/2014/main" val="4110767904"/>
                    </a:ext>
                  </a:extLst>
                </a:gridCol>
              </a:tblGrid>
              <a:tr h="2776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Previous Year End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Current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Year End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2908108204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6/30/2022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1/31/2023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6/30/2023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565178243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Assets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2953152733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Current Assets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3099797822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Cash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2,080,903</a:t>
                      </a:r>
                      <a:endParaRPr lang="en-US" sz="1000" b="1" i="0" u="none" strike="noStrike" dirty="0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2,340,222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2,625,881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625328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Accounts Receivable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531,976</a:t>
                      </a:r>
                      <a:endParaRPr lang="en-US" sz="1000" b="1" i="0" u="none" strike="noStrike" dirty="0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83,216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531,976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127364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Current Assets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2,612,879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2,423,438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3,157,856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216098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Total Assets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2,612,879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2,423,438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3,157,856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T>
                      <a:solidFill>
                        <a:prstClr val="black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72460689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274612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Liabilities and Equity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9670114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Liabilities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095293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Current Liabilities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701222512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Other Current Liabilities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111,891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236,445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112,008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011404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Accounts Payable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108,180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60,398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108,192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783418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Current Liabilities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220,072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296,843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220,200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092382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Long-Term Liabilities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T>
                      <a:solidFill>
                        <a:prstClr val="black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71523273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Total Liabilities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220,072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296,843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911424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543145534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Equity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545480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Unrestricted Net Assets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1,817,842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2,392,806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2,392,807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2038393554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Net Income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574,965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-266,212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544,849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61556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Total Equity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2,392,807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2,126,595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2,937,656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T>
                      <a:solidFill>
                        <a:prstClr val="black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61050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818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uestions">
            <a:extLst>
              <a:ext uri="{FF2B5EF4-FFF2-40B4-BE49-F238E27FC236}">
                <a16:creationId xmlns:a16="http://schemas.microsoft.com/office/drawing/2014/main" id="{00000000-0008-0000-2300-000023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939800"/>
            <a:ext cx="584200" cy="66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A0786A-EB55-ABFE-769E-DFEC65FA63DE}"/>
              </a:ext>
            </a:extLst>
          </p:cNvPr>
          <p:cNvSpPr txBox="1"/>
          <p:nvPr/>
        </p:nvSpPr>
        <p:spPr>
          <a:xfrm>
            <a:off x="4070350" y="2630170"/>
            <a:ext cx="37973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000">
                <a:solidFill>
                  <a:srgbClr val="0066B3"/>
                </a:solidFill>
                <a:latin typeface="Raleway" pitchFamily="2" charset="0"/>
              </a:rPr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3B1F59-E4B7-5129-F589-E1E7E67FF04E}"/>
              </a:ext>
            </a:extLst>
          </p:cNvPr>
          <p:cNvSpPr txBox="1"/>
          <p:nvPr/>
        </p:nvSpPr>
        <p:spPr>
          <a:xfrm>
            <a:off x="3784600" y="3390900"/>
            <a:ext cx="4622800" cy="26344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066B3"/>
                </a:solidFill>
                <a:latin typeface="Raleway" pitchFamily="2" charset="0"/>
              </a:rPr>
              <a:t>Please contact your </a:t>
            </a:r>
            <a:r>
              <a:rPr lang="en-US" sz="1600" dirty="0" err="1">
                <a:solidFill>
                  <a:srgbClr val="0066B3"/>
                </a:solidFill>
                <a:latin typeface="Raleway" pitchFamily="2" charset="0"/>
              </a:rPr>
              <a:t>EdOps</a:t>
            </a:r>
            <a:r>
              <a:rPr lang="en-US" sz="1600" dirty="0">
                <a:solidFill>
                  <a:srgbClr val="0066B3"/>
                </a:solidFill>
                <a:latin typeface="Raleway" pitchFamily="2" charset="0"/>
              </a:rPr>
              <a:t> Finance Team: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066B3"/>
                </a:solidFill>
                <a:latin typeface="Raleway" pitchFamily="2" charset="0"/>
              </a:rPr>
              <a:t>Denise Deno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066B3"/>
                </a:solidFill>
                <a:latin typeface="Raleway" pitchFamily="2" charset="0"/>
              </a:rPr>
              <a:t>Denise@ed-ops.com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066B3"/>
                </a:solidFill>
                <a:latin typeface="Raleway" pitchFamily="2" charset="0"/>
              </a:rPr>
              <a:t>504.338.7990</a:t>
            </a:r>
          </a:p>
          <a:p>
            <a:pPr algn="ctr">
              <a:lnSpc>
                <a:spcPct val="150000"/>
              </a:lnSpc>
            </a:pPr>
            <a:endParaRPr lang="en-US" sz="1600" dirty="0">
              <a:solidFill>
                <a:srgbClr val="0066B3"/>
              </a:solidFill>
              <a:latin typeface="Raleway" pitchFamily="2" charset="0"/>
            </a:endParaRPr>
          </a:p>
          <a:p>
            <a:pPr algn="ctr">
              <a:lnSpc>
                <a:spcPct val="150000"/>
              </a:lnSpc>
            </a:pPr>
            <a:endParaRPr lang="en-US" sz="1600" dirty="0">
              <a:solidFill>
                <a:srgbClr val="0066B3"/>
              </a:solidFill>
              <a:latin typeface="Raleway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066B3"/>
                </a:solidFill>
                <a:latin typeface="Raleway" pitchFamily="2" charset="0"/>
              </a:rPr>
              <a:t>© </a:t>
            </a:r>
            <a:r>
              <a:rPr lang="en-US" sz="1600" dirty="0" err="1">
                <a:solidFill>
                  <a:srgbClr val="0066B3"/>
                </a:solidFill>
                <a:latin typeface="Raleway" pitchFamily="2" charset="0"/>
              </a:rPr>
              <a:t>EdOps</a:t>
            </a:r>
            <a:r>
              <a:rPr lang="en-US" sz="1600" dirty="0">
                <a:solidFill>
                  <a:srgbClr val="0066B3"/>
                </a:solidFill>
                <a:latin typeface="Raleway" pitchFamily="2" charset="0"/>
              </a:rPr>
              <a:t>  2017-2023</a:t>
            </a:r>
          </a:p>
        </p:txBody>
      </p:sp>
    </p:spTree>
    <p:extLst>
      <p:ext uri="{BB962C8B-B14F-4D97-AF65-F5344CB8AC3E}">
        <p14:creationId xmlns:p14="http://schemas.microsoft.com/office/powerpoint/2010/main" val="2888161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355</Words>
  <Application>Microsoft Office PowerPoint</Application>
  <PresentationFormat>Widescreen</PresentationFormat>
  <Paragraphs>126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Raleway</vt:lpstr>
      <vt:lpstr>Arial</vt:lpstr>
      <vt:lpstr>Wingdings</vt:lpstr>
      <vt:lpstr>Raleway ExtraBold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Deno</dc:creator>
  <cp:lastModifiedBy>Denise Deno</cp:lastModifiedBy>
  <cp:revision>7</cp:revision>
  <dcterms:created xsi:type="dcterms:W3CDTF">2023-03-06T18:58:29Z</dcterms:created>
  <dcterms:modified xsi:type="dcterms:W3CDTF">2023-03-06T22:21:41Z</dcterms:modified>
</cp:coreProperties>
</file>