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12192000"/>
  <p:notesSz cx="6858000" cy="9144000"/>
  <p:embeddedFontLst>
    <p:embeddedFont>
      <p:font typeface="Roboto Slab"/>
      <p:regular r:id="rId34"/>
      <p:bold r:id="rId35"/>
    </p:embeddedFon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0" roundtripDataSignature="AMtx7miOOmKN3vOXpMBZnY/n3csp5QkK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Slab-bold.fntdata"/><Relationship Id="rId12" Type="http://schemas.openxmlformats.org/officeDocument/2006/relationships/slide" Target="slides/slide8.xml"/><Relationship Id="rId34" Type="http://schemas.openxmlformats.org/officeDocument/2006/relationships/font" Target="fonts/RobotoSlab-regular.fntdata"/><Relationship Id="rId15" Type="http://schemas.openxmlformats.org/officeDocument/2006/relationships/slide" Target="slides/slide11.xml"/><Relationship Id="rId37" Type="http://schemas.openxmlformats.org/officeDocument/2006/relationships/font" Target="fonts/Roboto-bold.fntdata"/><Relationship Id="rId14" Type="http://schemas.openxmlformats.org/officeDocument/2006/relationships/slide" Target="slides/slide10.xml"/><Relationship Id="rId36" Type="http://schemas.openxmlformats.org/officeDocument/2006/relationships/font" Target="fonts/Roboto-regular.fntdata"/><Relationship Id="rId17" Type="http://schemas.openxmlformats.org/officeDocument/2006/relationships/slide" Target="slides/slide13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2.xml"/><Relationship Id="rId38" Type="http://schemas.openxmlformats.org/officeDocument/2006/relationships/font" Target="fonts/Roboto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c894201d1a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c894201d1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c894201d1a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c894201d1a_0_2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c894201d1a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c894201d1a_0_2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c894201d1a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c894201d1a_0_3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c894201d1a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c894201d1a_0_3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c894201d1a_0_4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c894201d1a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c894201d1a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1c894201d1a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c894201d1a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c894201d1a_0_3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c894201d1a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c894201d1a_0_3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c894201d1a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c894201d1a_0_3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c894201d1a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1c894201d1a_0_3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c894201d1a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c894201d1a_0_3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c894201d1a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1c894201d1a_0_3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c894201d1a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1c894201d1a_0_3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c894201d1a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c894201d1a_0_3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c894201d1a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c894201d1a_0_3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c894201d1a_0_233"/>
          <p:cNvSpPr/>
          <p:nvPr/>
        </p:nvSpPr>
        <p:spPr>
          <a:xfrm>
            <a:off x="2033067" y="896808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g1c894201d1a_0_233"/>
          <p:cNvSpPr/>
          <p:nvPr/>
        </p:nvSpPr>
        <p:spPr>
          <a:xfrm rot="10800000">
            <a:off x="8716786" y="4457271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g1c894201d1a_0_233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1c894201d1a_0_233"/>
          <p:cNvSpPr txBox="1"/>
          <p:nvPr>
            <p:ph type="ctrTitle"/>
          </p:nvPr>
        </p:nvSpPr>
        <p:spPr>
          <a:xfrm>
            <a:off x="2240402" y="1585234"/>
            <a:ext cx="7711200" cy="1943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4" name="Google Shape;14;g1c894201d1a_0_233"/>
          <p:cNvSpPr txBox="1"/>
          <p:nvPr>
            <p:ph idx="1" type="subTitle"/>
          </p:nvPr>
        </p:nvSpPr>
        <p:spPr>
          <a:xfrm>
            <a:off x="2240402" y="4065933"/>
            <a:ext cx="7711200" cy="121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g1c894201d1a_0_2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c894201d1a_0_276"/>
          <p:cNvSpPr/>
          <p:nvPr/>
        </p:nvSpPr>
        <p:spPr>
          <a:xfrm>
            <a:off x="200" y="6769100"/>
            <a:ext cx="12191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1c894201d1a_0_276"/>
          <p:cNvSpPr txBox="1"/>
          <p:nvPr>
            <p:ph hasCustomPrompt="1" type="title"/>
          </p:nvPr>
        </p:nvSpPr>
        <p:spPr>
          <a:xfrm>
            <a:off x="517200" y="1536600"/>
            <a:ext cx="11157600" cy="2051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g1c894201d1a_0_276"/>
          <p:cNvSpPr txBox="1"/>
          <p:nvPr>
            <p:ph idx="1" type="body"/>
          </p:nvPr>
        </p:nvSpPr>
        <p:spPr>
          <a:xfrm>
            <a:off x="517200" y="3892600"/>
            <a:ext cx="11157600" cy="142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6" name="Google Shape;56;g1c894201d1a_0_27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c894201d1a_0_2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c894201d1a_0_28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1" name="Google Shape;61;g1c894201d1a_0_28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g1c894201d1a_0_28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1c894201d1a_0_28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1c894201d1a_0_2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g1c894201d1a_0_240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g1c894201d1a_0_240"/>
          <p:cNvSpPr txBox="1"/>
          <p:nvPr>
            <p:ph type="title"/>
          </p:nvPr>
        </p:nvSpPr>
        <p:spPr>
          <a:xfrm>
            <a:off x="641000" y="2353267"/>
            <a:ext cx="10962900" cy="1209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9" name="Google Shape;19;g1c894201d1a_0_24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g1c894201d1a_0_244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g1c894201d1a_0_244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3" name="Google Shape;23;g1c894201d1a_0_244"/>
          <p:cNvSpPr txBox="1"/>
          <p:nvPr>
            <p:ph idx="1" type="body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4" name="Google Shape;24;g1c894201d1a_0_24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g1c894201d1a_0_249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g1c894201d1a_0_249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8" name="Google Shape;28;g1c894201d1a_0_249"/>
          <p:cNvSpPr txBox="1"/>
          <p:nvPr>
            <p:ph idx="1" type="body"/>
          </p:nvPr>
        </p:nvSpPr>
        <p:spPr>
          <a:xfrm>
            <a:off x="517200" y="1986433"/>
            <a:ext cx="5333100" cy="410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1c894201d1a_0_249"/>
          <p:cNvSpPr txBox="1"/>
          <p:nvPr>
            <p:ph idx="2" type="body"/>
          </p:nvPr>
        </p:nvSpPr>
        <p:spPr>
          <a:xfrm>
            <a:off x="6341600" y="1986433"/>
            <a:ext cx="5333100" cy="410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1c894201d1a_0_24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c894201d1a_0_255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3" name="Google Shape;33;g1c894201d1a_0_25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g1c894201d1a_0_258"/>
          <p:cNvCxnSpPr/>
          <p:nvPr/>
        </p:nvCxnSpPr>
        <p:spPr>
          <a:xfrm>
            <a:off x="652291" y="1883036"/>
            <a:ext cx="4419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g1c894201d1a_0_258"/>
          <p:cNvSpPr txBox="1"/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7" name="Google Shape;37;g1c894201d1a_0_258"/>
          <p:cNvSpPr txBox="1"/>
          <p:nvPr>
            <p:ph idx="1" type="body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g1c894201d1a_0_2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c894201d1a_0_263"/>
          <p:cNvSpPr txBox="1"/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1" name="Google Shape;41;g1c894201d1a_0_2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c894201d1a_0_266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g1c894201d1a_0_266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g1c894201d1a_0_266"/>
          <p:cNvSpPr txBox="1"/>
          <p:nvPr>
            <p:ph type="title"/>
          </p:nvPr>
        </p:nvSpPr>
        <p:spPr>
          <a:xfrm>
            <a:off x="354000" y="1612100"/>
            <a:ext cx="5393700" cy="20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46" name="Google Shape;46;g1c894201d1a_0_266"/>
          <p:cNvSpPr txBox="1"/>
          <p:nvPr>
            <p:ph idx="1" type="subTitle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g1c894201d1a_0_266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8" name="Google Shape;48;g1c894201d1a_0_26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c894201d1a_0_273"/>
          <p:cNvSpPr txBox="1"/>
          <p:nvPr>
            <p:ph idx="1" type="body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g1c894201d1a_0_27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c894201d1a_0_229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g1c894201d1a_0_229"/>
          <p:cNvSpPr txBox="1"/>
          <p:nvPr>
            <p:ph idx="1" type="body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g1c894201d1a_0_2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c894201d1a_0_82"/>
          <p:cNvSpPr txBox="1"/>
          <p:nvPr>
            <p:ph type="ctrTitle"/>
          </p:nvPr>
        </p:nvSpPr>
        <p:spPr>
          <a:xfrm>
            <a:off x="2240402" y="1585234"/>
            <a:ext cx="7711200" cy="1943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Fall 2022 Community Survey Results</a:t>
            </a:r>
            <a:endParaRPr/>
          </a:p>
        </p:txBody>
      </p:sp>
      <p:sp>
        <p:nvSpPr>
          <p:cNvPr id="70" name="Google Shape;70;g1c894201d1a_0_82"/>
          <p:cNvSpPr txBox="1"/>
          <p:nvPr/>
        </p:nvSpPr>
        <p:spPr>
          <a:xfrm>
            <a:off x="3419450" y="4164475"/>
            <a:ext cx="5539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Eno River Academy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K-8	</a:t>
            </a:r>
            <a:endParaRPr/>
          </a:p>
        </p:txBody>
      </p:sp>
      <p:sp>
        <p:nvSpPr>
          <p:cNvPr id="133" name="Google Shape;13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I feel that my student’s teachers are fostering academic growth and curiosity.. Number of responses: 173 responses." id="134" name="Google Shape;1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36687"/>
            <a:ext cx="12192000" cy="512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 txBox="1"/>
          <p:nvPr/>
        </p:nvSpPr>
        <p:spPr>
          <a:xfrm>
            <a:off x="6686075" y="5062300"/>
            <a:ext cx="418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-3.1%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K-8	</a:t>
            </a:r>
            <a:endParaRPr/>
          </a:p>
        </p:txBody>
      </p:sp>
      <p:sp>
        <p:nvSpPr>
          <p:cNvPr id="141" name="Google Shape;14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Please select the age group(s) for your student(s).. Number of responses: 173 responses." id="142" name="Google Shape;1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24" y="1406208"/>
            <a:ext cx="11311076" cy="5377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K-8</a:t>
            </a:r>
            <a:endParaRPr/>
          </a:p>
        </p:txBody>
      </p:sp>
      <p:pic>
        <p:nvPicPr>
          <p:cNvPr descr="Forms response chart. Question title: ERA offers a good selection of extracurricular activities for my student(s).. Number of responses: 173 responses." id="148" name="Google Shape;14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254" y="1825625"/>
            <a:ext cx="1034149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 txBox="1"/>
          <p:nvPr/>
        </p:nvSpPr>
        <p:spPr>
          <a:xfrm>
            <a:off x="6838900" y="4775775"/>
            <a:ext cx="336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+13.3%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K-8</a:t>
            </a:r>
            <a:endParaRPr/>
          </a:p>
        </p:txBody>
      </p:sp>
      <p:pic>
        <p:nvPicPr>
          <p:cNvPr descr="Forms response chart. Question title: ERA offers a good selection of athletic activities for my student(s).. Number of responses: 173 responses." id="155" name="Google Shape;155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254" y="1825625"/>
            <a:ext cx="1034149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 txBox="1"/>
          <p:nvPr/>
        </p:nvSpPr>
        <p:spPr>
          <a:xfrm>
            <a:off x="7163650" y="4966800"/>
            <a:ext cx="282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+13.5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K-8</a:t>
            </a:r>
            <a:endParaRPr/>
          </a:p>
        </p:txBody>
      </p:sp>
      <p:sp>
        <p:nvSpPr>
          <p:cNvPr id="162" name="Google Shape;162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How likely are you to recommend ERA to a friend or colleague?. Number of responses: 173 responses." id="163" name="Google Shape;1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1585"/>
            <a:ext cx="12192000" cy="579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2"/>
          <p:cNvSpPr txBox="1"/>
          <p:nvPr/>
        </p:nvSpPr>
        <p:spPr>
          <a:xfrm>
            <a:off x="1069775" y="6380425"/>
            <a:ext cx="246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+4.4% ‘10s’ selected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K-8</a:t>
            </a:r>
            <a:endParaRPr/>
          </a:p>
        </p:txBody>
      </p:sp>
      <p:pic>
        <p:nvPicPr>
          <p:cNvPr descr="Forms response chart. Question title: Overall, ERA is a good school for my student(s) to attend and learn.. Number of responses: 173 responses." id="170" name="Google Shape;170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254" y="1825625"/>
            <a:ext cx="1034149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3"/>
          <p:cNvSpPr txBox="1"/>
          <p:nvPr/>
        </p:nvSpPr>
        <p:spPr>
          <a:xfrm>
            <a:off x="7373775" y="4909475"/>
            <a:ext cx="252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+3.3%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c894201d1a_0_290"/>
          <p:cNvSpPr txBox="1"/>
          <p:nvPr>
            <p:ph type="ctrTitle"/>
          </p:nvPr>
        </p:nvSpPr>
        <p:spPr>
          <a:xfrm>
            <a:off x="2240402" y="1585234"/>
            <a:ext cx="77112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High School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c894201d1a_0_29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High School</a:t>
            </a:r>
            <a:endParaRPr/>
          </a:p>
        </p:txBody>
      </p:sp>
      <p:sp>
        <p:nvSpPr>
          <p:cNvPr id="182" name="Google Shape;182;g1c894201d1a_0_29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Communication from the teacher(s) meets my expectations (frequency, quality, content, etc.).. Number of responses: 151 responses." id="183" name="Google Shape;183;g1c894201d1a_0_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880" y="1661090"/>
            <a:ext cx="11125200" cy="468040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c894201d1a_0_295"/>
          <p:cNvSpPr txBox="1"/>
          <p:nvPr/>
        </p:nvSpPr>
        <p:spPr>
          <a:xfrm>
            <a:off x="7297375" y="5635400"/>
            <a:ext cx="30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g1c894201d1a_0_295"/>
          <p:cNvSpPr txBox="1"/>
          <p:nvPr/>
        </p:nvSpPr>
        <p:spPr>
          <a:xfrm>
            <a:off x="7755850" y="5406175"/>
            <a:ext cx="349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+7%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c894201d1a_0_30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High School</a:t>
            </a:r>
            <a:endParaRPr/>
          </a:p>
        </p:txBody>
      </p:sp>
      <p:sp>
        <p:nvSpPr>
          <p:cNvPr id="191" name="Google Shape;191;g1c894201d1a_0_30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Communication from the administration team meets my expectations (frequency, quality, content, etc.).. Number of responses: 151 responses." id="192" name="Google Shape;192;g1c894201d1a_0_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20" y="1343749"/>
            <a:ext cx="11353798" cy="514912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c894201d1a_0_301"/>
          <p:cNvSpPr txBox="1"/>
          <p:nvPr/>
        </p:nvSpPr>
        <p:spPr>
          <a:xfrm>
            <a:off x="6762475" y="5616300"/>
            <a:ext cx="37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+15.7%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c894201d1a_0_30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High School</a:t>
            </a:r>
            <a:endParaRPr/>
          </a:p>
        </p:txBody>
      </p:sp>
      <p:pic>
        <p:nvPicPr>
          <p:cNvPr descr="Forms response chart. Question title: Communications from the board of directors meets my expectations (frequency, quality, content, etc.).. Number of responses: 151 responses." id="199" name="Google Shape;199;g1c894201d1a_0_30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043" y="1825625"/>
            <a:ext cx="9594000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c894201d1a_0_307"/>
          <p:cNvSpPr txBox="1"/>
          <p:nvPr/>
        </p:nvSpPr>
        <p:spPr>
          <a:xfrm>
            <a:off x="7106325" y="5520800"/>
            <a:ext cx="364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+15.6%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c894201d1a_0_438"/>
          <p:cNvSpPr txBox="1"/>
          <p:nvPr>
            <p:ph type="ctrTitle"/>
          </p:nvPr>
        </p:nvSpPr>
        <p:spPr>
          <a:xfrm>
            <a:off x="2240400" y="1246550"/>
            <a:ext cx="9317100" cy="1212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70"/>
              <a:t>Community Feedback and Engagement</a:t>
            </a:r>
            <a:endParaRPr sz="3570"/>
          </a:p>
        </p:txBody>
      </p:sp>
      <p:sp>
        <p:nvSpPr>
          <p:cNvPr id="76" name="Google Shape;76;g1c894201d1a_0_438"/>
          <p:cNvSpPr txBox="1"/>
          <p:nvPr>
            <p:ph idx="1" type="subTitle"/>
          </p:nvPr>
        </p:nvSpPr>
        <p:spPr>
          <a:xfrm>
            <a:off x="2240402" y="4065933"/>
            <a:ext cx="7711200" cy="121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324 total survey responses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402 individual free text comments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c894201d1a_0_3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High School</a:t>
            </a:r>
            <a:endParaRPr/>
          </a:p>
        </p:txBody>
      </p:sp>
      <p:pic>
        <p:nvPicPr>
          <p:cNvPr descr="Forms response chart. Question title: Communications from the school website meets my expectations (frequency, quality, content, etc.).. Number of responses: 151 responses." id="206" name="Google Shape;206;g1c894201d1a_0_3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043" y="1825625"/>
            <a:ext cx="9594000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c894201d1a_0_312"/>
          <p:cNvSpPr txBox="1"/>
          <p:nvPr/>
        </p:nvSpPr>
        <p:spPr>
          <a:xfrm>
            <a:off x="6858000" y="5100525"/>
            <a:ext cx="284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+13.3%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c894201d1a_0_3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High School</a:t>
            </a:r>
            <a:endParaRPr/>
          </a:p>
        </p:txBody>
      </p:sp>
      <p:pic>
        <p:nvPicPr>
          <p:cNvPr descr="Forms response chart. Question title: This school maintains clear, two-way communication with the community.. Number of responses: 151 responses." id="213" name="Google Shape;213;g1c894201d1a_0_3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254" y="1825625"/>
            <a:ext cx="10341600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c894201d1a_0_317"/>
          <p:cNvSpPr txBox="1"/>
          <p:nvPr/>
        </p:nvSpPr>
        <p:spPr>
          <a:xfrm>
            <a:off x="6915300" y="5005000"/>
            <a:ext cx="345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+14.9%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c894201d1a_0_3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High School</a:t>
            </a:r>
            <a:endParaRPr/>
          </a:p>
        </p:txBody>
      </p:sp>
      <p:pic>
        <p:nvPicPr>
          <p:cNvPr descr="Forms response chart. Question title: There is an atmosphere of trust and mutual respect in this school. . Number of responses: 151 responses." id="220" name="Google Shape;220;g1c894201d1a_0_3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254" y="1825625"/>
            <a:ext cx="10341600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c894201d1a_0_322"/>
          <p:cNvSpPr txBox="1"/>
          <p:nvPr/>
        </p:nvSpPr>
        <p:spPr>
          <a:xfrm>
            <a:off x="6456825" y="5062300"/>
            <a:ext cx="30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+17.6%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c894201d1a_0_3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High School</a:t>
            </a:r>
            <a:endParaRPr/>
          </a:p>
        </p:txBody>
      </p:sp>
      <p:pic>
        <p:nvPicPr>
          <p:cNvPr descr="Forms response chart. Question title: Eno River Academy offers a variety of community events for students and families to participate in. . Number of responses: 151 responses." id="227" name="Google Shape;227;g1c894201d1a_0_3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043" y="1825625"/>
            <a:ext cx="9594000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1c894201d1a_0_327"/>
          <p:cNvSpPr txBox="1"/>
          <p:nvPr/>
        </p:nvSpPr>
        <p:spPr>
          <a:xfrm>
            <a:off x="6724275" y="5425275"/>
            <a:ext cx="171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Question new to 2022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c894201d1a_0_3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High School</a:t>
            </a:r>
            <a:endParaRPr/>
          </a:p>
        </p:txBody>
      </p:sp>
      <p:pic>
        <p:nvPicPr>
          <p:cNvPr descr="Forms response chart. Question title: ERA meets my expectations of implementing a curriculum with a STEAM (Science, Technology, Engineering, Arts, and Math).. Number of responses: 151 responses." id="234" name="Google Shape;234;g1c894201d1a_0_3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043" y="1825625"/>
            <a:ext cx="9594000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1c894201d1a_0_332"/>
          <p:cNvSpPr txBox="1"/>
          <p:nvPr/>
        </p:nvSpPr>
        <p:spPr>
          <a:xfrm>
            <a:off x="6819800" y="5157825"/>
            <a:ext cx="254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+7.8%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c894201d1a_0_3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High School</a:t>
            </a:r>
            <a:endParaRPr/>
          </a:p>
        </p:txBody>
      </p:sp>
      <p:pic>
        <p:nvPicPr>
          <p:cNvPr descr="Forms response chart. Question title: I feel that my student’s teachers are fostering academic growth and curiosity.. Number of responses: 151 responses." id="241" name="Google Shape;241;g1c894201d1a_0_3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254" y="1825625"/>
            <a:ext cx="10341600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1c894201d1a_0_337"/>
          <p:cNvSpPr txBox="1"/>
          <p:nvPr/>
        </p:nvSpPr>
        <p:spPr>
          <a:xfrm>
            <a:off x="6991725" y="4909475"/>
            <a:ext cx="320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+6.5%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c894201d1a_0_3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High School</a:t>
            </a:r>
            <a:endParaRPr/>
          </a:p>
        </p:txBody>
      </p:sp>
      <p:pic>
        <p:nvPicPr>
          <p:cNvPr descr="Forms response chart. Question title: ERA offers a good selection of extracurricular activities for my student(s).. Number of responses: 151 responses." id="248" name="Google Shape;248;g1c894201d1a_0_3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254" y="1825625"/>
            <a:ext cx="10341600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1c894201d1a_0_342"/>
          <p:cNvSpPr txBox="1"/>
          <p:nvPr/>
        </p:nvSpPr>
        <p:spPr>
          <a:xfrm>
            <a:off x="6934400" y="5043200"/>
            <a:ext cx="349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+13%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c894201d1a_0_34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High School</a:t>
            </a:r>
            <a:endParaRPr/>
          </a:p>
        </p:txBody>
      </p:sp>
      <p:sp>
        <p:nvSpPr>
          <p:cNvPr id="255" name="Google Shape;255;g1c894201d1a_0_34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ERA offers a good selection of athletic activities for my student(s).. Number of responses: 151 responses." id="256" name="Google Shape;256;g1c894201d1a_0_347"/>
          <p:cNvPicPr preferRelativeResize="0"/>
          <p:nvPr/>
        </p:nvPicPr>
        <p:blipFill rotWithShape="1">
          <a:blip r:embed="rId3">
            <a:alphaModFix/>
          </a:blip>
          <a:srcRect b="0" l="1574" r="0" t="0"/>
          <a:stretch/>
        </p:blipFill>
        <p:spPr>
          <a:xfrm>
            <a:off x="675450" y="1690825"/>
            <a:ext cx="11192452" cy="470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1c894201d1a_0_347"/>
          <p:cNvSpPr txBox="1"/>
          <p:nvPr/>
        </p:nvSpPr>
        <p:spPr>
          <a:xfrm>
            <a:off x="7125450" y="5043200"/>
            <a:ext cx="265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+11.7%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c894201d1a_0_3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High School</a:t>
            </a:r>
            <a:endParaRPr/>
          </a:p>
        </p:txBody>
      </p:sp>
      <p:pic>
        <p:nvPicPr>
          <p:cNvPr descr="Forms response chart. Question title: How likely are you to recommend ERA to a friend or colleague?. Number of responses: 151 responses." id="263" name="Google Shape;263;g1c894201d1a_0_3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9593" y="1825625"/>
            <a:ext cx="9152700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1c894201d1a_0_353"/>
          <p:cNvSpPr txBox="1"/>
          <p:nvPr/>
        </p:nvSpPr>
        <p:spPr>
          <a:xfrm>
            <a:off x="592200" y="6265800"/>
            <a:ext cx="242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+10% ‘10s’ selected from 2021 survey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c894201d1a_0_35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High School	</a:t>
            </a:r>
            <a:endParaRPr/>
          </a:p>
        </p:txBody>
      </p:sp>
      <p:pic>
        <p:nvPicPr>
          <p:cNvPr descr="Forms response chart. Question title: Overall, ERA is a good school for my student(s) to attend and learn.. Number of responses: 151 responses." id="270" name="Google Shape;270;g1c894201d1a_0_3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254" y="1825625"/>
            <a:ext cx="10341600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c894201d1a_0_358"/>
          <p:cNvSpPr txBox="1"/>
          <p:nvPr/>
        </p:nvSpPr>
        <p:spPr>
          <a:xfrm>
            <a:off x="6915300" y="5043200"/>
            <a:ext cx="355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+6.6%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type="ctrTitle"/>
          </p:nvPr>
        </p:nvSpPr>
        <p:spPr>
          <a:xfrm>
            <a:off x="2240402" y="1585234"/>
            <a:ext cx="77112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K-8 Survey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K-8</a:t>
            </a:r>
            <a:endParaRPr/>
          </a:p>
        </p:txBody>
      </p:sp>
      <p:pic>
        <p:nvPicPr>
          <p:cNvPr descr="Forms response chart. Question title: Communication from the teacher(s) meets my expectations (frequency, quality, content, etc.).. Number of responses: 173 responses." id="87" name="Google Shape;87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254" y="1825625"/>
            <a:ext cx="1034149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 txBox="1"/>
          <p:nvPr/>
        </p:nvSpPr>
        <p:spPr>
          <a:xfrm>
            <a:off x="7087225" y="5043200"/>
            <a:ext cx="254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+2.1 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K-8</a:t>
            </a:r>
            <a:endParaRPr/>
          </a:p>
        </p:txBody>
      </p:sp>
      <p:sp>
        <p:nvSpPr>
          <p:cNvPr id="94" name="Google Shape;94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Communication from the administration meets my expectations (frequency, quality, content, etc.).. Number of responses: 173 responses."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36687"/>
            <a:ext cx="12192000" cy="51292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/>
          <p:nvPr/>
        </p:nvSpPr>
        <p:spPr>
          <a:xfrm>
            <a:off x="7144550" y="5234250"/>
            <a:ext cx="286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+1.4% f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K-8</a:t>
            </a:r>
            <a:endParaRPr/>
          </a:p>
        </p:txBody>
      </p:sp>
      <p:pic>
        <p:nvPicPr>
          <p:cNvPr descr="Forms response chart. Question title: Communications from the board of directors meets my expectations (frequency, quality, content, etc.).. Number of responses: 173 responses." id="102" name="Google Shape;102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043" y="1825625"/>
            <a:ext cx="959391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/>
          <p:nvPr/>
        </p:nvSpPr>
        <p:spPr>
          <a:xfrm>
            <a:off x="6800700" y="4928600"/>
            <a:ext cx="326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+18.5%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K-8</a:t>
            </a:r>
            <a:endParaRPr/>
          </a:p>
        </p:txBody>
      </p:sp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Communications from the school website meets my expectations (frequency, quality, content, etc.).. Number of responses: 173 responses."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" y="1480792"/>
            <a:ext cx="11856720" cy="537720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/>
          <p:nvPr/>
        </p:nvSpPr>
        <p:spPr>
          <a:xfrm>
            <a:off x="7373775" y="5253350"/>
            <a:ext cx="355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+1%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K-8</a:t>
            </a:r>
            <a:endParaRPr/>
          </a:p>
        </p:txBody>
      </p:sp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Eno River Academy offers a variety of community events for students and families to participate in. . Number of responses: 173 responses."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" y="1690688"/>
            <a:ext cx="11353800" cy="5149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7182750" y="6112975"/>
            <a:ext cx="382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Question is new to 2022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K-8</a:t>
            </a:r>
            <a:endParaRPr/>
          </a:p>
        </p:txBody>
      </p:sp>
      <p:sp>
        <p:nvSpPr>
          <p:cNvPr id="125" name="Google Shape;125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Forms response chart. Question title: ERA meets my expectations of implementing a curriculum with a STEAM (Science, Technology, Engineering, Arts, and Math).. Number of responses: 173 responses." id="126" name="Google Shape;1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28737"/>
            <a:ext cx="12192000" cy="552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7603025" y="5539900"/>
            <a:ext cx="349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+1.9%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from 2021 Survey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2022-12-01T16:06:00Z</dcterms:created>
  <dc:creator>Sarah Yagnow</dc:creator>
</cp:coreProperties>
</file>