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aleway" pitchFamily="2" charset="0"/>
      <p:regular r:id="rId15"/>
      <p:bold r:id="rId16"/>
      <p:italic r:id="rId17"/>
    </p:embeddedFont>
    <p:embeddedFont>
      <p:font typeface="Raleway" pitchFamily="2" charset="0"/>
      <p:regular r:id="rId15"/>
      <p:bold r:id="rId16"/>
      <p:italic r:id="rId17"/>
    </p:embeddedFont>
    <p:embeddedFont>
      <p:font typeface="Raleway ExtraBold" pitchFamily="2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.shortcut-targets-by-id\1jdqAme5PvDI3xCV1V-FB8Fc_fMmfUyW4\ReDesign%20Schools%20Louisiana\Monthly%20Financials\FY22\2022-06\FRT%20Redesign%20June%20202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4045177208125E-2"/>
          <c:y val="4.6729938225402431E-2"/>
          <c:w val="0.8589292952812585"/>
          <c:h val="0.75756341781486547"/>
        </c:manualLayout>
      </c:layout>
      <c:lineChart>
        <c:grouping val="standard"/>
        <c:varyColors val="0"/>
        <c:ser>
          <c:idx val="1"/>
          <c:order val="1"/>
          <c:tx>
            <c:strRef>
              <c:f>GraphData!$A$25</c:f>
              <c:strCache>
                <c:ptCount val="1"/>
                <c:pt idx="0">
                  <c:v>Budget Cash</c:v>
                </c:pt>
              </c:strCache>
            </c:strRef>
          </c:tx>
          <c:spPr>
            <a:ln w="31750" cap="rnd">
              <a:solidFill>
                <a:srgbClr val="FFE699"/>
              </a:solidFill>
              <a:round/>
            </a:ln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c:spPr>
          <c:marker>
            <c:symbol val="circle"/>
            <c:size val="18"/>
            <c:spPr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rgbClr val="FFE699"/>
                </a:solidFill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</c:marker>
          <c:dPt>
            <c:idx val="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0F-499E-B06C-E208F555A433}"/>
              </c:ext>
            </c:extLst>
          </c:dPt>
          <c:dPt>
            <c:idx val="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0F-499E-B06C-E208F555A433}"/>
              </c:ext>
            </c:extLst>
          </c:dPt>
          <c:dPt>
            <c:idx val="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E0F-499E-B06C-E208F555A433}"/>
              </c:ext>
            </c:extLst>
          </c:dPt>
          <c:dPt>
            <c:idx val="3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0F-499E-B06C-E208F555A433}"/>
              </c:ext>
            </c:extLst>
          </c:dPt>
          <c:dPt>
            <c:idx val="4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E0F-499E-B06C-E208F555A433}"/>
              </c:ext>
            </c:extLst>
          </c:dPt>
          <c:dPt>
            <c:idx val="5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0F-499E-B06C-E208F555A433}"/>
              </c:ext>
            </c:extLst>
          </c:dPt>
          <c:dPt>
            <c:idx val="6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E0F-499E-B06C-E208F555A433}"/>
              </c:ext>
            </c:extLst>
          </c:dPt>
          <c:dPt>
            <c:idx val="7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E0F-499E-B06C-E208F555A433}"/>
              </c:ext>
            </c:extLst>
          </c:dPt>
          <c:dPt>
            <c:idx val="8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E0F-499E-B06C-E208F555A433}"/>
              </c:ext>
            </c:extLst>
          </c:dPt>
          <c:dPt>
            <c:idx val="9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E0F-499E-B06C-E208F555A433}"/>
              </c:ext>
            </c:extLst>
          </c:dPt>
          <c:dPt>
            <c:idx val="1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E0F-499E-B06C-E208F555A433}"/>
              </c:ext>
            </c:extLst>
          </c:dPt>
          <c:dPt>
            <c:idx val="1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E0F-499E-B06C-E208F555A433}"/>
              </c:ext>
            </c:extLst>
          </c:dPt>
          <c:dPt>
            <c:idx val="1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E0F-499E-B06C-E208F555A433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GraphData!$B$25:$N$25</c:f>
              <c:numCache>
                <c:formatCode>[&gt;999999]\ "$"#.##,," M";"$"#," K"</c:formatCode>
                <c:ptCount val="13"/>
                <c:pt idx="0">
                  <c:v>953077.35</c:v>
                </c:pt>
                <c:pt idx="1">
                  <c:v>987976.70318541967</c:v>
                </c:pt>
                <c:pt idx="2">
                  <c:v>1022876.0563708394</c:v>
                </c:pt>
                <c:pt idx="3">
                  <c:v>1057775.4095562589</c:v>
                </c:pt>
                <c:pt idx="4">
                  <c:v>1092674.7627416786</c:v>
                </c:pt>
                <c:pt idx="5">
                  <c:v>1127574.1159270983</c:v>
                </c:pt>
                <c:pt idx="6">
                  <c:v>1162473.469112518</c:v>
                </c:pt>
                <c:pt idx="7">
                  <c:v>1197372.8222979377</c:v>
                </c:pt>
                <c:pt idx="8">
                  <c:v>1232272.1754833574</c:v>
                </c:pt>
                <c:pt idx="9">
                  <c:v>1267171.5286687771</c:v>
                </c:pt>
                <c:pt idx="10">
                  <c:v>1302070.8818541968</c:v>
                </c:pt>
                <c:pt idx="11">
                  <c:v>1336970.2350396165</c:v>
                </c:pt>
                <c:pt idx="12">
                  <c:v>1371869.5882250362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E0F-499E-B06C-E208F555A433}"/>
            </c:ext>
          </c:extLst>
        </c:ser>
        <c:ser>
          <c:idx val="0"/>
          <c:order val="0"/>
          <c:tx>
            <c:strRef>
              <c:f>GraphData!$A$24</c:f>
              <c:strCache>
                <c:ptCount val="1"/>
                <c:pt idx="0">
                  <c:v>Forecast Cash</c:v>
                </c:pt>
              </c:strCache>
            </c:strRef>
          </c:tx>
          <c:spPr>
            <a:ln w="44450" cmpd="sng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0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E0F-499E-B06C-E208F555A433}"/>
              </c:ext>
            </c:extLst>
          </c:dPt>
          <c:dPt>
            <c:idx val="1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0E0F-499E-B06C-E208F555A433}"/>
              </c:ext>
            </c:extLst>
          </c:dPt>
          <c:dPt>
            <c:idx val="2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0E0F-499E-B06C-E208F555A433}"/>
              </c:ext>
            </c:extLst>
          </c:dPt>
          <c:dPt>
            <c:idx val="3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0E0F-499E-B06C-E208F555A433}"/>
              </c:ext>
            </c:extLst>
          </c:dPt>
          <c:dPt>
            <c:idx val="4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E0F-499E-B06C-E208F555A433}"/>
              </c:ext>
            </c:extLst>
          </c:dPt>
          <c:dPt>
            <c:idx val="5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E0F-499E-B06C-E208F555A433}"/>
              </c:ext>
            </c:extLst>
          </c:dPt>
          <c:dPt>
            <c:idx val="6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0E0F-499E-B06C-E208F555A433}"/>
              </c:ext>
            </c:extLst>
          </c:dPt>
          <c:dPt>
            <c:idx val="7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0E0F-499E-B06C-E208F555A433}"/>
              </c:ext>
            </c:extLst>
          </c:dPt>
          <c:dPt>
            <c:idx val="8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0E0F-499E-B06C-E208F555A433}"/>
              </c:ext>
            </c:extLst>
          </c:dPt>
          <c:dPt>
            <c:idx val="9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0E0F-499E-B06C-E208F555A433}"/>
              </c:ext>
            </c:extLst>
          </c:dPt>
          <c:dPt>
            <c:idx val="10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0E0F-499E-B06C-E208F555A433}"/>
              </c:ext>
            </c:extLst>
          </c:dPt>
          <c:dPt>
            <c:idx val="11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0E0F-499E-B06C-E208F555A433}"/>
              </c:ext>
            </c:extLst>
          </c:dPt>
          <c:dPt>
            <c:idx val="12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0E0F-499E-B06C-E208F555A433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GraphData!$B$24:$N$24</c:f>
              <c:numCache>
                <c:formatCode>[&gt;999999]\ "$"#.##,," M";"$"#," K"</c:formatCode>
                <c:ptCount val="13"/>
                <c:pt idx="0">
                  <c:v>920094.35</c:v>
                </c:pt>
                <c:pt idx="1">
                  <c:v>1409408.04</c:v>
                </c:pt>
                <c:pt idx="2">
                  <c:v>1861618.81</c:v>
                </c:pt>
                <c:pt idx="3">
                  <c:v>1794391.08</c:v>
                </c:pt>
                <c:pt idx="4">
                  <c:v>1772022.7999999998</c:v>
                </c:pt>
                <c:pt idx="5">
                  <c:v>1449357.29</c:v>
                </c:pt>
                <c:pt idx="6">
                  <c:v>1405335.6600000001</c:v>
                </c:pt>
                <c:pt idx="7">
                  <c:v>1731632.44</c:v>
                </c:pt>
                <c:pt idx="8">
                  <c:v>1720678.08</c:v>
                </c:pt>
                <c:pt idx="9">
                  <c:v>1665835.67</c:v>
                </c:pt>
                <c:pt idx="10">
                  <c:v>1694084.7699999998</c:v>
                </c:pt>
                <c:pt idx="11">
                  <c:v>1989289.9299999997</c:v>
                </c:pt>
                <c:pt idx="12">
                  <c:v>2086809.3199999996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0E0F-499E-B06C-E208F555A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18512"/>
        <c:axId val="356324000"/>
      </c:lineChart>
      <c:catAx>
        <c:axId val="35631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</a:defRPr>
            </a:pPr>
            <a:endParaRPr lang="en-US"/>
          </a:p>
        </c:txPr>
        <c:crossAx val="356324000"/>
        <c:crosses val="autoZero"/>
        <c:auto val="1"/>
        <c:lblAlgn val="ctr"/>
        <c:lblOffset val="100"/>
        <c:noMultiLvlLbl val="0"/>
      </c:catAx>
      <c:valAx>
        <c:axId val="35632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&gt;999999]\ &quot;$&quot;#.##0,,&quot;m&quot;;&quot;$&quot;#,&quot;k&quot;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  <a:cs typeface="Arial" pitchFamily="34" charset="0"/>
              </a:defRPr>
            </a:pPr>
            <a:endParaRPr lang="en-US"/>
          </a:p>
        </c:txPr>
        <c:crossAx val="35631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323190997992091"/>
          <c:y val="0.90832490045208225"/>
          <c:w val="0.3968253968253968"/>
          <c:h val="8.9748063886186946E-2"/>
        </c:manualLayout>
      </c:layout>
      <c:overlay val="0"/>
      <c:txPr>
        <a:bodyPr/>
        <a:lstStyle/>
        <a:p>
          <a:pPr>
            <a:defRPr sz="1200" b="1">
              <a:solidFill>
                <a:srgbClr val="A6A6A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317C-E1F3-6FC6-3FDD-24F5AE94E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181DC-B5F9-727E-853E-B94FF1F1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2A11B-0E43-4D4A-9FF4-79BD4895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0FC9-E159-5BC7-D61D-AC22B244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56B9-15E9-B2CD-FBE9-D79A78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035B-BF06-931C-2378-1A8E1105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5C6C4-5BAE-9F25-6AC8-7DBF0EC7C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2380E-CDEF-2DA0-F150-261159F4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3CC3-D914-5581-2DAB-F0C81705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D1AF5-73C5-9891-42E6-A08876BA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EC0B22-3122-FE28-56C7-764135F3E95B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4163" y="115570"/>
            <a:ext cx="1588937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F02E86-0DA4-CA75-DB51-4109452363B0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9CFA8-0DDE-C961-9221-E8CAA75476F4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E62A6FB5-906B-4BF0-8A71-A2C302BDA5A7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813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EDCFEB-A6CD-667D-4112-E5E3577091D9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15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9A79E-D246-C18A-C9DD-E8C8C697A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09692-BC0C-3EE3-DFD5-70C835D7D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9353E-EF24-CEDB-00F7-C0E68B16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545FE-1FD5-D250-97AD-D0C9DE97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01FF-D6D0-072C-1263-AA7B5FD9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7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5485F1-50BB-A32E-E1DF-F359756CBD8D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70FD7-2B3B-9523-39FA-7369BC1F1ED1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F5EAA475-5A43-440A-8068-F09412002D46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87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A7D4-F625-A778-50D2-F0074B61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396C-8695-452B-6D67-2BB4E20A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DED7-B847-F52D-E754-673DDA56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8E184-A870-23FB-2B49-3D4AE87B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93A8-813E-0CF0-C27B-06C66329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5BF8-5350-7051-6097-6FC08024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05A34-7BF7-27FD-BBF7-A6CA934F2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54B74-C08D-FA8C-FC81-27B673EF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E9D8-C33A-A1E4-AF58-D801DC34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AA832-37A5-1F4B-DFB2-BA63AA1C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5548-8653-C93D-AADE-F829E8DB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3252-58D7-5A07-2A03-73B1C8C94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DE58D-3765-6A8B-C122-CC114D82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672A8-34A9-7960-38C9-BF760D84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312B7-D747-643E-00A7-6239A4F0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CE79D-B749-5C8B-E241-7380CDB4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D98E-01E1-94C2-4225-A1098337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58AE9-1DE1-6CA6-080F-610C06519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AB66A-9759-F924-A0BD-5DA75D52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526AE-00C1-803D-09DD-DD5F8721F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A0951-0295-0281-11BA-14D4C152A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144D9-7CDA-1E3B-E829-77631BC8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D03AB-22C1-C193-DD15-507B5E69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BD48F-C323-6B8C-FC26-848F606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AF9D-129D-F264-E274-3706B035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8DBC-81F4-B35A-F097-4F9AB3FC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18767-43E3-ACE6-ECAA-993E755A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D4EB8-44F4-A6D3-141B-F3C675A0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76E7-90F1-709B-F070-AA8DFE89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D2BDD-46FD-F0B5-4711-7A2EF44A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6C7FF-02D8-744C-18EE-366CE620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8A7C-ED97-3B79-F0A3-7DD64280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D45D-E0DB-0EC7-E974-04D7AC33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A1EF8-EFD4-59B2-5E8F-252B19A3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8DC4C-2A30-AA11-F03D-9A02A600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17CA6-1C5A-E93F-C6ED-6E00D742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B286C-707C-69B0-65A8-DBF73FEB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76C3-B688-EA57-B98D-8F459EC0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8D021-B97A-EA9F-5A34-FCEBE2B8E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8E665-1DC4-6C18-7C76-20B27BA1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A3FC3-5F2E-50AF-53B7-C066E960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729E1-803B-B99F-ABF2-5D6B0D6F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DEC69-231B-EB40-467F-A86C05DD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3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DEE51-245C-C451-8A8F-0D583FC3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1B24A-670F-947F-8E97-935D74F14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77016-1B92-8703-F9B1-DAB35E155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80B0-0179-482D-A5A6-73B34701DA6D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F468-61FA-EAB8-55B0-517722BC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F9DA3-01C4-B796-6349-7F4793DC8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9FCF-99AE-4D0F-AE1F-11CD7067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ent">
            <a:extLst>
              <a:ext uri="{FF2B5EF4-FFF2-40B4-BE49-F238E27FC236}">
                <a16:creationId xmlns:a16="http://schemas.microsoft.com/office/drawing/2014/main" id="{00000000-0008-0000-2200-00003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380" y="2143190"/>
            <a:ext cx="2306039" cy="1047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DAEF8-C407-2ACC-E35B-F2778AF75FCC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June 2022 Financials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135BA-52FA-08B7-6065-0167DEEE4C71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74355-CBDF-5CF0-698C-8EF9402784E3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 dirty="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 dirty="0">
                <a:solidFill>
                  <a:srgbClr val="FFFFFF"/>
                </a:solidFill>
                <a:latin typeface="Raleway" pitchFamily="2" charset="0"/>
              </a:rPr>
              <a:t>June 2022</a:t>
            </a:r>
            <a:r>
              <a:rPr lang="en-US" sz="1100" dirty="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6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04" y="5321300"/>
            <a:ext cx="2176532" cy="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0C124-7A08-6A58-EA87-66923F87798A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71F96-08B6-80AB-AD26-51525C620066}"/>
              </a:ext>
            </a:extLst>
          </p:cNvPr>
          <p:cNvSpPr txBox="1"/>
          <p:nvPr/>
        </p:nvSpPr>
        <p:spPr>
          <a:xfrm>
            <a:off x="219710" y="1085850"/>
            <a:ext cx="10515600" cy="1778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Key Performance Indicators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Forecast Overview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Cash Forecast</a:t>
            </a:r>
          </a:p>
        </p:txBody>
      </p:sp>
    </p:spTree>
    <p:extLst>
      <p:ext uri="{BB962C8B-B14F-4D97-AF65-F5344CB8AC3E}">
        <p14:creationId xmlns:p14="http://schemas.microsoft.com/office/powerpoint/2010/main" val="109146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EFA84-EFB6-A7FF-5D51-818ABFB983A8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E1BB1-72CC-8B48-6360-CEFEF80D4249}"/>
              </a:ext>
            </a:extLst>
          </p:cNvPr>
          <p:cNvSpPr txBox="1"/>
          <p:nvPr/>
        </p:nvSpPr>
        <p:spPr>
          <a:xfrm>
            <a:off x="193040" y="1103957"/>
            <a:ext cx="10515600" cy="58311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Cash balance on June 30, 2022 is 2,084,196.  This is an increase of 1,130,788.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Lanier ended the year with total revenue of $3,923,098 and total expenses $3,586,265 for total operating income $336,833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Dalton ended the year with total revenue of $3,622,492 and total expenses $3,501,323 for total operating income $ 121,169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Glen Oaks ended the year with total revenue of $2,969,813 and total expenses $2,855,465 for total operating income $114,348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76717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4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4C1DC-E4C1-8CD0-5C6A-130FBFF9647A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Key Performance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0E7D9-38F4-28E9-A29F-69E4BE1BAF45}"/>
              </a:ext>
            </a:extLst>
          </p:cNvPr>
          <p:cNvSpPr txBox="1"/>
          <p:nvPr/>
        </p:nvSpPr>
        <p:spPr>
          <a:xfrm>
            <a:off x="635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Days of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78D55-49C8-83FA-C51E-E948FB5B382B}"/>
              </a:ext>
            </a:extLst>
          </p:cNvPr>
          <p:cNvSpPr txBox="1"/>
          <p:nvPr/>
        </p:nvSpPr>
        <p:spPr>
          <a:xfrm>
            <a:off x="635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Cash balance at year-end divided by average daily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05003-E020-6045-C5F5-B21C4E2DE7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57730"/>
            <a:ext cx="2556510" cy="30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9096E-ED43-C6EB-62A8-7B2620291249}"/>
              </a:ext>
            </a:extLst>
          </p:cNvPr>
          <p:cNvSpPr txBox="1"/>
          <p:nvPr/>
        </p:nvSpPr>
        <p:spPr>
          <a:xfrm>
            <a:off x="635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77 DAYS OF CASH AT YEAR'S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A1B96-D5FB-6573-1E04-837A928725DF}"/>
              </a:ext>
            </a:extLst>
          </p:cNvPr>
          <p:cNvSpPr txBox="1"/>
          <p:nvPr/>
        </p:nvSpPr>
        <p:spPr>
          <a:xfrm>
            <a:off x="63500" y="556641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school will end the year with 77 days of cash. This is above the recommended 60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B9F3E-F498-C953-10B7-B8103CEE747A}"/>
              </a:ext>
            </a:extLst>
          </p:cNvPr>
          <p:cNvSpPr txBox="1"/>
          <p:nvPr/>
        </p:nvSpPr>
        <p:spPr>
          <a:xfrm>
            <a:off x="2921000" y="840740"/>
            <a:ext cx="3048000" cy="6017260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3570D-4F7E-B4D8-6553-A3112A6B2483}"/>
              </a:ext>
            </a:extLst>
          </p:cNvPr>
          <p:cNvSpPr txBox="1"/>
          <p:nvPr/>
        </p:nvSpPr>
        <p:spPr>
          <a:xfrm>
            <a:off x="30734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Gross Margin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9E61E-2DC3-3194-AB7B-82105742A5AC}"/>
              </a:ext>
            </a:extLst>
          </p:cNvPr>
          <p:cNvSpPr txBox="1"/>
          <p:nvPr/>
        </p:nvSpPr>
        <p:spPr>
          <a:xfrm>
            <a:off x="30734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Revenue less expenses, divided by revenue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8E576-E27D-E0F0-D6DA-CCED27F25FF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157730"/>
            <a:ext cx="2556510" cy="3061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385F38-1D63-D7F7-613B-5420DC2F6B28}"/>
              </a:ext>
            </a:extLst>
          </p:cNvPr>
          <p:cNvSpPr txBox="1"/>
          <p:nvPr/>
        </p:nvSpPr>
        <p:spPr>
          <a:xfrm>
            <a:off x="30734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5.4% GROSS MARGIN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FA0F91-6A0D-02D6-76AC-C1AAEA3D0CBB}"/>
              </a:ext>
            </a:extLst>
          </p:cNvPr>
          <p:cNvSpPr txBox="1"/>
          <p:nvPr/>
        </p:nvSpPr>
        <p:spPr>
          <a:xfrm>
            <a:off x="3073400" y="556641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forecasted net income is $570k, which is $152k above the budget. It yields a 5.4% gross margin.</a:t>
            </a:r>
          </a:p>
        </p:txBody>
      </p:sp>
    </p:spTree>
    <p:extLst>
      <p:ext uri="{BB962C8B-B14F-4D97-AF65-F5344CB8AC3E}">
        <p14:creationId xmlns:p14="http://schemas.microsoft.com/office/powerpoint/2010/main" val="56262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DAB68-CD42-DA03-7743-F12F5BE38A80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Forecast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6E8A5F-AD84-29B3-2712-B83F86D72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45060"/>
              </p:ext>
            </p:extLst>
          </p:nvPr>
        </p:nvGraphicFramePr>
        <p:xfrm>
          <a:off x="83820" y="633729"/>
          <a:ext cx="11868150" cy="581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147614959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3044639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949740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390473512"/>
                    </a:ext>
                  </a:extLst>
                </a:gridCol>
                <a:gridCol w="3279140">
                  <a:extLst>
                    <a:ext uri="{9D8B030D-6E8A-4147-A177-3AD203B41FA5}">
                      <a16:colId xmlns:a16="http://schemas.microsoft.com/office/drawing/2014/main" val="2674671714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132106590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Variance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             Variance Graphic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itchFamily="2" charset="0"/>
                        </a:rPr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91716144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$10.5m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$12.6m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B8462A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-$2.1m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No change in Budget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33887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$9.9m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$12.2m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$2.2m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7F7F7F"/>
                          </a:solidFill>
                          <a:latin typeface="Raleway" pitchFamily="2" charset="0"/>
                        </a:rPr>
                        <a:t>No change in Budget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547497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itchFamily="2" charset="0"/>
                        </a:rPr>
                        <a:t>Net Income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$570k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$419k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$152k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53528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itchFamily="2" charset="0"/>
                        </a:rPr>
                        <a:t>Cash Flow Adjustments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$596k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Raleway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$596k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413166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itchFamily="2" charset="0"/>
                        </a:rPr>
                        <a:t>Change in Cash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$1.2m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Raleway" pitchFamily="2" charset="0"/>
                        </a:rPr>
                        <a:t>$419k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itchFamily="2" charset="0"/>
                        </a:rPr>
                        <a:t>$748k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itchFamily="2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495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620421A-2F44-D51C-861E-3E14601B4D2D}"/>
              </a:ext>
            </a:extLst>
          </p:cNvPr>
          <p:cNvSpPr/>
          <p:nvPr/>
        </p:nvSpPr>
        <p:spPr>
          <a:xfrm>
            <a:off x="7115134" y="1460500"/>
            <a:ext cx="381000" cy="6609080"/>
          </a:xfrm>
          <a:prstGeom prst="rect">
            <a:avLst/>
          </a:prstGeom>
          <a:gradFill flip="none" rotWithShape="1">
            <a:gsLst>
              <a:gs pos="0">
                <a:srgbClr val="FEF8F5">
                  <a:alpha val="30000"/>
                </a:srgbClr>
              </a:gs>
              <a:gs pos="100000">
                <a:srgbClr val="FFCCCC">
                  <a:alpha val="3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95C84A-3A34-4C45-ACA3-4FBA4C8C65E8}"/>
              </a:ext>
            </a:extLst>
          </p:cNvPr>
          <p:cNvCxnSpPr/>
          <p:nvPr/>
        </p:nvCxnSpPr>
        <p:spPr>
          <a:xfrm>
            <a:off x="7496134" y="1519025"/>
            <a:ext cx="0" cy="5217055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17AB09-A2A8-3037-E71D-CB2908479446}"/>
              </a:ext>
            </a:extLst>
          </p:cNvPr>
          <p:cNvSpPr txBox="1"/>
          <p:nvPr/>
        </p:nvSpPr>
        <p:spPr>
          <a:xfrm>
            <a:off x="7458034" y="6609080"/>
            <a:ext cx="2946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Raleway" pitchFamily="2" charset="0"/>
              </a:rPr>
              <a:t>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9E0480-5489-05E5-F937-4A072D878245}"/>
              </a:ext>
            </a:extLst>
          </p:cNvPr>
          <p:cNvCxnSpPr/>
          <p:nvPr/>
        </p:nvCxnSpPr>
        <p:spPr>
          <a:xfrm>
            <a:off x="5608320" y="1969875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A4C45-C7B0-16E2-18CD-CE1D84DBD7F8}"/>
              </a:ext>
            </a:extLst>
          </p:cNvPr>
          <p:cNvSpPr/>
          <p:nvPr/>
        </p:nvSpPr>
        <p:spPr>
          <a:xfrm>
            <a:off x="7496134" y="3650509"/>
            <a:ext cx="137930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1A595C-CDC9-3387-9A40-F42C77CEBB0C}"/>
              </a:ext>
            </a:extLst>
          </p:cNvPr>
          <p:cNvCxnSpPr/>
          <p:nvPr/>
        </p:nvCxnSpPr>
        <p:spPr>
          <a:xfrm>
            <a:off x="83820" y="3463713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B7E904-23C6-E436-CFEF-B2329AAE0F9A}"/>
              </a:ext>
            </a:extLst>
          </p:cNvPr>
          <p:cNvCxnSpPr/>
          <p:nvPr/>
        </p:nvCxnSpPr>
        <p:spPr>
          <a:xfrm>
            <a:off x="7608664" y="2965767"/>
            <a:ext cx="0" cy="2296584"/>
          </a:xfrm>
          <a:prstGeom prst="line">
            <a:avLst/>
          </a:prstGeom>
          <a:ln w="158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D8613B-6724-67FE-FA46-2854C7F48818}"/>
              </a:ext>
            </a:extLst>
          </p:cNvPr>
          <p:cNvCxnSpPr/>
          <p:nvPr/>
        </p:nvCxnSpPr>
        <p:spPr>
          <a:xfrm>
            <a:off x="8176261" y="4957551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3ADB45D-13F0-FCCC-59F1-E973B25C849F}"/>
              </a:ext>
            </a:extLst>
          </p:cNvPr>
          <p:cNvSpPr/>
          <p:nvPr/>
        </p:nvSpPr>
        <p:spPr>
          <a:xfrm>
            <a:off x="7496134" y="5642293"/>
            <a:ext cx="680127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552370-455F-56C6-2143-6E209DFC6816}"/>
              </a:ext>
            </a:extLst>
          </p:cNvPr>
          <p:cNvCxnSpPr/>
          <p:nvPr/>
        </p:nvCxnSpPr>
        <p:spPr>
          <a:xfrm>
            <a:off x="8176261" y="5578793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36CE6A6-55E7-4CB5-44E4-D9968DE67899}"/>
              </a:ext>
            </a:extLst>
          </p:cNvPr>
          <p:cNvSpPr/>
          <p:nvPr/>
        </p:nvSpPr>
        <p:spPr>
          <a:xfrm rot="10800000">
            <a:off x="5595620" y="1658725"/>
            <a:ext cx="1887814" cy="621665"/>
          </a:xfrm>
          <a:prstGeom prst="homePlate">
            <a:avLst/>
          </a:prstGeom>
          <a:solidFill>
            <a:srgbClr val="B8462A"/>
          </a:solidFill>
          <a:ln w="38100">
            <a:solidFill>
              <a:srgbClr val="8F3621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E9F4773-0562-9A81-D781-81453E826204}"/>
              </a:ext>
            </a:extLst>
          </p:cNvPr>
          <p:cNvSpPr/>
          <p:nvPr/>
        </p:nvSpPr>
        <p:spPr>
          <a:xfrm>
            <a:off x="5595620" y="2654617"/>
            <a:ext cx="2038444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63500" dist="37357" dir="2700000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88E843-8569-F4F5-1308-CE512C9BE756}"/>
              </a:ext>
            </a:extLst>
          </p:cNvPr>
          <p:cNvCxnSpPr/>
          <p:nvPr/>
        </p:nvCxnSpPr>
        <p:spPr>
          <a:xfrm>
            <a:off x="7634064" y="3587009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24F96F6-C885-DF24-754A-F764B4FD406B}"/>
              </a:ext>
            </a:extLst>
          </p:cNvPr>
          <p:cNvSpPr/>
          <p:nvPr/>
        </p:nvSpPr>
        <p:spPr>
          <a:xfrm>
            <a:off x="7634064" y="4646401"/>
            <a:ext cx="542197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63500" dist="37357" dir="2700000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33E5B0-FCA0-81E7-9845-B3051FE965B1}"/>
              </a:ext>
            </a:extLst>
          </p:cNvPr>
          <p:cNvCxnSpPr/>
          <p:nvPr/>
        </p:nvCxnSpPr>
        <p:spPr>
          <a:xfrm>
            <a:off x="83820" y="5455497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D37924-DE4F-A30C-8762-8EE4CA906EF2}"/>
              </a:ext>
            </a:extLst>
          </p:cNvPr>
          <p:cNvSpPr txBox="1"/>
          <p:nvPr/>
        </p:nvSpPr>
        <p:spPr>
          <a:xfrm>
            <a:off x="5722620" y="1785725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-2.1m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570D1-9071-3BC0-945F-FCE92AE5FB85}"/>
              </a:ext>
            </a:extLst>
          </p:cNvPr>
          <p:cNvSpPr txBox="1"/>
          <p:nvPr/>
        </p:nvSpPr>
        <p:spPr>
          <a:xfrm>
            <a:off x="6656164" y="2781617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+2.2m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28C7A-DC17-A029-2863-309317BF99ED}"/>
              </a:ext>
            </a:extLst>
          </p:cNvPr>
          <p:cNvSpPr txBox="1"/>
          <p:nvPr/>
        </p:nvSpPr>
        <p:spPr>
          <a:xfrm>
            <a:off x="7189564" y="3777509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152k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C5D64C-C5DD-09D8-B0C0-6B7E282655F3}"/>
              </a:ext>
            </a:extLst>
          </p:cNvPr>
          <p:cNvSpPr txBox="1"/>
          <p:nvPr/>
        </p:nvSpPr>
        <p:spPr>
          <a:xfrm>
            <a:off x="7198361" y="4773401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+596k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2CD34-CF1A-94D9-A0D6-2B4AF4E56A8E}"/>
              </a:ext>
            </a:extLst>
          </p:cNvPr>
          <p:cNvSpPr txBox="1"/>
          <p:nvPr/>
        </p:nvSpPr>
        <p:spPr>
          <a:xfrm>
            <a:off x="7350761" y="5769293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748k</a:t>
            </a:r>
          </a:p>
        </p:txBody>
      </p:sp>
    </p:spTree>
    <p:extLst>
      <p:ext uri="{BB962C8B-B14F-4D97-AF65-F5344CB8AC3E}">
        <p14:creationId xmlns:p14="http://schemas.microsoft.com/office/powerpoint/2010/main" val="325306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C100D-223B-C547-E711-E4B4F919BA2A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Cash Forecast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286014"/>
              </p:ext>
            </p:extLst>
          </p:nvPr>
        </p:nvGraphicFramePr>
        <p:xfrm>
          <a:off x="4602480" y="1423669"/>
          <a:ext cx="64008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08486367-75B3-76AD-7144-1D5BE55C0CC5}"/>
              </a:ext>
            </a:extLst>
          </p:cNvPr>
          <p:cNvSpPr/>
          <p:nvPr/>
        </p:nvSpPr>
        <p:spPr>
          <a:xfrm>
            <a:off x="10744200" y="2336800"/>
            <a:ext cx="158750" cy="12065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92A17-8E79-C53D-A8AA-A97288D2AFF9}"/>
              </a:ext>
            </a:extLst>
          </p:cNvPr>
          <p:cNvSpPr txBox="1"/>
          <p:nvPr/>
        </p:nvSpPr>
        <p:spPr>
          <a:xfrm>
            <a:off x="10934700" y="2209800"/>
            <a:ext cx="952500" cy="646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raleway" pitchFamily="2" charset="0"/>
              </a:rPr>
              <a:t>$715k 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31D3D-392F-AFAA-9B4C-DB1EAB847CE6}"/>
              </a:ext>
            </a:extLst>
          </p:cNvPr>
          <p:cNvSpPr txBox="1"/>
          <p:nvPr/>
        </p:nvSpPr>
        <p:spPr>
          <a:xfrm>
            <a:off x="143510" y="1210310"/>
            <a:ext cx="4086860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>
                <a:solidFill>
                  <a:srgbClr val="595959"/>
                </a:solidFill>
                <a:latin typeface="Raleway" pitchFamily="2" charset="0"/>
              </a:rPr>
              <a:t>77 Days of Cash</a:t>
            </a:r>
          </a:p>
          <a:p>
            <a:r>
              <a:rPr lang="en-US" sz="3200" b="1">
                <a:solidFill>
                  <a:srgbClr val="595959"/>
                </a:solidFill>
                <a:latin typeface="Raleway" pitchFamily="2" charset="0"/>
              </a:rPr>
              <a:t>at year’s end</a:t>
            </a:r>
          </a:p>
          <a:p>
            <a:endParaRPr lang="en-US" sz="160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We forecast the school’s year ending cash balance as </a:t>
            </a:r>
            <a:r>
              <a:rPr lang="en-US" sz="1600" b="1">
                <a:solidFill>
                  <a:srgbClr val="595959"/>
                </a:solidFill>
                <a:latin typeface="Raleway" pitchFamily="2" charset="0"/>
              </a:rPr>
              <a:t>$2.09m</a:t>
            </a:r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, </a:t>
            </a:r>
          </a:p>
          <a:p>
            <a:r>
              <a:rPr lang="en-US" sz="1600" b="1">
                <a:solidFill>
                  <a:srgbClr val="FFC000"/>
                </a:solidFill>
                <a:latin typeface="Raleway" pitchFamily="2" charset="0"/>
              </a:rPr>
              <a:t>$715k</a:t>
            </a:r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 above budget.</a:t>
            </a:r>
          </a:p>
          <a:p>
            <a:endParaRPr lang="en-US" sz="160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>
                <a:solidFill>
                  <a:srgbClr val="767171"/>
                </a:solidFill>
                <a:latin typeface="Raleway" pitchFamily="2" charset="0"/>
              </a:rPr>
              <a:t>&lt;Enter data here&gt;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1BD95-BD8E-413E-B535-DDF90F1BA0D1}"/>
              </a:ext>
            </a:extLst>
          </p:cNvPr>
          <p:cNvSpPr txBox="1"/>
          <p:nvPr/>
        </p:nvSpPr>
        <p:spPr>
          <a:xfrm>
            <a:off x="10491538" y="1700541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Raleway" pitchFamily="2" charset="0"/>
              </a:rPr>
              <a:t> $2.09m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8D9E4E-67FB-F375-C9C7-1B9DC1DD0A76}"/>
              </a:ext>
            </a:extLst>
          </p:cNvPr>
          <p:cNvCxnSpPr/>
          <p:nvPr/>
        </p:nvCxnSpPr>
        <p:spPr>
          <a:xfrm flipV="1">
            <a:off x="10617200" y="2070100"/>
            <a:ext cx="266700" cy="2667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9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2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842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7E1FBC-1777-BCFD-17FD-04D1FF69C381}"/>
              </a:ext>
            </a:extLst>
          </p:cNvPr>
          <p:cNvSpPr txBox="1"/>
          <p:nvPr/>
        </p:nvSpPr>
        <p:spPr>
          <a:xfrm>
            <a:off x="405003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>
                <a:solidFill>
                  <a:srgbClr val="0066B3"/>
                </a:solidFill>
                <a:latin typeface="Raleway" pitchFamily="2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51813-39B9-2853-1EAD-3A188EAEAF86}"/>
              </a:ext>
            </a:extLst>
          </p:cNvPr>
          <p:cNvSpPr txBox="1"/>
          <p:nvPr/>
        </p:nvSpPr>
        <p:spPr>
          <a:xfrm>
            <a:off x="322453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Please contact your EdOps Finance Specialist: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Denise Deno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denise@ed-ops.com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504-338-7990</a:t>
            </a: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itchFamily="2" charset="0"/>
              </a:rPr>
              <a:t>© EdOps  2017-2020</a:t>
            </a:r>
          </a:p>
        </p:txBody>
      </p:sp>
    </p:spTree>
    <p:extLst>
      <p:ext uri="{BB962C8B-B14F-4D97-AF65-F5344CB8AC3E}">
        <p14:creationId xmlns:p14="http://schemas.microsoft.com/office/powerpoint/2010/main" val="86957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300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Raleway</vt:lpstr>
      <vt:lpstr>Raleway ExtraBold</vt:lpstr>
      <vt:lpstr>Wingdings</vt:lpstr>
      <vt:lpstr>Raleway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Deno</dc:creator>
  <cp:lastModifiedBy>Angela Beck</cp:lastModifiedBy>
  <cp:revision>9</cp:revision>
  <dcterms:created xsi:type="dcterms:W3CDTF">2022-09-23T14:05:34Z</dcterms:created>
  <dcterms:modified xsi:type="dcterms:W3CDTF">2022-09-23T17:19:19Z</dcterms:modified>
</cp:coreProperties>
</file>