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E119-30FB-4BE2-A012-BE298F4F8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E5B5E-E239-4FA4-9048-C76DA3277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7AC13-FBB3-4EBE-95AF-81820CD5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7B1C2-9D45-4020-93C4-662B7FCC4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CB8FF-63DE-4755-AE9D-F339C431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9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623FE-5F8B-4ACB-A547-A141F97A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461B6-E970-46B7-8841-34124502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289D-B598-4696-83A1-CD89D6ED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EF737-2BCC-4676-AA85-87057841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C1F4-E055-4FF4-95ED-2E544601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2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983B22-631A-4DC2-AAF3-DE943A6B0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FB8D7-BA08-455D-B70F-EB93E724B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AE26F-EDD1-4972-96B3-3E56B841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0F903-5670-4308-A5DA-0E40CFA6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E3989-EECC-4681-A403-6C5681E6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C789-5610-45A7-9BB2-24776A3FA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7CAF-246F-45E2-937E-E297E4C97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751B2-8188-436D-9F7F-CF01B8877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2218B-3EEA-4D22-86BC-B0E4F76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B23E-C4D3-472E-AD27-2AF15063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0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E0FC-2D26-497D-80E1-A57836EA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4E1C1-6633-40BF-B81F-C447106CC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089F9-10D5-492F-BC77-467AF419C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22B17-A80E-46C8-9C5C-27AA79163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DE23E-DFE3-44D4-974A-F1639580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036A2-C7D3-45C5-A01E-1B2692D8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408DC-9EA4-4B39-88CA-681D12BB4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51821-FC30-4CEE-B142-B2E2ADFAE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EA9A5-B849-42A8-8FBE-5CBC66739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3B1DB-B734-4330-9B04-1BCC5227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F3CDD-B2AA-4C20-BCAC-3B6FD13D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1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4E0C8-F47B-4549-A4B3-145974C5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A1225-1DBC-47CA-A2A8-EE7EBB7CA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EA887-CBB4-48BB-9535-F71B2D7E6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8184F5-0023-4AFF-A98B-62421C468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60724B-9866-4C13-AD35-EEB56B447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B584E-6CD0-47FD-B78E-F0571D131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69EB2C-4D08-40DB-B92C-C6C4D8E7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25AE13-4A17-43E9-B818-ED7EA361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B14A1-BB11-49F3-882A-BF28CC41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C4B92-51BA-4C07-A4C2-9619E8A4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A2C72-62CC-453B-8052-971983D0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E42CE0-B74A-45AD-B0E1-90E75679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E5C66E-6851-4431-B3E1-0CDC7939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7D363B-CEE5-4020-933A-53FC93EE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5341B-643B-4A0A-B205-6401F3C4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0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FDF-EB56-4671-9104-5E871F99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76EE-8773-4380-9BC4-B9E333454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308FE-4685-4EDD-AC46-367A4F549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A2D50-1B54-49F8-84E9-09976D42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EA7225-0377-4757-B792-36006A358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EA0D9-1146-4AA5-8BD2-1EC7F171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1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AB7B9-2BD4-4D4A-BD18-B4B4D035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F6F7A3-AFB7-470A-94E7-6BEB88F58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CE387-8C9D-4AA1-9205-D7CBEDB03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9ACD0-A99A-40E4-B847-1B46473A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768DA-D96C-482F-A08E-2528458D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AA8A2-5171-46FA-9B9D-ADF95C8D7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8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1622BE-8FAC-40E3-882E-B841AE4E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6CA81-36DF-4102-BFA2-C6FA7B24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6F1FA-6657-4BE1-9468-760E8E5F6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F0EC-57F1-46A1-BF93-BF5CF2812334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F5B53-44D1-42B7-9CF7-91BC4D1FB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CF35-B5EB-46CF-AC9C-F3C3DC5BE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5EAE-3AB3-45B2-AF92-406C46630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041" y="2767106"/>
            <a:ext cx="2880828" cy="3071906"/>
          </a:xfrm>
        </p:spPr>
        <p:txBody>
          <a:bodyPr anchor="t">
            <a:normAutofit/>
          </a:bodyPr>
          <a:lstStyle/>
          <a:p>
            <a:pPr algn="l"/>
            <a:r>
              <a:rPr lang="en-US" sz="2500" b="1" dirty="0">
                <a:solidFill>
                  <a:srgbClr val="FFFFFF"/>
                </a:solidFill>
              </a:rPr>
              <a:t>ENCORE JR/SR HIGH SCHOOL FOR THE</a:t>
            </a:r>
            <a:br>
              <a:rPr lang="en-US" sz="2500" b="1" dirty="0">
                <a:solidFill>
                  <a:srgbClr val="FFFFFF"/>
                </a:solidFill>
              </a:rPr>
            </a:br>
            <a:r>
              <a:rPr lang="en-US" sz="2500" b="1" dirty="0">
                <a:solidFill>
                  <a:srgbClr val="FFFFFF"/>
                </a:solidFill>
              </a:rPr>
              <a:t>PERFORMING AND VISUAL ARTS</a:t>
            </a:r>
            <a:br>
              <a:rPr lang="en-US" sz="2500" b="1" dirty="0">
                <a:solidFill>
                  <a:srgbClr val="FFFFFF"/>
                </a:solidFill>
              </a:rPr>
            </a:br>
            <a:br>
              <a:rPr lang="en-US" sz="2500" b="1" dirty="0">
                <a:solidFill>
                  <a:srgbClr val="FFFFFF"/>
                </a:solidFill>
              </a:rPr>
            </a:br>
            <a:r>
              <a:rPr lang="en-US" sz="2500" b="1" u="sng" dirty="0">
                <a:solidFill>
                  <a:srgbClr val="FFFFFF"/>
                </a:solidFill>
              </a:rPr>
              <a:t>2021-22  SECOND INTERIM BUDGET</a:t>
            </a:r>
            <a:br>
              <a:rPr lang="en-US" sz="2500" b="1" u="sng" dirty="0">
                <a:solidFill>
                  <a:srgbClr val="FFFFFF"/>
                </a:solidFill>
              </a:rPr>
            </a:br>
            <a:endParaRPr lang="en-US" sz="2500" b="1" u="sng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FC8AF8-43AA-44CF-BC87-0317DFD97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428" y="2334189"/>
            <a:ext cx="7225748" cy="218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CB306D-BA8E-43E0-94E5-9476AD21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Summary of Revenue Changes </a:t>
            </a:r>
            <a:b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</a:t>
            </a:r>
            <a:r>
              <a:rPr lang="en-US" sz="4000" kern="1200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Interim to 2</a:t>
            </a:r>
            <a:r>
              <a:rPr lang="en-US" sz="4000" kern="1200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nd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Interim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7D8DC6-A074-4E03-95E7-555E5902B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103386"/>
              </p:ext>
            </p:extLst>
          </p:nvPr>
        </p:nvGraphicFramePr>
        <p:xfrm>
          <a:off x="644056" y="2811846"/>
          <a:ext cx="10927832" cy="3297677"/>
        </p:xfrm>
        <a:graphic>
          <a:graphicData uri="http://schemas.openxmlformats.org/drawingml/2006/table">
            <a:tbl>
              <a:tblPr firstRow="1" bandRow="1"/>
              <a:tblGrid>
                <a:gridCol w="3764413">
                  <a:extLst>
                    <a:ext uri="{9D8B030D-6E8A-4147-A177-3AD203B41FA5}">
                      <a16:colId xmlns:a16="http://schemas.microsoft.com/office/drawing/2014/main" val="111435952"/>
                    </a:ext>
                  </a:extLst>
                </a:gridCol>
                <a:gridCol w="326411">
                  <a:extLst>
                    <a:ext uri="{9D8B030D-6E8A-4147-A177-3AD203B41FA5}">
                      <a16:colId xmlns:a16="http://schemas.microsoft.com/office/drawing/2014/main" val="2035222532"/>
                    </a:ext>
                  </a:extLst>
                </a:gridCol>
                <a:gridCol w="1808719">
                  <a:extLst>
                    <a:ext uri="{9D8B030D-6E8A-4147-A177-3AD203B41FA5}">
                      <a16:colId xmlns:a16="http://schemas.microsoft.com/office/drawing/2014/main" val="1060135729"/>
                    </a:ext>
                  </a:extLst>
                </a:gridCol>
                <a:gridCol w="1644018">
                  <a:extLst>
                    <a:ext uri="{9D8B030D-6E8A-4147-A177-3AD203B41FA5}">
                      <a16:colId xmlns:a16="http://schemas.microsoft.com/office/drawing/2014/main" val="1174920864"/>
                    </a:ext>
                  </a:extLst>
                </a:gridCol>
                <a:gridCol w="1867523">
                  <a:extLst>
                    <a:ext uri="{9D8B030D-6E8A-4147-A177-3AD203B41FA5}">
                      <a16:colId xmlns:a16="http://schemas.microsoft.com/office/drawing/2014/main" val="2637791224"/>
                    </a:ext>
                  </a:extLst>
                </a:gridCol>
                <a:gridCol w="1516748">
                  <a:extLst>
                    <a:ext uri="{9D8B030D-6E8A-4147-A177-3AD203B41FA5}">
                      <a16:colId xmlns:a16="http://schemas.microsoft.com/office/drawing/2014/main" val="2337423375"/>
                    </a:ext>
                  </a:extLst>
                </a:gridCol>
              </a:tblGrid>
              <a:tr h="51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2021-22 1st Interim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Year-To-Date Actuals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2021-22 2nd Interim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Change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63526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099403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Projected Enrollment: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     722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     695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     (27)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648480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Projected P-2 ADA: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671.46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646.35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           (25.11)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69377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540173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Revenues: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792946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General Purpose Entitlement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$    7,115,528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$   4,564,395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$    6,826,986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$      (288,542)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384161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Federal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1,805,349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 955,211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2,648,025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  842,676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598010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Other State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1,624,022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 535,141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1,454,462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 (169,560)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174413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Other Local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2,012,870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2,137,769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2,148,658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         135,788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48164"/>
                  </a:ext>
                </a:extLst>
              </a:tr>
              <a:tr h="278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TTL Revenues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$  12,557,769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$   8,192,516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$  13,078,132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 $       520,363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33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37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3D0F7-3DFA-4088-9A1E-1DDFC65CC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Revenues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9A6AD-C8E6-4E48-B3F1-C6AB78566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19742"/>
            <a:ext cx="9724031" cy="4843719"/>
          </a:xfrm>
        </p:spPr>
        <p:txBody>
          <a:bodyPr anchor="ctr">
            <a:normAutofit/>
          </a:bodyPr>
          <a:lstStyle/>
          <a:p>
            <a:r>
              <a:rPr lang="en-US" sz="2000" dirty="0"/>
              <a:t>Lower enrollment and ADA lead to drop in LCFF operating revenue.  Encore earns LCFF revenue at the rate of $10,563/ADA which equates to drop in LCFF of $265K.  Additional decrease related to adjustment for overpayments made in period of July – January</a:t>
            </a:r>
          </a:p>
          <a:p>
            <a:r>
              <a:rPr lang="en-US" sz="2000" dirty="0"/>
              <a:t>Lower ADA also leads to lower Special Ed and Lottery revenue – all paid on a per ADA basis – Revenue loss of $20K</a:t>
            </a:r>
          </a:p>
          <a:p>
            <a:r>
              <a:rPr lang="en-US" sz="2000" dirty="0"/>
              <a:t>Reduction in In Person Instruction grant of $151K </a:t>
            </a:r>
          </a:p>
          <a:p>
            <a:r>
              <a:rPr lang="en-US" sz="2000" dirty="0"/>
              <a:t>Increase in Utilization of Federal Cares Act  $’s (ESSER III) adding $857K </a:t>
            </a:r>
          </a:p>
          <a:p>
            <a:r>
              <a:rPr lang="en-US" sz="2000" dirty="0"/>
              <a:t>New State grants not included in 1</a:t>
            </a:r>
            <a:r>
              <a:rPr lang="en-US" sz="2000" baseline="30000" dirty="0"/>
              <a:t>st</a:t>
            </a:r>
            <a:r>
              <a:rPr lang="en-US" sz="2000" dirty="0"/>
              <a:t> Interim budget including A-G grant $112K and additional Expanded Learning revenues of $146K</a:t>
            </a:r>
          </a:p>
          <a:p>
            <a:r>
              <a:rPr lang="en-US" sz="2000" dirty="0"/>
              <a:t>Important to Note additional federal revenues are paid based on expenditure reporting and thus significant sum of $’s will not be received until after fiscal year ends</a:t>
            </a:r>
          </a:p>
        </p:txBody>
      </p:sp>
    </p:spTree>
    <p:extLst>
      <p:ext uri="{BB962C8B-B14F-4D97-AF65-F5344CB8AC3E}">
        <p14:creationId xmlns:p14="http://schemas.microsoft.com/office/powerpoint/2010/main" val="163710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89CB3D-8D26-4275-B620-994AB5584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Summary of Expenditure Changes 1</a:t>
            </a:r>
            <a:r>
              <a:rPr lang="en-US" sz="3100" baseline="30000">
                <a:solidFill>
                  <a:srgbClr val="FFFFFF"/>
                </a:solidFill>
              </a:rPr>
              <a:t>st</a:t>
            </a:r>
            <a:r>
              <a:rPr lang="en-US" sz="3100">
                <a:solidFill>
                  <a:srgbClr val="FFFFFF"/>
                </a:solidFill>
              </a:rPr>
              <a:t> Interim to 2</a:t>
            </a:r>
            <a:r>
              <a:rPr lang="en-US" sz="3100" baseline="30000">
                <a:solidFill>
                  <a:srgbClr val="FFFFFF"/>
                </a:solidFill>
              </a:rPr>
              <a:t>nd</a:t>
            </a:r>
            <a:r>
              <a:rPr lang="en-US" sz="3100">
                <a:solidFill>
                  <a:srgbClr val="FFFFFF"/>
                </a:solidFill>
              </a:rPr>
              <a:t> Interim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E773855-3A92-42E2-BE0E-418300D78F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762079"/>
              </p:ext>
            </p:extLst>
          </p:nvPr>
        </p:nvGraphicFramePr>
        <p:xfrm>
          <a:off x="1493084" y="2112579"/>
          <a:ext cx="9229777" cy="4192812"/>
        </p:xfrm>
        <a:graphic>
          <a:graphicData uri="http://schemas.openxmlformats.org/drawingml/2006/table">
            <a:tbl>
              <a:tblPr firstRow="1" bandRow="1"/>
              <a:tblGrid>
                <a:gridCol w="3040774">
                  <a:extLst>
                    <a:ext uri="{9D8B030D-6E8A-4147-A177-3AD203B41FA5}">
                      <a16:colId xmlns:a16="http://schemas.microsoft.com/office/drawing/2014/main" val="3787517459"/>
                    </a:ext>
                  </a:extLst>
                </a:gridCol>
                <a:gridCol w="222458">
                  <a:extLst>
                    <a:ext uri="{9D8B030D-6E8A-4147-A177-3AD203B41FA5}">
                      <a16:colId xmlns:a16="http://schemas.microsoft.com/office/drawing/2014/main" val="4162614278"/>
                    </a:ext>
                  </a:extLst>
                </a:gridCol>
                <a:gridCol w="1513321">
                  <a:extLst>
                    <a:ext uri="{9D8B030D-6E8A-4147-A177-3AD203B41FA5}">
                      <a16:colId xmlns:a16="http://schemas.microsoft.com/office/drawing/2014/main" val="3750181660"/>
                    </a:ext>
                  </a:extLst>
                </a:gridCol>
                <a:gridCol w="1457196">
                  <a:extLst>
                    <a:ext uri="{9D8B030D-6E8A-4147-A177-3AD203B41FA5}">
                      <a16:colId xmlns:a16="http://schemas.microsoft.com/office/drawing/2014/main" val="1218837397"/>
                    </a:ext>
                  </a:extLst>
                </a:gridCol>
                <a:gridCol w="1513321">
                  <a:extLst>
                    <a:ext uri="{9D8B030D-6E8A-4147-A177-3AD203B41FA5}">
                      <a16:colId xmlns:a16="http://schemas.microsoft.com/office/drawing/2014/main" val="3956869525"/>
                    </a:ext>
                  </a:extLst>
                </a:gridCol>
                <a:gridCol w="1482707">
                  <a:extLst>
                    <a:ext uri="{9D8B030D-6E8A-4147-A177-3AD203B41FA5}">
                      <a16:colId xmlns:a16="http://schemas.microsoft.com/office/drawing/2014/main" val="392024227"/>
                    </a:ext>
                  </a:extLst>
                </a:gridCol>
              </a:tblGrid>
              <a:tr h="548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2021-22 1st Interim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Year-To-Date Actuals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2021-22 2nd Interim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Change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93467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409980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Projected Enrollment: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     722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     695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     (27)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036922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Projected P-2 ADA: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671.46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646.35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           (25.11)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25681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Expenditures: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983266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Certificated Salaries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$    2,912,955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$   1,448,427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$    2,980,706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$        67,751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003125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Non-Certificated Salaries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2,347,300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1,127,836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2,208,254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(139,046)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199863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Benefits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2,107,111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994,212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2,012,132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(94,979)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981633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Books/Supplies/Materials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741,150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599,175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772,825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31,675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245374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Services/Operations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4,271,314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2,496,641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4,377,403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106,089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949091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Capital Outlay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204,240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204,240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085641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Other Outgo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52,147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    (52,147)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436178"/>
                  </a:ext>
                </a:extLst>
              </a:tr>
              <a:tr h="3036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TTL Expenditures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$  12,636,218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$   6,666,291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$  12,555,560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 $       (80,658)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14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59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3A9A46-CAC2-4CA2-87BB-1B12BE0C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Expenditures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7C40E-BE8E-4896-A9CA-E49F05AF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Reduction in employee compensation and benefits of ($166K) – staffing changes and attrition.  Open positions pro-rated.</a:t>
            </a:r>
          </a:p>
          <a:p>
            <a:r>
              <a:rPr lang="en-US" sz="2000" dirty="0"/>
              <a:t>Increase in Materials &amp; Supplies of $32K</a:t>
            </a:r>
          </a:p>
          <a:p>
            <a:r>
              <a:rPr lang="en-US" sz="2000" dirty="0"/>
              <a:t>Increase in Outside Services of $106K</a:t>
            </a:r>
          </a:p>
          <a:p>
            <a:pPr lvl="1">
              <a:buFontTx/>
              <a:buChar char="-"/>
            </a:pPr>
            <a:r>
              <a:rPr lang="en-US" sz="2000" dirty="0"/>
              <a:t>Increase in legal expense $59K</a:t>
            </a:r>
          </a:p>
          <a:p>
            <a:pPr lvl="1">
              <a:buFontTx/>
              <a:buChar char="-"/>
            </a:pPr>
            <a:r>
              <a:rPr lang="en-US" sz="2000" dirty="0"/>
              <a:t>Increase audit/CPA $29K</a:t>
            </a:r>
          </a:p>
          <a:p>
            <a:pPr lvl="1">
              <a:buFontTx/>
              <a:buChar char="-"/>
            </a:pPr>
            <a:r>
              <a:rPr lang="en-US" sz="2000" dirty="0"/>
              <a:t>Increase Maintenance &amp; Repair $69K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2794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88B042-8A8B-45BB-B9F5-7BC81A6E0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Cash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5C054-79BB-44E9-862A-0FDB0B03A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Increased utilization of Federal Cares Act funds – Not increasing expenditures but plan to charge more to ESSER III in current fiscal year.</a:t>
            </a:r>
          </a:p>
          <a:p>
            <a:r>
              <a:rPr lang="en-US" sz="2000" dirty="0"/>
              <a:t>  Allocation of funds is tied to quarterly expenditure reporting – increased utilization will result in $’s after year end – August/September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5379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A0CDD6-A619-48A9-9A19-7F3BAD18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Multi-Year Projection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7BE8AE-23C0-4C58-A9E0-360EF79F0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356598"/>
              </p:ext>
            </p:extLst>
          </p:nvPr>
        </p:nvGraphicFramePr>
        <p:xfrm>
          <a:off x="5487892" y="750441"/>
          <a:ext cx="5280628" cy="4526280"/>
        </p:xfrm>
        <a:graphic>
          <a:graphicData uri="http://schemas.openxmlformats.org/drawingml/2006/table">
            <a:tbl>
              <a:tblPr/>
              <a:tblGrid>
                <a:gridCol w="1788598">
                  <a:extLst>
                    <a:ext uri="{9D8B030D-6E8A-4147-A177-3AD203B41FA5}">
                      <a16:colId xmlns:a16="http://schemas.microsoft.com/office/drawing/2014/main" val="3849901489"/>
                    </a:ext>
                  </a:extLst>
                </a:gridCol>
                <a:gridCol w="1164010">
                  <a:extLst>
                    <a:ext uri="{9D8B030D-6E8A-4147-A177-3AD203B41FA5}">
                      <a16:colId xmlns:a16="http://schemas.microsoft.com/office/drawing/2014/main" val="1662990890"/>
                    </a:ext>
                  </a:extLst>
                </a:gridCol>
                <a:gridCol w="1164010">
                  <a:extLst>
                    <a:ext uri="{9D8B030D-6E8A-4147-A177-3AD203B41FA5}">
                      <a16:colId xmlns:a16="http://schemas.microsoft.com/office/drawing/2014/main" val="1774144112"/>
                    </a:ext>
                  </a:extLst>
                </a:gridCol>
                <a:gridCol w="1164010">
                  <a:extLst>
                    <a:ext uri="{9D8B030D-6E8A-4147-A177-3AD203B41FA5}">
                      <a16:colId xmlns:a16="http://schemas.microsoft.com/office/drawing/2014/main" val="1063436165"/>
                    </a:ext>
                  </a:extLst>
                </a:gridCol>
              </a:tblGrid>
              <a:tr h="17828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Calibri" panose="020F0502020204030204" pitchFamily="34" charset="0"/>
                        </a:rPr>
                        <a:t>Encore Jr./Sr. High School for the Performing &amp; Visual Arts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528999"/>
                  </a:ext>
                </a:extLst>
              </a:tr>
              <a:tr h="17828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Calibri" panose="020F0502020204030204" pitchFamily="34" charset="0"/>
                        </a:rPr>
                        <a:t>2021-22 2nd Interim 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120522"/>
                  </a:ext>
                </a:extLst>
              </a:tr>
              <a:tr h="17828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effectLst/>
                          <a:latin typeface="Calibri" panose="020F0502020204030204" pitchFamily="34" charset="0"/>
                        </a:rPr>
                        <a:t>MULTI-YEAR PROJECTION SUMMARY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107977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078054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9822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2022-23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3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17361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Projected Enrollment: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695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700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700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1339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0960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Projected P-2 ADA: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646.35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651.00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651.00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281690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976314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Revenues: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551092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General Purpose Entitlement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6,826,986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7,250,440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7,479,379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315663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Federal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2,648,025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617,503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496,168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422768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Other State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1,454,462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1,433,998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1,478,596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77996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Other Local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2,148,658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51,945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53,560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67907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TTL Revenues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13,078,132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9,353,886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9,507,703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729753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90148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Expenditures: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475730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Certificated Salaries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2,980,706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2,579,694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$           2,640,575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80003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Non-Certificated Salaries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2,208,254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1,296,260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1,326,852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896517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Benefits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2,012,132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1,459,953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1,494,408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29291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Books/Supplies/Materials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772,825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400,281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428,287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87044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Services/Operations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4,377,403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3,385,351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3,333,059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23152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Capital Outlay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204,240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208,325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212,492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626158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Other Outgo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55909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TTL Expenditures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12,555,560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9,329,865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9,435,672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435330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378669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Net Revenues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   522,571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     24,021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     72,031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87671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816177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Beginning Balance July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   593,311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1,115,882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1,139,903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147487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Ending Balance June 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1,115,882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1,139,903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 $           1,211,934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423995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483402"/>
                  </a:ext>
                </a:extLst>
              </a:tr>
              <a:tr h="13480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Ending Balance as % of Exp.: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8.9%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12.2%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12.8%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89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00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807</Words>
  <Application>Microsoft Office PowerPoint</Application>
  <PresentationFormat>Widescreen</PresentationFormat>
  <Paragraphs>228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Microsoft Sans Serif</vt:lpstr>
      <vt:lpstr>Office Theme</vt:lpstr>
      <vt:lpstr>ENCORE JR/SR HIGH SCHOOL FOR THE PERFORMING AND VISUAL ARTS  2021-22  SECOND INTERIM BUDGET </vt:lpstr>
      <vt:lpstr>Summary of Revenue Changes   1st Interim to 2nd Interim</vt:lpstr>
      <vt:lpstr>Revenues - Continued</vt:lpstr>
      <vt:lpstr>Summary of Expenditure Changes 1st Interim to 2nd Interim</vt:lpstr>
      <vt:lpstr>Expenditures - Continued</vt:lpstr>
      <vt:lpstr>Cash Flow</vt:lpstr>
      <vt:lpstr>Multi-Year Projection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ENCORE JR/SR HIGH SCHOOL FOR THE PERFORMING AND VISUAL ARTS  2021-22  SECOND INTERIM BUDGET </dc:title>
  <dc:creator>Paul Khoury</dc:creator>
  <cp:lastModifiedBy>Paul Khoury</cp:lastModifiedBy>
  <cp:revision>1</cp:revision>
  <dcterms:created xsi:type="dcterms:W3CDTF">2022-03-07T23:44:01Z</dcterms:created>
  <dcterms:modified xsi:type="dcterms:W3CDTF">2022-03-08T00:57:14Z</dcterms:modified>
</cp:coreProperties>
</file>