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drawings/drawing6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65" r:id="rId4"/>
    <p:sldId id="264" r:id="rId5"/>
    <p:sldId id="260" r:id="rId6"/>
    <p:sldId id="268" r:id="rId7"/>
    <p:sldId id="269" r:id="rId8"/>
    <p:sldId id="270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Encore100078\Box\LCAP%20Supplement%20Mid-Year%20Reporting%20ENCORE%20PK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Users\Encore100078\Box\LCAP%20Supplement%20Mid-Year%20Reporting%20ENCORE%20PK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C:\Users\Encore100078\Box\LCAP%20Supplement%20Mid-Year%20Reporting%20ENCORE%20PK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C:\Users\Encore100078\Box\LCAP%20Supplement%20Mid-Year%20Reporting%20ENCORE%20PK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file:///C:\Users\Encore100078\Box\LCAP%20Supplement%20Mid-Year%20Reporting%20ENCORE%20PK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lvl="0">
              <a:defRPr sz="2400" b="1" i="0">
                <a:solidFill>
                  <a:schemeClr val="dk1"/>
                </a:solidFill>
                <a:latin typeface="+mn-lt"/>
              </a:defRPr>
            </a:pPr>
            <a:r>
              <a:rPr lang="en-US" sz="2000" b="1" i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2021-22 LCAP Goal 1</a:t>
            </a:r>
          </a:p>
        </c:rich>
      </c:tx>
      <c:layout>
        <c:manualLayout>
          <c:xMode val="edge"/>
          <c:yMode val="edge"/>
          <c:x val="0.14741210047972794"/>
          <c:y val="5.9347181008902079E-2"/>
        </c:manualLayout>
      </c:layout>
      <c:overlay val="0"/>
    </c:title>
    <c:autoTitleDeleted val="0"/>
    <c:plotArea>
      <c:layout>
        <c:manualLayout>
          <c:xMode val="edge"/>
          <c:yMode val="edge"/>
          <c:x val="0.24866009839222356"/>
          <c:y val="0.14740536121509407"/>
          <c:w val="0.53685902729083657"/>
          <c:h val="0.79431186937454612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rgbClr val="4A86E8"/>
              </a:solidFill>
            </c:spPr>
            <c:extLst>
              <c:ext xmlns:c16="http://schemas.microsoft.com/office/drawing/2014/chart" uri="{C3380CC4-5D6E-409C-BE32-E72D297353CC}">
                <c16:uniqueId val="{00000001-3A57-4E63-8FA1-092750DAD9C4}"/>
              </c:ext>
            </c:extLst>
          </c:dPt>
          <c:dPt>
            <c:idx val="1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3A57-4E63-8FA1-092750DAD9C4}"/>
              </c:ext>
            </c:extLst>
          </c:dPt>
          <c:val>
            <c:numRef>
              <c:f>'Mid-Year Expenditures Summary'!$D$6:$E$6</c:f>
              <c:numCache>
                <c:formatCode>0%</c:formatCode>
                <c:ptCount val="2"/>
                <c:pt idx="0">
                  <c:v>0.7984793217391305</c:v>
                </c:pt>
                <c:pt idx="1">
                  <c:v>0.2015206782608695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A57-4E63-8FA1-092750DAD9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0"/>
      </c:doughnutChart>
    </c:plotArea>
    <c:plotVisOnly val="1"/>
    <c:dispBlanksAs val="zero"/>
    <c:showDLblsOverMax val="1"/>
  </c:chart>
  <c:spPr>
    <a:solidFill>
      <a:srgbClr val="EFEFEF"/>
    </a:solidFill>
  </c:spPr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lvl="0">
              <a:defRPr sz="2400" b="1" i="0">
                <a:solidFill>
                  <a:schemeClr val="dk1"/>
                </a:solidFill>
                <a:latin typeface="+mn-lt"/>
              </a:defRPr>
            </a:pPr>
            <a:r>
              <a:rPr lang="en-US" sz="2000" b="1" i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2021-22 LCAP Goal 2</a:t>
            </a:r>
          </a:p>
        </c:rich>
      </c:tx>
      <c:layout>
        <c:manualLayout>
          <c:xMode val="edge"/>
          <c:yMode val="edge"/>
          <c:x val="0.14741210047972794"/>
          <c:y val="5.5390702274975272E-2"/>
        </c:manualLayout>
      </c:layout>
      <c:overlay val="0"/>
    </c:title>
    <c:autoTitleDeleted val="0"/>
    <c:plotArea>
      <c:layout>
        <c:manualLayout>
          <c:xMode val="edge"/>
          <c:yMode val="edge"/>
          <c:x val="0.21541986989946776"/>
          <c:y val="0.16936665430267078"/>
          <c:w val="0.55617977528089901"/>
          <c:h val="0.77034374999999977"/>
        </c:manualLayout>
      </c:layout>
      <c:doughnutChart>
        <c:varyColors val="1"/>
        <c:ser>
          <c:idx val="0"/>
          <c:order val="0"/>
          <c:spPr>
            <a:solidFill>
              <a:schemeClr val="tx1">
                <a:lumMod val="50000"/>
                <a:lumOff val="50000"/>
              </a:schemeClr>
            </a:solidFill>
          </c:spPr>
          <c:dPt>
            <c:idx val="0"/>
            <c:bubble3D val="0"/>
            <c:spPr>
              <a:solidFill>
                <a:srgbClr val="FDA039"/>
              </a:solidFill>
            </c:spPr>
            <c:extLst>
              <c:ext xmlns:c16="http://schemas.microsoft.com/office/drawing/2014/chart" uri="{C3380CC4-5D6E-409C-BE32-E72D297353CC}">
                <c16:uniqueId val="{00000001-94CF-4E88-B57B-448EA072DEA3}"/>
              </c:ext>
            </c:extLst>
          </c:dPt>
          <c:val>
            <c:numRef>
              <c:f>'Mid-Year Expenditures Summary'!$D$7:$E$7</c:f>
              <c:numCache>
                <c:formatCode>0%</c:formatCode>
                <c:ptCount val="2"/>
                <c:pt idx="0">
                  <c:v>0.36154579032601797</c:v>
                </c:pt>
                <c:pt idx="1">
                  <c:v>0.63845420967398203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4CF-4E88-B57B-448EA072DE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0"/>
      </c:doughnutChart>
    </c:plotArea>
    <c:plotVisOnly val="1"/>
    <c:dispBlanksAs val="zero"/>
    <c:showDLblsOverMax val="1"/>
  </c:chart>
  <c:spPr>
    <a:solidFill>
      <a:srgbClr val="EFEFEF"/>
    </a:solidFill>
  </c:sp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lvl="0">
              <a:defRPr sz="2000" b="1" i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en-US" sz="2000" b="1" i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2021-22 LCAP Goal 3</a:t>
            </a:r>
          </a:p>
        </c:rich>
      </c:tx>
      <c:layout>
        <c:manualLayout>
          <c:xMode val="edge"/>
          <c:yMode val="edge"/>
          <c:x val="0.15426728471280424"/>
          <c:y val="5.9701492537313432E-2"/>
        </c:manualLayout>
      </c:layout>
      <c:overlay val="0"/>
    </c:title>
    <c:autoTitleDeleted val="0"/>
    <c:plotArea>
      <c:layout>
        <c:manualLayout>
          <c:xMode val="edge"/>
          <c:yMode val="edge"/>
          <c:x val="0.23521850899742938"/>
          <c:y val="0.15013421197780941"/>
          <c:w val="0.54498714652956304"/>
          <c:h val="0.78370038876440251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/>
              </a:solidFill>
            </c:spPr>
            <c:extLst>
              <c:ext xmlns:c16="http://schemas.microsoft.com/office/drawing/2014/chart" uri="{C3380CC4-5D6E-409C-BE32-E72D297353CC}">
                <c16:uniqueId val="{00000001-A37A-46BA-A991-E22ED7C924B1}"/>
              </c:ext>
            </c:extLst>
          </c:dPt>
          <c:dPt>
            <c:idx val="1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A37A-46BA-A991-E22ED7C924B1}"/>
              </c:ext>
            </c:extLst>
          </c:dPt>
          <c:val>
            <c:numRef>
              <c:f>'Mid-Year Expenditures Summary'!$D$8:$E$8</c:f>
              <c:numCache>
                <c:formatCode>0%</c:formatCode>
                <c:ptCount val="2"/>
                <c:pt idx="0">
                  <c:v>0.55070975609756101</c:v>
                </c:pt>
                <c:pt idx="1">
                  <c:v>0.44929024390243899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37A-46BA-A991-E22ED7C924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0"/>
      </c:doughnutChart>
    </c:plotArea>
    <c:plotVisOnly val="1"/>
    <c:dispBlanksAs val="zero"/>
    <c:showDLblsOverMax val="1"/>
  </c:chart>
  <c:spPr>
    <a:solidFill>
      <a:srgbClr val="EFEFEF"/>
    </a:solidFill>
  </c:sp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lvl="0">
              <a:defRPr sz="2000" b="1" i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en-US" sz="2000" b="1" i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2021-22 LCAP Goal 4</a:t>
            </a:r>
          </a:p>
        </c:rich>
      </c:tx>
      <c:layout>
        <c:manualLayout>
          <c:xMode val="edge"/>
          <c:yMode val="edge"/>
          <c:x val="0.13907441518396318"/>
          <c:y val="5.1434223541048464E-2"/>
        </c:manualLayout>
      </c:layout>
      <c:overlay val="0"/>
    </c:title>
    <c:autoTitleDeleted val="0"/>
    <c:plotArea>
      <c:layout>
        <c:manualLayout>
          <c:xMode val="edge"/>
          <c:yMode val="edge"/>
          <c:x val="0.22704741331898309"/>
          <c:y val="0.21462307574022013"/>
          <c:w val="0.55451824324667343"/>
          <c:h val="0.69611668578393482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1-1199-4796-BFBE-2903C9233772}"/>
              </c:ext>
            </c:extLst>
          </c:dPt>
          <c:dPt>
            <c:idx val="1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1199-4796-BFBE-2903C923377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val>
            <c:numRef>
              <c:f>'Mid-Year Expenditures Summary'!$D$9:$E$9</c:f>
              <c:numCache>
                <c:formatCode>0%</c:formatCode>
                <c:ptCount val="2"/>
                <c:pt idx="0">
                  <c:v>0.41984021541504707</c:v>
                </c:pt>
                <c:pt idx="1">
                  <c:v>0.58015978458495288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199-4796-BFBE-2903C92337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0"/>
      </c:doughnutChart>
    </c:plotArea>
    <c:plotVisOnly val="1"/>
    <c:dispBlanksAs val="zero"/>
    <c:showDLblsOverMax val="1"/>
  </c:chart>
  <c:spPr>
    <a:solidFill>
      <a:srgbClr val="EFEFEF"/>
    </a:solidFill>
  </c:sp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lvl="0">
              <a:defRPr sz="2000" b="1" i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en-US" sz="2000" b="1" i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2021-22 LCAP Goal 5</a:t>
            </a:r>
          </a:p>
        </c:rich>
      </c:tx>
      <c:layout>
        <c:manualLayout>
          <c:xMode val="edge"/>
          <c:yMode val="edge"/>
          <c:x val="0.14102436424238743"/>
          <c:y val="4.4276735437743873E-2"/>
        </c:manualLayout>
      </c:layout>
      <c:overlay val="0"/>
    </c:title>
    <c:autoTitleDeleted val="0"/>
    <c:plotArea>
      <c:layout>
        <c:manualLayout>
          <c:xMode val="edge"/>
          <c:yMode val="edge"/>
          <c:x val="0.22150259067357514"/>
          <c:y val="0.21764882744222788"/>
          <c:w val="0.54663212435233166"/>
          <c:h val="0.69817394529192789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1-C603-44B4-B878-6E153CC201F1}"/>
              </c:ext>
            </c:extLst>
          </c:dPt>
          <c:dPt>
            <c:idx val="1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C603-44B4-B878-6E153CC201F1}"/>
              </c:ext>
            </c:extLst>
          </c:dPt>
          <c:val>
            <c:numRef>
              <c:f>'Mid-Year Expenditures Summary'!$D$10:$E$10</c:f>
              <c:numCache>
                <c:formatCode>0%</c:formatCode>
                <c:ptCount val="2"/>
                <c:pt idx="0">
                  <c:v>0.43622632388439558</c:v>
                </c:pt>
                <c:pt idx="1">
                  <c:v>0.56377367611560447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603-44B4-B878-6E153CC201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0"/>
      </c:doughnutChart>
    </c:plotArea>
    <c:plotVisOnly val="1"/>
    <c:dispBlanksAs val="zero"/>
    <c:showDLblsOverMax val="1"/>
  </c:chart>
  <c:spPr>
    <a:solidFill>
      <a:srgbClr val="EFEFEF"/>
    </a:solidFill>
  </c:sp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lvl="0">
              <a:defRPr sz="2400" b="1" i="0">
                <a:solidFill>
                  <a:schemeClr val="dk1"/>
                </a:solidFill>
                <a:latin typeface="+mn-lt"/>
              </a:defRPr>
            </a:pPr>
            <a:r>
              <a:rPr lang="en-US" sz="2000" b="1" i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2021-22 LCAP Contributing Expenditures for Increased or Improved Services</a:t>
            </a:r>
          </a:p>
        </c:rich>
      </c:tx>
      <c:layout>
        <c:manualLayout>
          <c:xMode val="edge"/>
          <c:yMode val="edge"/>
          <c:x val="0.14169935858609389"/>
          <c:y val="4.666666666666666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811494717006528"/>
          <c:y val="0.33402650918635168"/>
          <c:w val="0.41007177200195111"/>
          <c:h val="0.57031520290732884"/>
        </c:manualLayout>
      </c:layout>
      <c:doughnutChart>
        <c:varyColors val="1"/>
        <c:ser>
          <c:idx val="0"/>
          <c:order val="0"/>
          <c:spPr>
            <a:solidFill>
              <a:schemeClr val="tx1">
                <a:lumMod val="50000"/>
                <a:lumOff val="50000"/>
              </a:schemeClr>
            </a:solidFill>
          </c:spPr>
          <c:dPt>
            <c:idx val="0"/>
            <c:bubble3D val="0"/>
            <c:spPr>
              <a:solidFill>
                <a:schemeClr val="accent2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F650-4135-A8FD-767B31ED0AAA}"/>
              </c:ext>
            </c:extLst>
          </c:dPt>
          <c:val>
            <c:numRef>
              <c:f>'IncreasedImproved Summary'!$D$7:$E$7</c:f>
              <c:numCache>
                <c:formatCode>0%</c:formatCode>
                <c:ptCount val="2"/>
                <c:pt idx="0">
                  <c:v>0.48381916766397337</c:v>
                </c:pt>
                <c:pt idx="1">
                  <c:v>0.51618083233602663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650-4135-A8FD-767B31ED0A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60"/>
      </c:doughnutChart>
    </c:plotArea>
    <c:plotVisOnly val="1"/>
    <c:dispBlanksAs val="zero"/>
    <c:showDLblsOverMax val="1"/>
  </c:chart>
  <c:spPr>
    <a:solidFill>
      <a:srgbClr val="EFEFEF"/>
    </a:solidFill>
  </c:sp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0.03171</cdr:x>
      <cdr:y>0.86746</cdr:y>
    </cdr:from>
    <cdr:to>
      <cdr:x>0.97515</cdr:x>
      <cdr:y>0.97501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17475" y="2784475"/>
          <a:ext cx="3495674" cy="3452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100" b="1" baseline="0">
              <a:latin typeface="Arial" panose="020B0604020202020204" pitchFamily="34" charset="0"/>
              <a:cs typeface="Arial" panose="020B0604020202020204" pitchFamily="34" charset="0"/>
            </a:rPr>
            <a:t>Goal 1Total Budgeted Expenditures = $1,610,000</a:t>
          </a:r>
          <a:endParaRPr lang="en-US" sz="1100" b="1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0.41388</cdr:x>
      <cdr:y>0.47181</cdr:y>
    </cdr:from>
    <cdr:to>
      <cdr:x>0.65296</cdr:x>
      <cdr:y>0.71513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533525" y="1514475"/>
          <a:ext cx="885825" cy="7810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fld id="{954AB674-CBDB-43AD-9832-67ABBA07C4F7}" type="TxLink">
            <a:rPr lang="en-US" sz="2400" b="1" i="0" u="none" strike="noStrike">
              <a:solidFill>
                <a:srgbClr val="0070C0"/>
              </a:solidFill>
              <a:latin typeface="Arial"/>
              <a:cs typeface="Arial"/>
            </a:rPr>
            <a:pPr/>
            <a:t>80%</a:t>
          </a:fld>
          <a:endParaRPr lang="en-US" sz="2400" b="1">
            <a:solidFill>
              <a:srgbClr val="0070C0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0.04199</cdr:x>
      <cdr:y>0.87339</cdr:y>
    </cdr:from>
    <cdr:to>
      <cdr:x>0.98543</cdr:x>
      <cdr:y>0.98095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55575" y="2803525"/>
          <a:ext cx="3495674" cy="3452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100" b="1" baseline="0">
              <a:latin typeface="Arial" panose="020B0604020202020204" pitchFamily="34" charset="0"/>
              <a:cs typeface="Arial" panose="020B0604020202020204" pitchFamily="34" charset="0"/>
            </a:rPr>
            <a:t>Goal 2 Total Budgeted Expenditures = $1,070,00</a:t>
          </a:r>
          <a:endParaRPr lang="en-US" sz="1100" b="1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0.39589</cdr:x>
      <cdr:y>0.48665</cdr:y>
    </cdr:from>
    <cdr:to>
      <cdr:x>0.66581</cdr:x>
      <cdr:y>0.70623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466850" y="1562100"/>
          <a:ext cx="1000125" cy="7048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fld id="{B855F8C7-A133-4717-87F7-9DBFCE28925C}" type="TxLink">
            <a:rPr lang="en-US" sz="2400" b="1" i="0" u="none" strike="noStrike">
              <a:solidFill>
                <a:schemeClr val="accent2">
                  <a:lumMod val="75000"/>
                </a:schemeClr>
              </a:solidFill>
              <a:latin typeface="Arial"/>
              <a:cs typeface="Arial"/>
            </a:rPr>
            <a:pPr/>
            <a:t>36%</a:t>
          </a:fld>
          <a:endParaRPr lang="en-US" sz="2400" b="1">
            <a:solidFill>
              <a:schemeClr val="accent2">
                <a:lumMod val="75000"/>
              </a:schemeClr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0.4036</cdr:x>
      <cdr:y>0.47463</cdr:y>
    </cdr:from>
    <cdr:to>
      <cdr:x>0.65296</cdr:x>
      <cdr:y>0.7194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95425" y="1514475"/>
          <a:ext cx="923925" cy="7810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fld id="{430CA95A-768E-42EC-8D0D-DE25B1415BC1}" type="TxLink">
            <a:rPr lang="en-US" sz="2400" b="1" i="0" u="none" strike="noStrike">
              <a:solidFill>
                <a:srgbClr val="00B050"/>
              </a:solidFill>
              <a:latin typeface="Arial"/>
              <a:cs typeface="Arial"/>
            </a:rPr>
            <a:pPr/>
            <a:t>55%</a:t>
          </a:fld>
          <a:endParaRPr lang="en-US" sz="2400" b="1">
            <a:solidFill>
              <a:srgbClr val="00B050"/>
            </a:solidFill>
          </a:endParaRPr>
        </a:p>
      </cdr:txBody>
    </cdr:sp>
  </cdr:relSizeAnchor>
  <cdr:relSizeAnchor xmlns:cdr="http://schemas.openxmlformats.org/drawingml/2006/chartDrawing">
    <cdr:from>
      <cdr:x>0.01628</cdr:x>
      <cdr:y>0.86368</cdr:y>
    </cdr:from>
    <cdr:to>
      <cdr:x>0.95973</cdr:x>
      <cdr:y>0.97188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60325" y="2755900"/>
          <a:ext cx="3495674" cy="3452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100" b="1" baseline="0">
              <a:latin typeface="Arial" panose="020B0604020202020204" pitchFamily="34" charset="0"/>
              <a:cs typeface="Arial" panose="020B0604020202020204" pitchFamily="34" charset="0"/>
            </a:rPr>
            <a:t>Goal 3 Total Budgeted Expenditures = $952,000</a:t>
          </a:r>
          <a:endParaRPr lang="en-US" sz="1100" b="1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0.03171</cdr:x>
      <cdr:y>0.88823</cdr:y>
    </cdr:from>
    <cdr:to>
      <cdr:x>0.97515</cdr:x>
      <cdr:y>0.99578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17475" y="2851150"/>
          <a:ext cx="3495674" cy="3452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100" b="1" baseline="0">
              <a:latin typeface="Arial" panose="020B0604020202020204" pitchFamily="34" charset="0"/>
              <a:cs typeface="Arial" panose="020B0604020202020204" pitchFamily="34" charset="0"/>
            </a:rPr>
            <a:t>Goal 4 Total Budgeted Expenditures = $552,000</a:t>
          </a:r>
          <a:endParaRPr lang="en-US" sz="1100" b="1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0.03685</cdr:x>
      <cdr:y>0.88526</cdr:y>
    </cdr:from>
    <cdr:to>
      <cdr:x>0.98029</cdr:x>
      <cdr:y>0.99282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36525" y="2841625"/>
          <a:ext cx="3495674" cy="3452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100" b="1" baseline="0">
              <a:latin typeface="Arial" panose="020B0604020202020204" pitchFamily="34" charset="0"/>
              <a:cs typeface="Arial" panose="020B0604020202020204" pitchFamily="34" charset="0"/>
            </a:rPr>
            <a:t>Goal 5 Total Budgeted Expenditures = $402,000</a:t>
          </a:r>
          <a:endParaRPr lang="en-US" sz="1100" b="1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0.40631</cdr:x>
      <cdr:y>0.55077</cdr:y>
    </cdr:from>
    <cdr:to>
      <cdr:x>0.60875</cdr:x>
      <cdr:y>0.77846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962152" y="2098431"/>
          <a:ext cx="977618" cy="86750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fld id="{B4FC715E-A408-4538-BC80-AEA8B4D7D705}" type="TxLink">
            <a:rPr lang="en-US" sz="2400" b="1" i="0" u="none" strike="noStrike">
              <a:solidFill>
                <a:schemeClr val="accent2">
                  <a:lumMod val="50000"/>
                </a:schemeClr>
              </a:solidFill>
              <a:latin typeface="Arial"/>
              <a:cs typeface="Arial"/>
            </a:rPr>
            <a:pPr/>
            <a:t>48%</a:t>
          </a:fld>
          <a:endParaRPr lang="en-US" sz="2400" b="1">
            <a:solidFill>
              <a:schemeClr val="accent2">
                <a:lumMod val="50000"/>
              </a:schemeClr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DB2C4-AC7F-4AD9-B0BD-981719F088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39CD8E-20A7-4E29-AD42-CAFA27AA12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975867-7E68-4697-9F16-FC499F37B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38190-BA23-4719-B7EE-97230056A1B5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7C8410-EB7D-4126-824F-B84FF6602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CDA8A4-5ABC-4E9F-B0FB-1D4936771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3BB0F-AD09-4402-8400-7C9C5579E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941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0FE2EB-383F-49F6-A2F5-BB6E30868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AB2635-2862-4769-A4A2-EA008EC00B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C04A44-B9F9-4D6E-B681-21FC8B59B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38190-BA23-4719-B7EE-97230056A1B5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6E7751-69FD-46C9-A0FC-B6D2BDF52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968CB2-77C9-46A1-981A-3C84F0E57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3BB0F-AD09-4402-8400-7C9C5579E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492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E33DF0-B3EE-44A0-B77B-909F8D4E45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A258DE-A147-4772-AE64-88F4A993F3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0A5E12-BDBA-4EFA-80AF-27B2580AD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38190-BA23-4719-B7EE-97230056A1B5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6186E1-7942-4850-9D45-A657EC4F6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C76C94-048F-42BD-8C07-6EFBFFE7E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3BB0F-AD09-4402-8400-7C9C5579E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918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C8057-BBD4-4BFB-863C-965D428FA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792638-493D-4172-B99F-D282564255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5D0E2D-8031-4FC5-A3B7-CBACC0DDA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38190-BA23-4719-B7EE-97230056A1B5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A52352-112E-4585-A24C-1077EA2AD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B3C589-9A6D-4ADC-91B8-4D2467201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3BB0F-AD09-4402-8400-7C9C5579E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468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ECB1C0-B9FA-4FC7-90E5-B60786FDF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4B98A6-EF04-452F-ADAB-853E1A0562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0FD07C-0D49-4EDC-881D-03194E1E1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38190-BA23-4719-B7EE-97230056A1B5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3D9D82-664A-4A7A-B2DB-154176486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680A80-B642-47CF-9DDB-48F7FC74A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3BB0F-AD09-4402-8400-7C9C5579E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968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B44C9-9102-43A2-876B-4C2D54A294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0981E0-578E-497D-BBFF-9EE1EC7A56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93A981-E210-459B-8BF4-4E923CFC3B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69DAFA-24D9-4DAC-8801-4F6A6F681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38190-BA23-4719-B7EE-97230056A1B5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003046-67CF-4BD8-8529-3567007EE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116804-4D3D-430B-9DF0-F57E8FBF6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3BB0F-AD09-4402-8400-7C9C5579E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08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A1388-CD87-4C23-9820-9A533ADCA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559BAF-93BD-4FE3-BBC5-F95815A254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540CFD-0DDC-4CC9-964D-1383766F41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DC482F-1518-4E69-94BB-96FE5C8327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D437CC1-377C-46C0-AD5B-0E605A1A3D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645864-21FD-43F5-8472-0E6BDBC5F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38190-BA23-4719-B7EE-97230056A1B5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3FA1CC6-E44D-46B3-934F-91AF6D613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9EBE51C-4A6C-4E39-A57E-213DC9E44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3BB0F-AD09-4402-8400-7C9C5579E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948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A39E54-9641-40E6-99A5-9B238A632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77DE05-8D3D-464C-8DE3-520EB4559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38190-BA23-4719-B7EE-97230056A1B5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A28EB0-8755-47AD-BEB0-09E830467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1BA323-A86A-459C-95A4-DEE818AC0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3BB0F-AD09-4402-8400-7C9C5579E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416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235EAD5-E9E1-40A5-BA66-AAF98D4AB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38190-BA23-4719-B7EE-97230056A1B5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2598CA-F61B-4162-8E79-7004E4DD1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F7F559-7D45-4EA7-987D-3EA6420DD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3BB0F-AD09-4402-8400-7C9C5579E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919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317A14-5D08-46A7-96DA-B49C426331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C94106-3D44-4BCA-B4E8-6E41BD182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DB7852-B10C-47AB-965E-14A6E442D8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1C5742-637E-4319-8CA0-3AD57E1FC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38190-BA23-4719-B7EE-97230056A1B5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45459A-407D-4747-A391-CCB945447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682B4F-997A-47F0-9917-5C4DC39BE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3BB0F-AD09-4402-8400-7C9C5579E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63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53E28D-7D96-4EDF-AE4B-4DDDCAEE7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7321318-C302-4F97-8861-C0F54820D1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6C6DA8-DA9F-4235-AF6B-02D74766EB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4E1E0F-A54B-4349-8669-331E55513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38190-BA23-4719-B7EE-97230056A1B5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5E8A22-B9EC-4D98-9418-C3D7BB96E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A9A388-6A1A-42ED-8765-B68681EC2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3BB0F-AD09-4402-8400-7C9C5579E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887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DE2511-7AA0-43B9-B8CE-9021D4DEEA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D5B19E-5CE5-417E-8C83-339C8B2803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EDBE9B-B992-4E16-9158-B53F81E011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38190-BA23-4719-B7EE-97230056A1B5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CE13FE-1B18-4BE1-B26D-C8D97BC91A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97AA4E-157D-499A-8036-B8D89074A1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3BB0F-AD09-4402-8400-7C9C5579E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337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142CE16-8741-485D-A114-E9D3404B5D7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LCAP Supplement Report 2021-22</a:t>
            </a:r>
          </a:p>
          <a:p>
            <a:r>
              <a:rPr lang="en-US" dirty="0"/>
              <a:t>Presented to Encore Board of Directors</a:t>
            </a:r>
          </a:p>
          <a:p>
            <a:r>
              <a:rPr lang="en-US" dirty="0"/>
              <a:t>February 28, 2022</a:t>
            </a:r>
          </a:p>
        </p:txBody>
      </p:sp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8C4954B4-0A9B-4690-9961-5C5B61839E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9069" y="974576"/>
            <a:ext cx="8027455" cy="2454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0470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EA9D4-6AC2-4047-A2B7-D033CAF53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0342" y="365125"/>
            <a:ext cx="10243457" cy="60525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Implementation Status of Actions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EF1E5863-9D38-4690-94E1-CF0BC2885D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36623"/>
              </p:ext>
            </p:extLst>
          </p:nvPr>
        </p:nvGraphicFramePr>
        <p:xfrm>
          <a:off x="708153" y="1019355"/>
          <a:ext cx="8323879" cy="5473520"/>
        </p:xfrm>
        <a:graphic>
          <a:graphicData uri="http://schemas.openxmlformats.org/drawingml/2006/table">
            <a:tbl>
              <a:tblPr/>
              <a:tblGrid>
                <a:gridCol w="445717">
                  <a:extLst>
                    <a:ext uri="{9D8B030D-6E8A-4147-A177-3AD203B41FA5}">
                      <a16:colId xmlns:a16="http://schemas.microsoft.com/office/drawing/2014/main" val="4060874388"/>
                    </a:ext>
                  </a:extLst>
                </a:gridCol>
                <a:gridCol w="411433">
                  <a:extLst>
                    <a:ext uri="{9D8B030D-6E8A-4147-A177-3AD203B41FA5}">
                      <a16:colId xmlns:a16="http://schemas.microsoft.com/office/drawing/2014/main" val="466319225"/>
                    </a:ext>
                  </a:extLst>
                </a:gridCol>
                <a:gridCol w="5320689">
                  <a:extLst>
                    <a:ext uri="{9D8B030D-6E8A-4147-A177-3AD203B41FA5}">
                      <a16:colId xmlns:a16="http://schemas.microsoft.com/office/drawing/2014/main" val="1324408461"/>
                    </a:ext>
                  </a:extLst>
                </a:gridCol>
                <a:gridCol w="2146040">
                  <a:extLst>
                    <a:ext uri="{9D8B030D-6E8A-4147-A177-3AD203B41FA5}">
                      <a16:colId xmlns:a16="http://schemas.microsoft.com/office/drawing/2014/main" val="1884081636"/>
                    </a:ext>
                  </a:extLst>
                </a:gridCol>
              </a:tblGrid>
              <a:tr h="9127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2021-22 LCAP Goal #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2021-22 LCAP Action #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2021-22 Action/Service Title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Status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3300664"/>
                  </a:ext>
                </a:extLst>
              </a:tr>
              <a:tr h="1831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HVAC Improvements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518392"/>
                  </a:ext>
                </a:extLst>
              </a:tr>
              <a:tr h="1831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School Gym / Big Top Structure Improvements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1315594"/>
                  </a:ext>
                </a:extLst>
              </a:tr>
              <a:tr h="1831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Replacement of outdoor furniture and storage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4261297"/>
                  </a:ext>
                </a:extLst>
              </a:tr>
              <a:tr h="1654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Replacement Furniture in the Restaurant / Theater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5810086"/>
                  </a:ext>
                </a:extLst>
              </a:tr>
              <a:tr h="1831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Math curriculum adoption (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Edgenuity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6156429"/>
                  </a:ext>
                </a:extLst>
              </a:tr>
              <a:tr h="1831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English curriculum adoption (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Edgenuity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7389571"/>
                  </a:ext>
                </a:extLst>
              </a:tr>
              <a:tr h="1831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Junior High Instructional Aides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5168321"/>
                  </a:ext>
                </a:extLst>
              </a:tr>
              <a:tr h="1654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Hiring qualified teachers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3949750"/>
                  </a:ext>
                </a:extLst>
              </a:tr>
              <a:tr h="1654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Parent Incentives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9222228"/>
                  </a:ext>
                </a:extLst>
              </a:tr>
              <a:tr h="3527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Aeries Automation Upgrade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D05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5306848"/>
                  </a:ext>
                </a:extLst>
              </a:tr>
              <a:tr h="1654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Addition of Counseling Interns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2788894"/>
                  </a:ext>
                </a:extLst>
              </a:tr>
              <a:tr h="1654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Assistant Dean of Students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4378286"/>
                  </a:ext>
                </a:extLst>
              </a:tr>
              <a:tr h="1654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Realignment of attendance procedures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0726395"/>
                  </a:ext>
                </a:extLst>
              </a:tr>
              <a:tr h="1654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NWEA Benchmark Implementation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717941"/>
                  </a:ext>
                </a:extLst>
              </a:tr>
              <a:tr h="1654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PSAT annual testing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7899517"/>
                  </a:ext>
                </a:extLst>
              </a:tr>
              <a:tr h="1654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Academic Director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1877754"/>
                  </a:ext>
                </a:extLst>
              </a:tr>
              <a:tr h="1654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Hiring 2 Instructional Aides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4739683"/>
                  </a:ext>
                </a:extLst>
              </a:tr>
              <a:tr h="1654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Credentialed Teachers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9782564"/>
                  </a:ext>
                </a:extLst>
              </a:tr>
              <a:tr h="1654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Student Incentives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0359524"/>
                  </a:ext>
                </a:extLst>
              </a:tr>
              <a:tr h="1654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Teacher Incentives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891892"/>
                  </a:ext>
                </a:extLst>
              </a:tr>
              <a:tr h="1654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Counselors / Counselor Interns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1679938"/>
                  </a:ext>
                </a:extLst>
              </a:tr>
              <a:tr h="1654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Enrollment Advertising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D05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9774213"/>
                  </a:ext>
                </a:extLst>
              </a:tr>
              <a:tr h="1654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Distance Learning Support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9093420"/>
                  </a:ext>
                </a:extLst>
              </a:tr>
              <a:tr h="1654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Highly Qualified Teachers: Instruction Time and Professional Training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0017050"/>
                  </a:ext>
                </a:extLst>
              </a:tr>
            </a:tbl>
          </a:graphicData>
        </a:graphic>
      </p:graphicFrame>
      <p:pic>
        <p:nvPicPr>
          <p:cNvPr id="9" name="Picture 8" descr="A picture containing text&#10;&#10;Description automatically generated">
            <a:extLst>
              <a:ext uri="{FF2B5EF4-FFF2-40B4-BE49-F238E27FC236}">
                <a16:creationId xmlns:a16="http://schemas.microsoft.com/office/drawing/2014/main" id="{8CED5341-DC4C-4E94-9FD3-B5E310BF89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9775" y="5990090"/>
            <a:ext cx="2105024" cy="643619"/>
          </a:xfrm>
          <a:prstGeom prst="rect">
            <a:avLst/>
          </a:prstGeom>
        </p:spPr>
      </p:pic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F79ADF24-1331-48BE-A2D1-DD38077D0E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7031223"/>
              </p:ext>
            </p:extLst>
          </p:nvPr>
        </p:nvGraphicFramePr>
        <p:xfrm>
          <a:off x="9317135" y="3429000"/>
          <a:ext cx="2235200" cy="771525"/>
        </p:xfrm>
        <a:graphic>
          <a:graphicData uri="http://schemas.openxmlformats.org/drawingml/2006/table">
            <a:tbl>
              <a:tblPr/>
              <a:tblGrid>
                <a:gridCol w="684827">
                  <a:extLst>
                    <a:ext uri="{9D8B030D-6E8A-4147-A177-3AD203B41FA5}">
                      <a16:colId xmlns:a16="http://schemas.microsoft.com/office/drawing/2014/main" val="1289397363"/>
                    </a:ext>
                  </a:extLst>
                </a:gridCol>
                <a:gridCol w="1550373">
                  <a:extLst>
                    <a:ext uri="{9D8B030D-6E8A-4147-A177-3AD203B41FA5}">
                      <a16:colId xmlns:a16="http://schemas.microsoft.com/office/drawing/2014/main" val="2930142834"/>
                    </a:ext>
                  </a:extLst>
                </a:gridCol>
              </a:tblGrid>
              <a:tr h="2571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Complete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8769804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 Progress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8282969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25283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3171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DEFAE-6CF3-45FF-A0DA-2D8C332B4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Summary of Expenditures by </a:t>
            </a:r>
            <a:br>
              <a:rPr lang="en-US" dirty="0"/>
            </a:br>
            <a:r>
              <a:rPr lang="en-US" dirty="0"/>
              <a:t>Goal Through December 2021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231501B-DB92-4CBD-8CFB-EEBB13410C8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3780201"/>
              </p:ext>
            </p:extLst>
          </p:nvPr>
        </p:nvGraphicFramePr>
        <p:xfrm>
          <a:off x="838200" y="1825625"/>
          <a:ext cx="10515600" cy="396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14925099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325563935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579705799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196751627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42311579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LCAP Goal #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2021-22 LCAP Planned Expenditures                     (A)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Total LCAP Mid-Year Actual Expenditures (YTD July - Dec/Jan)                                                 (B)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 of Mid-Year Expenditures to Planned (Budgeted) Expenditures                                                 (B) / (A)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 Planned Expenditures Remaining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217114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$575,000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$459,126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20%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543338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$3,509,868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$1,268,978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36%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64%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788182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$410,000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$225,791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55%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45%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612074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$506,557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$212,673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42%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58%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5879329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$945,362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$412,392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44%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56%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4678994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0399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EA9D4-6AC2-4047-A2B7-D033CAF53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Percentage spent against budget </a:t>
            </a:r>
            <a:br>
              <a:rPr lang="en-US" dirty="0"/>
            </a:br>
            <a:r>
              <a:rPr lang="en-US" dirty="0"/>
              <a:t>as of December 2021</a:t>
            </a:r>
          </a:p>
        </p:txBody>
      </p:sp>
      <p:pic>
        <p:nvPicPr>
          <p:cNvPr id="9" name="Picture 8" descr="A picture containing text&#10;&#10;Description automatically generated">
            <a:extLst>
              <a:ext uri="{FF2B5EF4-FFF2-40B4-BE49-F238E27FC236}">
                <a16:creationId xmlns:a16="http://schemas.microsoft.com/office/drawing/2014/main" id="{8CED5341-DC4C-4E94-9FD3-B5E310BF89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0954" y="6269400"/>
            <a:ext cx="1461795" cy="446949"/>
          </a:xfrm>
          <a:prstGeom prst="rect">
            <a:avLst/>
          </a:prstGeom>
        </p:spPr>
      </p:pic>
      <p:graphicFrame>
        <p:nvGraphicFramePr>
          <p:cNvPr id="5" name="Content Placeholder 4" title="Chart">
            <a:extLst>
              <a:ext uri="{FF2B5EF4-FFF2-40B4-BE49-F238E27FC236}">
                <a16:creationId xmlns:a16="http://schemas.microsoft.com/office/drawing/2014/main" id="{00000000-0008-0000-0000-000006D94F4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212981" y="1893855"/>
          <a:ext cx="4693298" cy="42831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Table 11">
            <a:extLst>
              <a:ext uri="{FF2B5EF4-FFF2-40B4-BE49-F238E27FC236}">
                <a16:creationId xmlns:a16="http://schemas.microsoft.com/office/drawing/2014/main" id="{F6E776FB-7C78-4B50-831C-CA1F288ACD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0765447"/>
              </p:ext>
            </p:extLst>
          </p:nvPr>
        </p:nvGraphicFramePr>
        <p:xfrm>
          <a:off x="6157686" y="1942448"/>
          <a:ext cx="5196114" cy="209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96114">
                  <a:extLst>
                    <a:ext uri="{9D8B030D-6E8A-4147-A177-3AD203B41FA5}">
                      <a16:colId xmlns:a16="http://schemas.microsoft.com/office/drawing/2014/main" val="18763488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effectLst/>
                        </a:rPr>
                        <a:t>2021-22 Action/Service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259708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HVAC Improvements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455556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School Gym / Big Top Structure Improvements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622698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Replacement of outdoor furniture and storage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7067038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Replacement Furniture in the Restaurant / Theater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772078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47047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EA9D4-6AC2-4047-A2B7-D033CAF53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Percentage spent against budget </a:t>
            </a:r>
            <a:br>
              <a:rPr lang="en-US" dirty="0"/>
            </a:br>
            <a:r>
              <a:rPr lang="en-US" dirty="0"/>
              <a:t>as of December 2021</a:t>
            </a:r>
          </a:p>
        </p:txBody>
      </p:sp>
      <p:pic>
        <p:nvPicPr>
          <p:cNvPr id="9" name="Picture 8" descr="A picture containing text&#10;&#10;Description automatically generated">
            <a:extLst>
              <a:ext uri="{FF2B5EF4-FFF2-40B4-BE49-F238E27FC236}">
                <a16:creationId xmlns:a16="http://schemas.microsoft.com/office/drawing/2014/main" id="{8CED5341-DC4C-4E94-9FD3-B5E310BF89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0954" y="6269400"/>
            <a:ext cx="1461795" cy="446949"/>
          </a:xfrm>
          <a:prstGeom prst="rect">
            <a:avLst/>
          </a:prstGeom>
        </p:spPr>
      </p:pic>
      <p:graphicFrame>
        <p:nvGraphicFramePr>
          <p:cNvPr id="6" name="Chart 5" title="Chart">
            <a:extLst>
              <a:ext uri="{FF2B5EF4-FFF2-40B4-BE49-F238E27FC236}">
                <a16:creationId xmlns:a16="http://schemas.microsoft.com/office/drawing/2014/main" id="{00000000-0008-0000-0000-00008A07BE5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4524065"/>
              </p:ext>
            </p:extLst>
          </p:nvPr>
        </p:nvGraphicFramePr>
        <p:xfrm>
          <a:off x="1126962" y="1884403"/>
          <a:ext cx="4331446" cy="43201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Table 11">
            <a:extLst>
              <a:ext uri="{FF2B5EF4-FFF2-40B4-BE49-F238E27FC236}">
                <a16:creationId xmlns:a16="http://schemas.microsoft.com/office/drawing/2014/main" id="{882523CE-B32E-4F64-AE39-317E5D9791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8061575"/>
              </p:ext>
            </p:extLst>
          </p:nvPr>
        </p:nvGraphicFramePr>
        <p:xfrm>
          <a:off x="5868924" y="1884403"/>
          <a:ext cx="5196114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96114">
                  <a:extLst>
                    <a:ext uri="{9D8B030D-6E8A-4147-A177-3AD203B41FA5}">
                      <a16:colId xmlns:a16="http://schemas.microsoft.com/office/drawing/2014/main" val="18763488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effectLst/>
                        </a:rPr>
                        <a:t>2021-22 Action/Service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259708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Math curriculum adoption (Edgenuity)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455556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English curriculum adoption (</a:t>
                      </a:r>
                      <a:r>
                        <a:rPr lang="en-US" sz="2000" u="none" strike="noStrike" dirty="0" err="1">
                          <a:effectLst/>
                        </a:rPr>
                        <a:t>Edgenuity</a:t>
                      </a:r>
                      <a:r>
                        <a:rPr lang="en-US" sz="2000" u="none" strike="noStrike" dirty="0">
                          <a:effectLst/>
                        </a:rPr>
                        <a:t>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622698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Junior High Instructional Aides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7067038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Hiring qualified teachers</a:t>
                      </a:r>
                      <a:endParaRPr lang="en-US" sz="20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772078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13542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EA9D4-6AC2-4047-A2B7-D033CAF53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Percentage spent against budget </a:t>
            </a:r>
            <a:br>
              <a:rPr lang="en-US" dirty="0"/>
            </a:br>
            <a:r>
              <a:rPr lang="en-US" dirty="0"/>
              <a:t>as of December 2021</a:t>
            </a:r>
          </a:p>
        </p:txBody>
      </p:sp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81A10112-82B2-4544-82F9-9FAD9EF248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0954" y="6269400"/>
            <a:ext cx="1461795" cy="446949"/>
          </a:xfrm>
          <a:prstGeom prst="rect">
            <a:avLst/>
          </a:prstGeom>
        </p:spPr>
      </p:pic>
      <p:graphicFrame>
        <p:nvGraphicFramePr>
          <p:cNvPr id="6" name="Content Placeholder 5" title="Chart">
            <a:extLst>
              <a:ext uri="{FF2B5EF4-FFF2-40B4-BE49-F238E27FC236}">
                <a16:creationId xmlns:a16="http://schemas.microsoft.com/office/drawing/2014/main" id="{00000000-0008-0000-0000-00004702787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913313"/>
          <a:ext cx="4329404" cy="41334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Table 11">
            <a:extLst>
              <a:ext uri="{FF2B5EF4-FFF2-40B4-BE49-F238E27FC236}">
                <a16:creationId xmlns:a16="http://schemas.microsoft.com/office/drawing/2014/main" id="{CD359825-CD50-4747-826D-64A651C630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4617243"/>
              </p:ext>
            </p:extLst>
          </p:nvPr>
        </p:nvGraphicFramePr>
        <p:xfrm>
          <a:off x="5896915" y="1913313"/>
          <a:ext cx="5196114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96114">
                  <a:extLst>
                    <a:ext uri="{9D8B030D-6E8A-4147-A177-3AD203B41FA5}">
                      <a16:colId xmlns:a16="http://schemas.microsoft.com/office/drawing/2014/main" val="18763488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effectLst/>
                        </a:rPr>
                        <a:t>2021-22 Action/Service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259708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Parent Incentives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455556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Aeries Automation Upgrade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622698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Addition of Counseling Interns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7067038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Assistant Dean of Students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772078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Realignment of attendance procedures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4781616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7367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EA9D4-6AC2-4047-A2B7-D033CAF53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Percentage spent against budget </a:t>
            </a:r>
            <a:br>
              <a:rPr lang="en-US" dirty="0"/>
            </a:br>
            <a:r>
              <a:rPr lang="en-US" dirty="0"/>
              <a:t>as of December 2021</a:t>
            </a:r>
          </a:p>
        </p:txBody>
      </p:sp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81A10112-82B2-4544-82F9-9FAD9EF248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0954" y="6269400"/>
            <a:ext cx="1461795" cy="446949"/>
          </a:xfrm>
          <a:prstGeom prst="rect">
            <a:avLst/>
          </a:prstGeom>
        </p:spPr>
      </p:pic>
      <p:graphicFrame>
        <p:nvGraphicFramePr>
          <p:cNvPr id="10" name="Table 11">
            <a:extLst>
              <a:ext uri="{FF2B5EF4-FFF2-40B4-BE49-F238E27FC236}">
                <a16:creationId xmlns:a16="http://schemas.microsoft.com/office/drawing/2014/main" id="{CD359825-CD50-4747-826D-64A651C630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8889143"/>
              </p:ext>
            </p:extLst>
          </p:nvPr>
        </p:nvGraphicFramePr>
        <p:xfrm>
          <a:off x="5710303" y="1992623"/>
          <a:ext cx="5196114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96114">
                  <a:extLst>
                    <a:ext uri="{9D8B030D-6E8A-4147-A177-3AD203B41FA5}">
                      <a16:colId xmlns:a16="http://schemas.microsoft.com/office/drawing/2014/main" val="18763488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effectLst/>
                        </a:rPr>
                        <a:t>2021-22 Action/Service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259708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NWEA Benchmark Implementation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455556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0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PSAT annual testing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622698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0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Academic Director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7067038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Hiring 2 Instructional Aides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77207805"/>
                  </a:ext>
                </a:extLst>
              </a:tr>
            </a:tbl>
          </a:graphicData>
        </a:graphic>
      </p:graphicFrame>
      <p:graphicFrame>
        <p:nvGraphicFramePr>
          <p:cNvPr id="7" name="Chart 6" title="Chart">
            <a:extLst>
              <a:ext uri="{FF2B5EF4-FFF2-40B4-BE49-F238E27FC236}">
                <a16:creationId xmlns:a16="http://schemas.microsoft.com/office/drawing/2014/main" id="{06E184EA-D289-442E-975A-07494D7AE5F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8551948"/>
              </p:ext>
            </p:extLst>
          </p:nvPr>
        </p:nvGraphicFramePr>
        <p:xfrm>
          <a:off x="1469814" y="1992623"/>
          <a:ext cx="3709988" cy="3609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773488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EA9D4-6AC2-4047-A2B7-D033CAF53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Percentage spent against budget </a:t>
            </a:r>
            <a:br>
              <a:rPr lang="en-US" dirty="0"/>
            </a:br>
            <a:r>
              <a:rPr lang="en-US" dirty="0"/>
              <a:t>as of December 2021</a:t>
            </a:r>
          </a:p>
        </p:txBody>
      </p:sp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81A10112-82B2-4544-82F9-9FAD9EF248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0954" y="6269400"/>
            <a:ext cx="1461795" cy="446949"/>
          </a:xfrm>
          <a:prstGeom prst="rect">
            <a:avLst/>
          </a:prstGeom>
        </p:spPr>
      </p:pic>
      <p:graphicFrame>
        <p:nvGraphicFramePr>
          <p:cNvPr id="10" name="Table 11">
            <a:extLst>
              <a:ext uri="{FF2B5EF4-FFF2-40B4-BE49-F238E27FC236}">
                <a16:creationId xmlns:a16="http://schemas.microsoft.com/office/drawing/2014/main" id="{CD359825-CD50-4747-826D-64A651C630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9472700"/>
              </p:ext>
            </p:extLst>
          </p:nvPr>
        </p:nvGraphicFramePr>
        <p:xfrm>
          <a:off x="5710303" y="1992622"/>
          <a:ext cx="5309150" cy="26073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09150">
                  <a:extLst>
                    <a:ext uri="{9D8B030D-6E8A-4147-A177-3AD203B41FA5}">
                      <a16:colId xmlns:a16="http://schemas.microsoft.com/office/drawing/2014/main" val="1876348854"/>
                    </a:ext>
                  </a:extLst>
                </a:gridCol>
              </a:tblGrid>
              <a:tr h="4146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effectLst/>
                        </a:rPr>
                        <a:t>2021-22 Action/Service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25970822"/>
                  </a:ext>
                </a:extLst>
              </a:tr>
              <a:tr h="41468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0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Counselors / Counselor Interns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45555692"/>
                  </a:ext>
                </a:extLst>
              </a:tr>
              <a:tr h="41468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0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Enrollment Advertising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62269862"/>
                  </a:ext>
                </a:extLst>
              </a:tr>
              <a:tr h="68166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Distance Learning Support (corrected to Independent Study)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706703860"/>
                  </a:ext>
                </a:extLst>
              </a:tr>
              <a:tr h="68166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Highly Qualified Teachers: Instruction Time and Professional Training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77207805"/>
                  </a:ext>
                </a:extLst>
              </a:tr>
            </a:tbl>
          </a:graphicData>
        </a:graphic>
      </p:graphicFrame>
      <p:graphicFrame>
        <p:nvGraphicFramePr>
          <p:cNvPr id="6" name="Chart 5" title="Chart">
            <a:extLst>
              <a:ext uri="{FF2B5EF4-FFF2-40B4-BE49-F238E27FC236}">
                <a16:creationId xmlns:a16="http://schemas.microsoft.com/office/drawing/2014/main" id="{C5FAA583-7F47-4067-BAE3-B5ACFD37565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6275285"/>
              </p:ext>
            </p:extLst>
          </p:nvPr>
        </p:nvGraphicFramePr>
        <p:xfrm>
          <a:off x="1395508" y="1992623"/>
          <a:ext cx="3705225" cy="3609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329810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EA9D4-6AC2-4047-A2B7-D033CAF53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Contributing Expenditures Summary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83C514ED-BE80-4489-9667-F2717E34E3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1105380"/>
              </p:ext>
            </p:extLst>
          </p:nvPr>
        </p:nvGraphicFramePr>
        <p:xfrm>
          <a:off x="606749" y="1405246"/>
          <a:ext cx="6204599" cy="4120343"/>
        </p:xfrm>
        <a:graphic>
          <a:graphicData uri="http://schemas.openxmlformats.org/drawingml/2006/table">
            <a:tbl>
              <a:tblPr/>
              <a:tblGrid>
                <a:gridCol w="868774">
                  <a:extLst>
                    <a:ext uri="{9D8B030D-6E8A-4147-A177-3AD203B41FA5}">
                      <a16:colId xmlns:a16="http://schemas.microsoft.com/office/drawing/2014/main" val="2309803454"/>
                    </a:ext>
                  </a:extLst>
                </a:gridCol>
                <a:gridCol w="1624088">
                  <a:extLst>
                    <a:ext uri="{9D8B030D-6E8A-4147-A177-3AD203B41FA5}">
                      <a16:colId xmlns:a16="http://schemas.microsoft.com/office/drawing/2014/main" val="3182665191"/>
                    </a:ext>
                  </a:extLst>
                </a:gridCol>
                <a:gridCol w="1312885">
                  <a:extLst>
                    <a:ext uri="{9D8B030D-6E8A-4147-A177-3AD203B41FA5}">
                      <a16:colId xmlns:a16="http://schemas.microsoft.com/office/drawing/2014/main" val="923719237"/>
                    </a:ext>
                  </a:extLst>
                </a:gridCol>
                <a:gridCol w="1244810">
                  <a:extLst>
                    <a:ext uri="{9D8B030D-6E8A-4147-A177-3AD203B41FA5}">
                      <a16:colId xmlns:a16="http://schemas.microsoft.com/office/drawing/2014/main" val="1706699522"/>
                    </a:ext>
                  </a:extLst>
                </a:gridCol>
                <a:gridCol w="1154042">
                  <a:extLst>
                    <a:ext uri="{9D8B030D-6E8A-4147-A177-3AD203B41FA5}">
                      <a16:colId xmlns:a16="http://schemas.microsoft.com/office/drawing/2014/main" val="2670776435"/>
                    </a:ext>
                  </a:extLst>
                </a:gridCol>
              </a:tblGrid>
              <a:tr h="410301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Encore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3739559"/>
                  </a:ext>
                </a:extLst>
              </a:tr>
              <a:tr h="410301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2021-22 LCAP Mid-Year Contributing Expenditures Summary                                                                   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3341952"/>
                  </a:ext>
                </a:extLst>
              </a:tr>
              <a:tr h="451331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 the Period July 1, 2021 - October 31, 2021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0460768"/>
                  </a:ext>
                </a:extLst>
              </a:tr>
              <a:tr h="259857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6374635"/>
                  </a:ext>
                </a:extLst>
              </a:tr>
              <a:tr h="13083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Contributing Action               (Y/N)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2021-22 LCAP Planned Expenditures                             (A)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2021-22 LCAP Mid-Year Actual Expenditures (YTD July - Dec/Jan)                                                 (B)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 of Mid-Year Expenditures to Planned (Budgeted) Expenditures                                                 (B) / (A)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 Planned Expenditures Remaining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5227082"/>
                  </a:ext>
                </a:extLst>
              </a:tr>
              <a:tr h="2598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$4,924,868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$2,084,535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0308481"/>
                  </a:ext>
                </a:extLst>
              </a:tr>
              <a:tr h="2598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$1,021,919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$494,424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B7B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3696499"/>
                  </a:ext>
                </a:extLst>
              </a:tr>
              <a:tr h="27353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Grand 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5,946,787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2,578,959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4080829"/>
                  </a:ext>
                </a:extLst>
              </a:tr>
            </a:tbl>
          </a:graphicData>
        </a:graphic>
      </p:graphicFrame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81A10112-82B2-4544-82F9-9FAD9EF248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0954" y="6269400"/>
            <a:ext cx="1461795" cy="446949"/>
          </a:xfrm>
          <a:prstGeom prst="rect">
            <a:avLst/>
          </a:prstGeom>
        </p:spPr>
      </p:pic>
      <p:graphicFrame>
        <p:nvGraphicFramePr>
          <p:cNvPr id="7" name="Chart 6" title="Chart">
            <a:extLst>
              <a:ext uri="{FF2B5EF4-FFF2-40B4-BE49-F238E27FC236}">
                <a16:creationId xmlns:a16="http://schemas.microsoft.com/office/drawing/2014/main" id="{00000000-0008-0000-0100-00000064074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7343262"/>
              </p:ext>
            </p:extLst>
          </p:nvPr>
        </p:nvGraphicFramePr>
        <p:xfrm>
          <a:off x="6965787" y="1405246"/>
          <a:ext cx="4829175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205938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0563C1"/>
    </a:folHlink>
  </a:clrScheme>
  <a:fontScheme name="Sheets">
    <a:majorFont>
      <a:latin typeface="Calibri"/>
      <a:ea typeface="Calibri"/>
      <a:cs typeface="Calibri"/>
    </a:majorFont>
    <a:minorFont>
      <a:latin typeface="Calibri"/>
      <a:ea typeface="Calibri"/>
      <a:cs typeface="Calibri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</TotalTime>
  <Words>653</Words>
  <Application>Microsoft Office PowerPoint</Application>
  <PresentationFormat>Widescreen</PresentationFormat>
  <Paragraphs>209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Implementation Status of Actions</vt:lpstr>
      <vt:lpstr>Summary of Expenditures by  Goal Through December 2021</vt:lpstr>
      <vt:lpstr>Percentage spent against budget  as of December 2021</vt:lpstr>
      <vt:lpstr>Percentage spent against budget  as of December 2021</vt:lpstr>
      <vt:lpstr>Percentage spent against budget  as of December 2021</vt:lpstr>
      <vt:lpstr>Percentage spent against budget  as of December 2021</vt:lpstr>
      <vt:lpstr>Percentage spent against budget  as of December 2021</vt:lpstr>
      <vt:lpstr>Contributing Expenditures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Sabrina Bow</dc:creator>
  <cp:lastModifiedBy>Sabrina Bow</cp:lastModifiedBy>
  <cp:revision>4</cp:revision>
  <dcterms:created xsi:type="dcterms:W3CDTF">2022-03-01T01:20:57Z</dcterms:created>
  <dcterms:modified xsi:type="dcterms:W3CDTF">2022-03-01T01:58:59Z</dcterms:modified>
</cp:coreProperties>
</file>