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5" r:id="rId4"/>
    <p:sldId id="264" r:id="rId5"/>
    <p:sldId id="260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ncore100078\Box\LCAP%20Supplement%20Mid-Year%20Reporting%20ENCORE%20PK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ncore100078\Box\LCAP%20Supplement%20Mid-Year%20Reporting%20ENCORE%20PK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Encore100078\Box\LCAP%20Supplement%20Mid-Year%20Reporting%20ENCORE%20PK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Encore100078\Box\LCAP%20Supplement%20Mid-Year%20Reporting%20ENCORE%20PK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Encore100078\Box\LCAP%20Supplement%20Mid-Year%20Reporting%20ENCORE%20P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2400" b="1" i="0">
                <a:solidFill>
                  <a:schemeClr val="dk1"/>
                </a:solidFill>
                <a:latin typeface="+mn-lt"/>
              </a:defRPr>
            </a:pPr>
            <a:r>
              <a:rPr lang="en-US"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2021-22 LCAP Goal 1</a:t>
            </a:r>
          </a:p>
        </c:rich>
      </c:tx>
      <c:layout>
        <c:manualLayout>
          <c:xMode val="edge"/>
          <c:yMode val="edge"/>
          <c:x val="0.14741210047972794"/>
          <c:y val="5.9347181008902079E-2"/>
        </c:manualLayout>
      </c:layout>
      <c:overlay val="0"/>
    </c:title>
    <c:autoTitleDeleted val="0"/>
    <c:plotArea>
      <c:layout>
        <c:manualLayout>
          <c:xMode val="edge"/>
          <c:yMode val="edge"/>
          <c:x val="0.24866009839222356"/>
          <c:y val="0.14740536121509407"/>
          <c:w val="0.53685902729083657"/>
          <c:h val="0.7943118693745461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4A86E8"/>
              </a:solidFill>
            </c:spPr>
            <c:extLst>
              <c:ext xmlns:c16="http://schemas.microsoft.com/office/drawing/2014/chart" uri="{C3380CC4-5D6E-409C-BE32-E72D297353CC}">
                <c16:uniqueId val="{00000001-3A57-4E63-8FA1-092750DAD9C4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A57-4E63-8FA1-092750DAD9C4}"/>
              </c:ext>
            </c:extLst>
          </c:dPt>
          <c:val>
            <c:numRef>
              <c:f>'Mid-Year Expenditures Summary'!$D$6:$E$6</c:f>
              <c:numCache>
                <c:formatCode>0%</c:formatCode>
                <c:ptCount val="2"/>
                <c:pt idx="0">
                  <c:v>0.7984793217391305</c:v>
                </c:pt>
                <c:pt idx="1">
                  <c:v>0.2015206782608695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57-4E63-8FA1-092750DAD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plotVisOnly val="1"/>
    <c:dispBlanksAs val="zero"/>
    <c:showDLblsOverMax val="1"/>
  </c:chart>
  <c:spPr>
    <a:solidFill>
      <a:srgbClr val="EFEFEF"/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2400" b="1" i="0">
                <a:solidFill>
                  <a:schemeClr val="dk1"/>
                </a:solidFill>
                <a:latin typeface="+mn-lt"/>
              </a:defRPr>
            </a:pPr>
            <a:r>
              <a:rPr lang="en-US"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2021-22 LCAP Goal 2</a:t>
            </a:r>
          </a:p>
        </c:rich>
      </c:tx>
      <c:layout>
        <c:manualLayout>
          <c:xMode val="edge"/>
          <c:yMode val="edge"/>
          <c:x val="0.14741210047972794"/>
          <c:y val="5.5390702274975272E-2"/>
        </c:manualLayout>
      </c:layout>
      <c:overlay val="0"/>
    </c:title>
    <c:autoTitleDeleted val="0"/>
    <c:plotArea>
      <c:layout>
        <c:manualLayout>
          <c:xMode val="edge"/>
          <c:yMode val="edge"/>
          <c:x val="0.21541986989946776"/>
          <c:y val="0.16936665430267078"/>
          <c:w val="0.55617977528089901"/>
          <c:h val="0.77034374999999977"/>
        </c:manualLayout>
      </c:layout>
      <c:doughnutChart>
        <c:varyColors val="1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</c:spPr>
          <c:dPt>
            <c:idx val="0"/>
            <c:bubble3D val="0"/>
            <c:spPr>
              <a:solidFill>
                <a:srgbClr val="FDA039"/>
              </a:solidFill>
            </c:spPr>
            <c:extLst>
              <c:ext xmlns:c16="http://schemas.microsoft.com/office/drawing/2014/chart" uri="{C3380CC4-5D6E-409C-BE32-E72D297353CC}">
                <c16:uniqueId val="{00000001-94CF-4E88-B57B-448EA072DEA3}"/>
              </c:ext>
            </c:extLst>
          </c:dPt>
          <c:val>
            <c:numRef>
              <c:f>'Mid-Year Expenditures Summary'!$D$7:$E$7</c:f>
              <c:numCache>
                <c:formatCode>0%</c:formatCode>
                <c:ptCount val="2"/>
                <c:pt idx="0">
                  <c:v>0.36154579032601797</c:v>
                </c:pt>
                <c:pt idx="1">
                  <c:v>0.63845420967398203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CF-4E88-B57B-448EA072D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plotVisOnly val="1"/>
    <c:dispBlanksAs val="zero"/>
    <c:showDLblsOverMax val="1"/>
  </c:chart>
  <c:spPr>
    <a:solidFill>
      <a:srgbClr val="EFEFEF"/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2021-22 LCAP Goal 3</a:t>
            </a:r>
          </a:p>
        </c:rich>
      </c:tx>
      <c:layout>
        <c:manualLayout>
          <c:xMode val="edge"/>
          <c:yMode val="edge"/>
          <c:x val="0.15426728471280424"/>
          <c:y val="5.9701492537313432E-2"/>
        </c:manualLayout>
      </c:layout>
      <c:overlay val="0"/>
    </c:title>
    <c:autoTitleDeleted val="0"/>
    <c:plotArea>
      <c:layout>
        <c:manualLayout>
          <c:xMode val="edge"/>
          <c:yMode val="edge"/>
          <c:x val="0.23521850899742938"/>
          <c:y val="0.15013421197780941"/>
          <c:w val="0.54498714652956304"/>
          <c:h val="0.7837003887644025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37A-46BA-A991-E22ED7C924B1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37A-46BA-A991-E22ED7C924B1}"/>
              </c:ext>
            </c:extLst>
          </c:dPt>
          <c:val>
            <c:numRef>
              <c:f>'Mid-Year Expenditures Summary'!$D$8:$E$8</c:f>
              <c:numCache>
                <c:formatCode>0%</c:formatCode>
                <c:ptCount val="2"/>
                <c:pt idx="0">
                  <c:v>0.55070975609756101</c:v>
                </c:pt>
                <c:pt idx="1">
                  <c:v>0.44929024390243899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7A-46BA-A991-E22ED7C92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plotVisOnly val="1"/>
    <c:dispBlanksAs val="zero"/>
    <c:showDLblsOverMax val="1"/>
  </c:chart>
  <c:spPr>
    <a:solidFill>
      <a:srgbClr val="EFEFEF"/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2021-22 LCAP Goal 4</a:t>
            </a:r>
          </a:p>
        </c:rich>
      </c:tx>
      <c:layout>
        <c:manualLayout>
          <c:xMode val="edge"/>
          <c:yMode val="edge"/>
          <c:x val="0.13907441518396318"/>
          <c:y val="5.1434223541048464E-2"/>
        </c:manualLayout>
      </c:layout>
      <c:overlay val="0"/>
    </c:title>
    <c:autoTitleDeleted val="0"/>
    <c:plotArea>
      <c:layout>
        <c:manualLayout>
          <c:xMode val="edge"/>
          <c:yMode val="edge"/>
          <c:x val="0.22704741331898309"/>
          <c:y val="0.21462307574022013"/>
          <c:w val="0.55451824324667343"/>
          <c:h val="0.6961166857839348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1199-4796-BFBE-2903C9233772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199-4796-BFBE-2903C92337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'Mid-Year Expenditures Summary'!$D$9:$E$9</c:f>
              <c:numCache>
                <c:formatCode>0%</c:formatCode>
                <c:ptCount val="2"/>
                <c:pt idx="0">
                  <c:v>0.41984021541504707</c:v>
                </c:pt>
                <c:pt idx="1">
                  <c:v>0.58015978458495288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9-4796-BFBE-2903C9233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plotVisOnly val="1"/>
    <c:dispBlanksAs val="zero"/>
    <c:showDLblsOverMax val="1"/>
  </c:chart>
  <c:spPr>
    <a:solidFill>
      <a:srgbClr val="EFEFEF"/>
    </a:solidFill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2021-22 LCAP Goal 5</a:t>
            </a:r>
          </a:p>
        </c:rich>
      </c:tx>
      <c:layout>
        <c:manualLayout>
          <c:xMode val="edge"/>
          <c:yMode val="edge"/>
          <c:x val="0.14102436424238743"/>
          <c:y val="4.4276735437743873E-2"/>
        </c:manualLayout>
      </c:layout>
      <c:overlay val="0"/>
    </c:title>
    <c:autoTitleDeleted val="0"/>
    <c:plotArea>
      <c:layout>
        <c:manualLayout>
          <c:xMode val="edge"/>
          <c:yMode val="edge"/>
          <c:x val="0.22150259067357514"/>
          <c:y val="0.21764882744222788"/>
          <c:w val="0.54663212435233166"/>
          <c:h val="0.6981739452919278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C603-44B4-B878-6E153CC201F1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603-44B4-B878-6E153CC201F1}"/>
              </c:ext>
            </c:extLst>
          </c:dPt>
          <c:val>
            <c:numRef>
              <c:f>'Mid-Year Expenditures Summary'!$D$10:$E$10</c:f>
              <c:numCache>
                <c:formatCode>0%</c:formatCode>
                <c:ptCount val="2"/>
                <c:pt idx="0">
                  <c:v>0.43622632388439558</c:v>
                </c:pt>
                <c:pt idx="1">
                  <c:v>0.56377367611560447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03-44B4-B878-6E153CC20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plotVisOnly val="1"/>
    <c:dispBlanksAs val="zero"/>
    <c:showDLblsOverMax val="1"/>
  </c:chart>
  <c:spPr>
    <a:solidFill>
      <a:srgbClr val="EFEFEF"/>
    </a:solidFill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sz="2400" b="1" i="0">
                <a:solidFill>
                  <a:schemeClr val="dk1"/>
                </a:solidFill>
                <a:latin typeface="+mn-lt"/>
              </a:defRPr>
            </a:pPr>
            <a:r>
              <a:rPr lang="en-US" sz="2000" b="1" i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2021-22 LCAP Contributing Expenditures for Increased or Improved Services</a:t>
            </a:r>
          </a:p>
        </c:rich>
      </c:tx>
      <c:layout>
        <c:manualLayout>
          <c:xMode val="edge"/>
          <c:yMode val="edge"/>
          <c:x val="0.14169935858609389"/>
          <c:y val="4.6666666666666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11494717006528"/>
          <c:y val="0.33402650918635168"/>
          <c:w val="0.41007177200195111"/>
          <c:h val="0.57031520290732884"/>
        </c:manualLayout>
      </c:layout>
      <c:doughnutChart>
        <c:varyColors val="1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650-4135-A8FD-767B31ED0AAA}"/>
              </c:ext>
            </c:extLst>
          </c:dPt>
          <c:val>
            <c:numRef>
              <c:f>'IncreasedImproved Summary'!$D$7:$E$7</c:f>
              <c:numCache>
                <c:formatCode>0%</c:formatCode>
                <c:ptCount val="2"/>
                <c:pt idx="0">
                  <c:v>0.48381916766397337</c:v>
                </c:pt>
                <c:pt idx="1">
                  <c:v>0.51618083233602663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50-4135-A8FD-767B31ED0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</c:plotArea>
    <c:plotVisOnly val="1"/>
    <c:dispBlanksAs val="zero"/>
    <c:showDLblsOverMax val="1"/>
  </c:chart>
  <c:spPr>
    <a:solidFill>
      <a:srgbClr val="EFEFEF"/>
    </a:soli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0.03171</cdr:x>
      <cdr:y>0.86746</cdr:y>
    </cdr:from>
    <cdr:to>
      <cdr:x>0.97515</cdr:x>
      <cdr:y>0.97501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475" y="2784475"/>
          <a:ext cx="3495674" cy="345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baseline="0">
              <a:latin typeface="Arial" panose="020B0604020202020204" pitchFamily="34" charset="0"/>
              <a:cs typeface="Arial" panose="020B0604020202020204" pitchFamily="34" charset="0"/>
            </a:rPr>
            <a:t>Goal 1Total Budgeted Expenditures = $1,610,000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0.41388</cdr:x>
      <cdr:y>0.47181</cdr:y>
    </cdr:from>
    <cdr:to>
      <cdr:x>0.65296</cdr:x>
      <cdr:y>0.71513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33525" y="1514475"/>
          <a:ext cx="885825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954AB674-CBDB-43AD-9832-67ABBA07C4F7}" type="TxLink">
            <a:rPr lang="en-US" sz="2400" b="1" i="0" u="none" strike="noStrike">
              <a:solidFill>
                <a:srgbClr val="0070C0"/>
              </a:solidFill>
              <a:latin typeface="Arial"/>
              <a:cs typeface="Arial"/>
            </a:rPr>
            <a:pPr/>
            <a:t>80%</a:t>
          </a:fld>
          <a:endParaRPr lang="en-US" sz="2400" b="1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0.04199</cdr:x>
      <cdr:y>0.87339</cdr:y>
    </cdr:from>
    <cdr:to>
      <cdr:x>0.98543</cdr:x>
      <cdr:y>0.98095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5575" y="2803525"/>
          <a:ext cx="3495674" cy="345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baseline="0">
              <a:latin typeface="Arial" panose="020B0604020202020204" pitchFamily="34" charset="0"/>
              <a:cs typeface="Arial" panose="020B0604020202020204" pitchFamily="34" charset="0"/>
            </a:rPr>
            <a:t>Goal 2 Total Budgeted Expenditures = $1,070,00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0.39589</cdr:x>
      <cdr:y>0.48665</cdr:y>
    </cdr:from>
    <cdr:to>
      <cdr:x>0.66581</cdr:x>
      <cdr:y>0.70623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66850" y="1562100"/>
          <a:ext cx="1000125" cy="704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B855F8C7-A133-4717-87F7-9DBFCE28925C}" type="TxLink">
            <a:rPr lang="en-US" sz="2400" b="1" i="0" u="none" strike="noStrike">
              <a:solidFill>
                <a:schemeClr val="accent2">
                  <a:lumMod val="75000"/>
                </a:schemeClr>
              </a:solidFill>
              <a:latin typeface="Arial"/>
              <a:cs typeface="Arial"/>
            </a:rPr>
            <a:pPr/>
            <a:t>36%</a:t>
          </a:fld>
          <a:endParaRPr lang="en-US" sz="2400" b="1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0.4036</cdr:x>
      <cdr:y>0.47463</cdr:y>
    </cdr:from>
    <cdr:to>
      <cdr:x>0.65296</cdr:x>
      <cdr:y>0.7194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95425" y="1514475"/>
          <a:ext cx="923925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30CA95A-768E-42EC-8D0D-DE25B1415BC1}" type="TxLink">
            <a:rPr lang="en-US" sz="2400" b="1" i="0" u="none" strike="noStrike">
              <a:solidFill>
                <a:srgbClr val="00B050"/>
              </a:solidFill>
              <a:latin typeface="Arial"/>
              <a:cs typeface="Arial"/>
            </a:rPr>
            <a:pPr/>
            <a:t>55%</a:t>
          </a:fld>
          <a:endParaRPr lang="en-US" sz="2400" b="1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0.01628</cdr:x>
      <cdr:y>0.86368</cdr:y>
    </cdr:from>
    <cdr:to>
      <cdr:x>0.95973</cdr:x>
      <cdr:y>0.97188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325" y="2755900"/>
          <a:ext cx="3495674" cy="345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baseline="0">
              <a:latin typeface="Arial" panose="020B0604020202020204" pitchFamily="34" charset="0"/>
              <a:cs typeface="Arial" panose="020B0604020202020204" pitchFamily="34" charset="0"/>
            </a:rPr>
            <a:t>Goal 3 Total Budgeted Expenditures = $952,000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0.03171</cdr:x>
      <cdr:y>0.88823</cdr:y>
    </cdr:from>
    <cdr:to>
      <cdr:x>0.97515</cdr:x>
      <cdr:y>0.99578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475" y="2851150"/>
          <a:ext cx="3495674" cy="345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baseline="0">
              <a:latin typeface="Arial" panose="020B0604020202020204" pitchFamily="34" charset="0"/>
              <a:cs typeface="Arial" panose="020B0604020202020204" pitchFamily="34" charset="0"/>
            </a:rPr>
            <a:t>Goal 4 Total Budgeted Expenditures = $552,000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0.03685</cdr:x>
      <cdr:y>0.88526</cdr:y>
    </cdr:from>
    <cdr:to>
      <cdr:x>0.98029</cdr:x>
      <cdr:y>0.99282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525" y="2841625"/>
          <a:ext cx="3495674" cy="345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baseline="0">
              <a:latin typeface="Arial" panose="020B0604020202020204" pitchFamily="34" charset="0"/>
              <a:cs typeface="Arial" panose="020B0604020202020204" pitchFamily="34" charset="0"/>
            </a:rPr>
            <a:t>Goal 5 Total Budgeted Expenditures = $402,000</a:t>
          </a:r>
          <a:endParaRPr lang="en-US" sz="1100" b="1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0.40631</cdr:x>
      <cdr:y>0.55077</cdr:y>
    </cdr:from>
    <cdr:to>
      <cdr:x>0.60875</cdr:x>
      <cdr:y>0.77846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62152" y="2098431"/>
          <a:ext cx="977618" cy="8675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B4FC715E-A408-4538-BC80-AEA8B4D7D705}" type="TxLink">
            <a:rPr lang="en-US" sz="2400" b="1" i="0" u="none" strike="noStrike">
              <a:solidFill>
                <a:schemeClr val="accent2">
                  <a:lumMod val="50000"/>
                </a:schemeClr>
              </a:solidFill>
              <a:latin typeface="Arial"/>
              <a:cs typeface="Arial"/>
            </a:rPr>
            <a:pPr/>
            <a:t>48%</a:t>
          </a:fld>
          <a:endParaRPr lang="en-US" sz="2400" b="1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B2C4-AC7F-4AD9-B0BD-981719F08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9CD8E-20A7-4E29-AD42-CAFA27AA1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75867-7E68-4697-9F16-FC499F37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C8410-EB7D-4126-824F-B84FF660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DA8A4-5ABC-4E9F-B0FB-1D493677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FE2EB-383F-49F6-A2F5-BB6E3086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B2635-2862-4769-A4A2-EA008EC00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04A44-B9F9-4D6E-B681-21FC8B59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E7751-69FD-46C9-A0FC-B6D2BDF5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68CB2-77C9-46A1-981A-3C84F0E5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9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33DF0-B3EE-44A0-B77B-909F8D4E4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258DE-A147-4772-AE64-88F4A993F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5E12-BDBA-4EFA-80AF-27B2580A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186E1-7942-4850-9D45-A657EC4F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6C94-048F-42BD-8C07-6EFBFFE7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1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8057-BBD4-4BFB-863C-965D428FA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92638-493D-4172-B99F-D28256425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D0E2D-8031-4FC5-A3B7-CBACC0DD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52352-112E-4585-A24C-1077EA2A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3C589-9A6D-4ADC-91B8-4D246720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B1C0-B9FA-4FC7-90E5-B60786FD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B98A6-EF04-452F-ADAB-853E1A05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D07C-0D49-4EDC-881D-03194E1E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D9D82-664A-4A7A-B2DB-15417648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80A80-B642-47CF-9DDB-48F7FC74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44C9-9102-43A2-876B-4C2D54A2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981E0-578E-497D-BBFF-9EE1EC7A5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3A981-E210-459B-8BF4-4E923CFC3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9DAFA-24D9-4DAC-8801-4F6A6F68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03046-67CF-4BD8-8529-3567007E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16804-4D3D-430B-9DF0-F57E8FBF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1388-CD87-4C23-9820-9A533ADC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59BAF-93BD-4FE3-BBC5-F95815A25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40CFD-0DDC-4CC9-964D-1383766F4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82F-1518-4E69-94BB-96FE5C832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437CC1-377C-46C0-AD5B-0E605A1A3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45864-21FD-43F5-8472-0E6BDBC5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A1CC6-E44D-46B3-934F-91AF6D61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BE51C-4A6C-4E39-A57E-213DC9E4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4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9E54-9641-40E6-99A5-9B238A632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77DE05-8D3D-464C-8DE3-520EB455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28EB0-8755-47AD-BEB0-09E83046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BA323-A86A-459C-95A4-DEE818AC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1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5EAD5-E9E1-40A5-BA66-AAF98D4A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598CA-F61B-4162-8E79-7004E4DD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7F559-7D45-4EA7-987D-3EA6420D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1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7A14-5D08-46A7-96DA-B49C4263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94106-3D44-4BCA-B4E8-6E41BD182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B7852-B10C-47AB-965E-14A6E442D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C5742-637E-4319-8CA0-3AD57E1F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5459A-407D-4747-A391-CCB94544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82B4F-997A-47F0-9917-5C4DC39B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E28D-7D96-4EDF-AE4B-4DDDCAEE7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21318-C302-4F97-8861-C0F54820D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C6DA8-DA9F-4235-AF6B-02D74766E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E1E0F-A54B-4349-8669-331E5551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E8A22-B9EC-4D98-9418-C3D7BB96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9A388-6A1A-42ED-8765-B68681EC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8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E2511-7AA0-43B9-B8CE-9021D4DE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5B19E-5CE5-417E-8C83-339C8B28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DBE9B-B992-4E16-9158-B53F81E01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8190-BA23-4719-B7EE-97230056A1B5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E13FE-1B18-4BE1-B26D-C8D97BC91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AA4E-157D-499A-8036-B8D89074A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BB0F-AD09-4402-8400-7C9C5579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142CE16-8741-485D-A114-E9D3404B5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LCAP Supplement Report 2021-22</a:t>
            </a:r>
          </a:p>
          <a:p>
            <a:r>
              <a:rPr lang="en-US" dirty="0"/>
              <a:t>Presented to Encore Board of Directors</a:t>
            </a:r>
          </a:p>
          <a:p>
            <a:r>
              <a:rPr lang="en-US" dirty="0"/>
              <a:t>February 28, 2022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C4954B4-0A9B-4690-9961-5C5B61839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69" y="974576"/>
            <a:ext cx="8027455" cy="24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7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9D4-6AC2-4047-A2B7-D033CAF5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342" y="365125"/>
            <a:ext cx="10243457" cy="6052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Implementation Status of Actions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F1E5863-9D38-4690-94E1-CF0BC2885D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6623"/>
              </p:ext>
            </p:extLst>
          </p:nvPr>
        </p:nvGraphicFramePr>
        <p:xfrm>
          <a:off x="708153" y="1019355"/>
          <a:ext cx="8323879" cy="5473520"/>
        </p:xfrm>
        <a:graphic>
          <a:graphicData uri="http://schemas.openxmlformats.org/drawingml/2006/table">
            <a:tbl>
              <a:tblPr/>
              <a:tblGrid>
                <a:gridCol w="445717">
                  <a:extLst>
                    <a:ext uri="{9D8B030D-6E8A-4147-A177-3AD203B41FA5}">
                      <a16:colId xmlns:a16="http://schemas.microsoft.com/office/drawing/2014/main" val="4060874388"/>
                    </a:ext>
                  </a:extLst>
                </a:gridCol>
                <a:gridCol w="411433">
                  <a:extLst>
                    <a:ext uri="{9D8B030D-6E8A-4147-A177-3AD203B41FA5}">
                      <a16:colId xmlns:a16="http://schemas.microsoft.com/office/drawing/2014/main" val="466319225"/>
                    </a:ext>
                  </a:extLst>
                </a:gridCol>
                <a:gridCol w="5320689">
                  <a:extLst>
                    <a:ext uri="{9D8B030D-6E8A-4147-A177-3AD203B41FA5}">
                      <a16:colId xmlns:a16="http://schemas.microsoft.com/office/drawing/2014/main" val="1324408461"/>
                    </a:ext>
                  </a:extLst>
                </a:gridCol>
                <a:gridCol w="2146040">
                  <a:extLst>
                    <a:ext uri="{9D8B030D-6E8A-4147-A177-3AD203B41FA5}">
                      <a16:colId xmlns:a16="http://schemas.microsoft.com/office/drawing/2014/main" val="1884081636"/>
                    </a:ext>
                  </a:extLst>
                </a:gridCol>
              </a:tblGrid>
              <a:tr h="912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2021-22 LCAP Goal #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2021-22 LCAP Action #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2021-22 Action/Service Title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00664"/>
                  </a:ext>
                </a:extLst>
              </a:tr>
              <a:tr h="183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HVAC Improvements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18392"/>
                  </a:ext>
                </a:extLst>
              </a:tr>
              <a:tr h="183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School Gym / Big Top Structure Improvements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315594"/>
                  </a:ext>
                </a:extLst>
              </a:tr>
              <a:tr h="183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Replacement of outdoor furniture and storage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261297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Replacement Furniture in the Restaurant / Theater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10086"/>
                  </a:ext>
                </a:extLst>
              </a:tr>
              <a:tr h="183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curriculum adoption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Edgenuity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56429"/>
                  </a:ext>
                </a:extLst>
              </a:tr>
              <a:tr h="183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curriculum adoption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Edgenuity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389571"/>
                  </a:ext>
                </a:extLst>
              </a:tr>
              <a:tr h="183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Junior High Instructional Aides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68321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Hiring qualified teachers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49750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Parent Incentives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22228"/>
                  </a:ext>
                </a:extLst>
              </a:tr>
              <a:tr h="3527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Aeries Automation Upgrade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0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06848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 of Counseling Interns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88894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Assistant Dean of Students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78286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Realignment of attendance procedures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726395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NWEA Benchmark Implementation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17941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PSAT annual testing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99517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Academic Director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877754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Hiring 2 Instructional Aides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739683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Credentialed Teachers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782564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 Incentives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59524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Teacher Incentives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891892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Counselors / Counselor Interns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679938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Enrollment Advertising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0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774213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Distance Learning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93420"/>
                  </a:ext>
                </a:extLst>
              </a:tr>
              <a:tr h="165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Highly Qualified Teachers: Instruction Time and Professional Training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1705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8CED5341-DC4C-4E94-9FD3-B5E310BF8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5990090"/>
            <a:ext cx="2105024" cy="64361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9ADF24-1331-48BE-A2D1-DD38077D0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31223"/>
              </p:ext>
            </p:extLst>
          </p:nvPr>
        </p:nvGraphicFramePr>
        <p:xfrm>
          <a:off x="9317135" y="3429000"/>
          <a:ext cx="2235200" cy="771525"/>
        </p:xfrm>
        <a:graphic>
          <a:graphicData uri="http://schemas.openxmlformats.org/drawingml/2006/table">
            <a:tbl>
              <a:tblPr/>
              <a:tblGrid>
                <a:gridCol w="684827">
                  <a:extLst>
                    <a:ext uri="{9D8B030D-6E8A-4147-A177-3AD203B41FA5}">
                      <a16:colId xmlns:a16="http://schemas.microsoft.com/office/drawing/2014/main" val="1289397363"/>
                    </a:ext>
                  </a:extLst>
                </a:gridCol>
                <a:gridCol w="1550373">
                  <a:extLst>
                    <a:ext uri="{9D8B030D-6E8A-4147-A177-3AD203B41FA5}">
                      <a16:colId xmlns:a16="http://schemas.microsoft.com/office/drawing/2014/main" val="2930142834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Complete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698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Progress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28296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528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7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EFAE-6CF3-45FF-A0DA-2D8C332B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Expenditures by </a:t>
            </a:r>
            <a:br>
              <a:rPr lang="en-US" dirty="0"/>
            </a:br>
            <a:r>
              <a:rPr lang="en-US" dirty="0"/>
              <a:t>Goal Through December 2021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31501B-DB92-4CBD-8CFB-EEBB13410C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780201"/>
              </p:ext>
            </p:extLst>
          </p:nvPr>
        </p:nvGraphicFramePr>
        <p:xfrm>
          <a:off x="838200" y="1825625"/>
          <a:ext cx="10515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492509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255639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7970579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19675162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1157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LCAP Goal #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2021-22 LCAP Planned Expenditures                     (A)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LCAP Mid-Year Actual Expenditures (YTD July - Dec/Jan)                                                 (B)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Mid-Year Expenditures to Planned (Budgeted) Expenditures                                                 (B) / (A)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Planned Expenditures Remaining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71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$575,000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$459,126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433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$3,509,868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$1,268,978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881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$410,000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$225,791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6120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$506,557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$212,673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793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$945,362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$412,392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7899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39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9D4-6AC2-4047-A2B7-D033CAF5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spent against budget </a:t>
            </a:r>
            <a:br>
              <a:rPr lang="en-US" dirty="0"/>
            </a:br>
            <a:r>
              <a:rPr lang="en-US" dirty="0"/>
              <a:t>as of December 2021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8CED5341-DC4C-4E94-9FD3-B5E310BF8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6269400"/>
            <a:ext cx="1461795" cy="446949"/>
          </a:xfrm>
          <a:prstGeom prst="rect">
            <a:avLst/>
          </a:prstGeom>
        </p:spPr>
      </p:pic>
      <p:graphicFrame>
        <p:nvGraphicFramePr>
          <p:cNvPr id="5" name="Content Placeholder 4" title="Chart">
            <a:extLst>
              <a:ext uri="{FF2B5EF4-FFF2-40B4-BE49-F238E27FC236}">
                <a16:creationId xmlns:a16="http://schemas.microsoft.com/office/drawing/2014/main" id="{00000000-0008-0000-0000-000006D94F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2981" y="1893855"/>
          <a:ext cx="4693298" cy="4283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11">
            <a:extLst>
              <a:ext uri="{FF2B5EF4-FFF2-40B4-BE49-F238E27FC236}">
                <a16:creationId xmlns:a16="http://schemas.microsoft.com/office/drawing/2014/main" id="{F6E776FB-7C78-4B50-831C-CA1F288AC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65447"/>
              </p:ext>
            </p:extLst>
          </p:nvPr>
        </p:nvGraphicFramePr>
        <p:xfrm>
          <a:off x="6157686" y="1942448"/>
          <a:ext cx="5196114" cy="209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114">
                  <a:extLst>
                    <a:ext uri="{9D8B030D-6E8A-4147-A177-3AD203B41FA5}">
                      <a16:colId xmlns:a16="http://schemas.microsoft.com/office/drawing/2014/main" val="1876348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2021-22 Action/Service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597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HVAC Improvements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55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School Gym / Big Top Structure Improvements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226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Replacement of outdoor furniture and storage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6703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Replacement Furniture in the Restaurant / Theater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7207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70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9D4-6AC2-4047-A2B7-D033CAF5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spent against budget </a:t>
            </a:r>
            <a:br>
              <a:rPr lang="en-US" dirty="0"/>
            </a:br>
            <a:r>
              <a:rPr lang="en-US" dirty="0"/>
              <a:t>as of December 2021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8CED5341-DC4C-4E94-9FD3-B5E310BF8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6269400"/>
            <a:ext cx="1461795" cy="446949"/>
          </a:xfrm>
          <a:prstGeom prst="rect">
            <a:avLst/>
          </a:prstGeom>
        </p:spPr>
      </p:pic>
      <p:graphicFrame>
        <p:nvGraphicFramePr>
          <p:cNvPr id="6" name="Chart 5" title="Chart">
            <a:extLst>
              <a:ext uri="{FF2B5EF4-FFF2-40B4-BE49-F238E27FC236}">
                <a16:creationId xmlns:a16="http://schemas.microsoft.com/office/drawing/2014/main" id="{00000000-0008-0000-0000-00008A07BE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24065"/>
              </p:ext>
            </p:extLst>
          </p:nvPr>
        </p:nvGraphicFramePr>
        <p:xfrm>
          <a:off x="1126962" y="1884403"/>
          <a:ext cx="4331446" cy="4320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82523CE-B32E-4F64-AE39-317E5D979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61575"/>
              </p:ext>
            </p:extLst>
          </p:nvPr>
        </p:nvGraphicFramePr>
        <p:xfrm>
          <a:off x="5868924" y="1884403"/>
          <a:ext cx="51961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114">
                  <a:extLst>
                    <a:ext uri="{9D8B030D-6E8A-4147-A177-3AD203B41FA5}">
                      <a16:colId xmlns:a16="http://schemas.microsoft.com/office/drawing/2014/main" val="1876348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2021-22 Action/Service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597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Math curriculum adoption (Edgenuity)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55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English curriculum adoption (</a:t>
                      </a:r>
                      <a:r>
                        <a:rPr lang="en-US" sz="2000" u="none" strike="noStrike" dirty="0" err="1">
                          <a:effectLst/>
                        </a:rPr>
                        <a:t>Edgenuity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226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Junior High Instructional Aides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6703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Hiring qualified teachers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7207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35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9D4-6AC2-4047-A2B7-D033CAF5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spent against budget </a:t>
            </a:r>
            <a:br>
              <a:rPr lang="en-US" dirty="0"/>
            </a:br>
            <a:r>
              <a:rPr lang="en-US" dirty="0"/>
              <a:t>as of December 2021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1A10112-82B2-4544-82F9-9FAD9EF24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6269400"/>
            <a:ext cx="1461795" cy="446949"/>
          </a:xfrm>
          <a:prstGeom prst="rect">
            <a:avLst/>
          </a:prstGeom>
        </p:spPr>
      </p:pic>
      <p:graphicFrame>
        <p:nvGraphicFramePr>
          <p:cNvPr id="6" name="Content Placeholder 5" title="Chart">
            <a:extLst>
              <a:ext uri="{FF2B5EF4-FFF2-40B4-BE49-F238E27FC236}">
                <a16:creationId xmlns:a16="http://schemas.microsoft.com/office/drawing/2014/main" id="{00000000-0008-0000-0000-00004702787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13313"/>
          <a:ext cx="4329404" cy="413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CD359825-CD50-4747-826D-64A651C63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17243"/>
              </p:ext>
            </p:extLst>
          </p:nvPr>
        </p:nvGraphicFramePr>
        <p:xfrm>
          <a:off x="5896915" y="1913313"/>
          <a:ext cx="51961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114">
                  <a:extLst>
                    <a:ext uri="{9D8B030D-6E8A-4147-A177-3AD203B41FA5}">
                      <a16:colId xmlns:a16="http://schemas.microsoft.com/office/drawing/2014/main" val="1876348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2021-22 Action/Service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597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Incentives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55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Aeries Automation Upgrade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226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 of Counseling Interns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6703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Assistant Dean of Students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720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Realignment of attendance procedures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816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36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9D4-6AC2-4047-A2B7-D033CAF5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spent against budget </a:t>
            </a:r>
            <a:br>
              <a:rPr lang="en-US" dirty="0"/>
            </a:br>
            <a:r>
              <a:rPr lang="en-US" dirty="0"/>
              <a:t>as of December 2021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1A10112-82B2-4544-82F9-9FAD9EF24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6269400"/>
            <a:ext cx="1461795" cy="446949"/>
          </a:xfrm>
          <a:prstGeom prst="rect">
            <a:avLst/>
          </a:prstGeom>
        </p:spPr>
      </p:pic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CD359825-CD50-4747-826D-64A651C63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89143"/>
              </p:ext>
            </p:extLst>
          </p:nvPr>
        </p:nvGraphicFramePr>
        <p:xfrm>
          <a:off x="5710303" y="1992623"/>
          <a:ext cx="519611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114">
                  <a:extLst>
                    <a:ext uri="{9D8B030D-6E8A-4147-A177-3AD203B41FA5}">
                      <a16:colId xmlns:a16="http://schemas.microsoft.com/office/drawing/2014/main" val="1876348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2021-22 Action/Service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597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NWEA Benchmark Implementation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55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PSAT annual testing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226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Director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6703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Hiring 2 Instructional Aides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7207805"/>
                  </a:ext>
                </a:extLst>
              </a:tr>
            </a:tbl>
          </a:graphicData>
        </a:graphic>
      </p:graphicFrame>
      <p:graphicFrame>
        <p:nvGraphicFramePr>
          <p:cNvPr id="7" name="Chart 6" title="Chart">
            <a:extLst>
              <a:ext uri="{FF2B5EF4-FFF2-40B4-BE49-F238E27FC236}">
                <a16:creationId xmlns:a16="http://schemas.microsoft.com/office/drawing/2014/main" id="{06E184EA-D289-442E-975A-07494D7AE5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551948"/>
              </p:ext>
            </p:extLst>
          </p:nvPr>
        </p:nvGraphicFramePr>
        <p:xfrm>
          <a:off x="1469814" y="1992623"/>
          <a:ext cx="3709988" cy="3609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734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9D4-6AC2-4047-A2B7-D033CAF5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Percentage spent against budget </a:t>
            </a:r>
            <a:br>
              <a:rPr lang="en-US" dirty="0"/>
            </a:br>
            <a:r>
              <a:rPr lang="en-US" dirty="0"/>
              <a:t>as of December 2021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1A10112-82B2-4544-82F9-9FAD9EF24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6269400"/>
            <a:ext cx="1461795" cy="446949"/>
          </a:xfrm>
          <a:prstGeom prst="rect">
            <a:avLst/>
          </a:prstGeom>
        </p:spPr>
      </p:pic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CD359825-CD50-4747-826D-64A651C63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472700"/>
              </p:ext>
            </p:extLst>
          </p:nvPr>
        </p:nvGraphicFramePr>
        <p:xfrm>
          <a:off x="5710303" y="1992622"/>
          <a:ext cx="5309150" cy="260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150">
                  <a:extLst>
                    <a:ext uri="{9D8B030D-6E8A-4147-A177-3AD203B41FA5}">
                      <a16:colId xmlns:a16="http://schemas.microsoft.com/office/drawing/2014/main" val="1876348854"/>
                    </a:ext>
                  </a:extLst>
                </a:gridCol>
              </a:tblGrid>
              <a:tr h="414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2021-22 Action/Service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5970822"/>
                  </a:ext>
                </a:extLst>
              </a:tr>
              <a:tr h="414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Counselors / Counselor Interns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555692"/>
                  </a:ext>
                </a:extLst>
              </a:tr>
              <a:tr h="414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Enrollment Advertising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2269862"/>
                  </a:ext>
                </a:extLst>
              </a:tr>
              <a:tr h="681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Learning Support (corrected to Independent Study)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6703860"/>
                  </a:ext>
                </a:extLst>
              </a:tr>
              <a:tr h="6816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Highly Qualified Teachers: Instruction Time and Professional Training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7207805"/>
                  </a:ext>
                </a:extLst>
              </a:tr>
            </a:tbl>
          </a:graphicData>
        </a:graphic>
      </p:graphicFrame>
      <p:graphicFrame>
        <p:nvGraphicFramePr>
          <p:cNvPr id="6" name="Chart 5" title="Chart">
            <a:extLst>
              <a:ext uri="{FF2B5EF4-FFF2-40B4-BE49-F238E27FC236}">
                <a16:creationId xmlns:a16="http://schemas.microsoft.com/office/drawing/2014/main" id="{C5FAA583-7F47-4067-BAE3-B5ACFD375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275285"/>
              </p:ext>
            </p:extLst>
          </p:nvPr>
        </p:nvGraphicFramePr>
        <p:xfrm>
          <a:off x="1395508" y="1992623"/>
          <a:ext cx="3705225" cy="3609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298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9D4-6AC2-4047-A2B7-D033CAF5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Contributing Expenditures Summary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C514ED-BE80-4489-9667-F2717E34E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105380"/>
              </p:ext>
            </p:extLst>
          </p:nvPr>
        </p:nvGraphicFramePr>
        <p:xfrm>
          <a:off x="606749" y="1405246"/>
          <a:ext cx="6204599" cy="4120343"/>
        </p:xfrm>
        <a:graphic>
          <a:graphicData uri="http://schemas.openxmlformats.org/drawingml/2006/table">
            <a:tbl>
              <a:tblPr/>
              <a:tblGrid>
                <a:gridCol w="868774">
                  <a:extLst>
                    <a:ext uri="{9D8B030D-6E8A-4147-A177-3AD203B41FA5}">
                      <a16:colId xmlns:a16="http://schemas.microsoft.com/office/drawing/2014/main" val="2309803454"/>
                    </a:ext>
                  </a:extLst>
                </a:gridCol>
                <a:gridCol w="1624088">
                  <a:extLst>
                    <a:ext uri="{9D8B030D-6E8A-4147-A177-3AD203B41FA5}">
                      <a16:colId xmlns:a16="http://schemas.microsoft.com/office/drawing/2014/main" val="3182665191"/>
                    </a:ext>
                  </a:extLst>
                </a:gridCol>
                <a:gridCol w="1312885">
                  <a:extLst>
                    <a:ext uri="{9D8B030D-6E8A-4147-A177-3AD203B41FA5}">
                      <a16:colId xmlns:a16="http://schemas.microsoft.com/office/drawing/2014/main" val="923719237"/>
                    </a:ext>
                  </a:extLst>
                </a:gridCol>
                <a:gridCol w="1244810">
                  <a:extLst>
                    <a:ext uri="{9D8B030D-6E8A-4147-A177-3AD203B41FA5}">
                      <a16:colId xmlns:a16="http://schemas.microsoft.com/office/drawing/2014/main" val="1706699522"/>
                    </a:ext>
                  </a:extLst>
                </a:gridCol>
                <a:gridCol w="1154042">
                  <a:extLst>
                    <a:ext uri="{9D8B030D-6E8A-4147-A177-3AD203B41FA5}">
                      <a16:colId xmlns:a16="http://schemas.microsoft.com/office/drawing/2014/main" val="2670776435"/>
                    </a:ext>
                  </a:extLst>
                </a:gridCol>
              </a:tblGrid>
              <a:tr h="41030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Encore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39559"/>
                  </a:ext>
                </a:extLst>
              </a:tr>
              <a:tr h="41030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2021-22 LCAP Mid-Year Contributing Expenditures Summary                                   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41952"/>
                  </a:ext>
                </a:extLst>
              </a:tr>
              <a:tr h="4513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 the Period July 1, 2021 - October 31, 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460768"/>
                  </a:ext>
                </a:extLst>
              </a:tr>
              <a:tr h="25985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374635"/>
                  </a:ext>
                </a:extLst>
              </a:tr>
              <a:tr h="13083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Contributing Action               (Y/N)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2021-22 LCAP Planned Expenditures                             (A)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2021-22 LCAP Mid-Year Actual Expenditures (YTD July - Dec/Jan)                                                 (B)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Mid-Year Expenditures to Planned (Budgeted) Expenditures                                                 (B) / (A)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Planned Expenditures 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27082"/>
                  </a:ext>
                </a:extLst>
              </a:tr>
              <a:tr h="25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$4,924,868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$2,084,535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308481"/>
                  </a:ext>
                </a:extLst>
              </a:tr>
              <a:tr h="25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$1,021,919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$494,424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696499"/>
                  </a:ext>
                </a:extLst>
              </a:tr>
              <a:tr h="2735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5,946,787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2,578,959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80829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1A10112-82B2-4544-82F9-9FAD9EF24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954" y="6269400"/>
            <a:ext cx="1461795" cy="446949"/>
          </a:xfrm>
          <a:prstGeom prst="rect">
            <a:avLst/>
          </a:prstGeom>
        </p:spPr>
      </p:pic>
      <p:graphicFrame>
        <p:nvGraphicFramePr>
          <p:cNvPr id="7" name="Chart 6" title="Chart">
            <a:extLst>
              <a:ext uri="{FF2B5EF4-FFF2-40B4-BE49-F238E27FC236}">
                <a16:creationId xmlns:a16="http://schemas.microsoft.com/office/drawing/2014/main" id="{00000000-0008-0000-0100-0000006407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343262"/>
              </p:ext>
            </p:extLst>
          </p:nvPr>
        </p:nvGraphicFramePr>
        <p:xfrm>
          <a:off x="6965787" y="1405246"/>
          <a:ext cx="482917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059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0563C1"/>
    </a:folHlink>
  </a:clrScheme>
  <a:fontScheme name="Sheets">
    <a:majorFont>
      <a:latin typeface="Calibri"/>
      <a:ea typeface="Calibri"/>
      <a:cs typeface="Calibri"/>
    </a:majorFont>
    <a:minorFont>
      <a:latin typeface="Calibri"/>
      <a:ea typeface="Calibri"/>
      <a:cs typeface="Calibri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653</Words>
  <Application>Microsoft Office PowerPoint</Application>
  <PresentationFormat>Widescreen</PresentationFormat>
  <Paragraphs>209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Implementation Status of Actions</vt:lpstr>
      <vt:lpstr>Summary of Expenditures by  Goal Through December 2021</vt:lpstr>
      <vt:lpstr>Percentage spent against budget  as of December 2021</vt:lpstr>
      <vt:lpstr>Percentage spent against budget  as of December 2021</vt:lpstr>
      <vt:lpstr>Percentage spent against budget  as of December 2021</vt:lpstr>
      <vt:lpstr>Percentage spent against budget  as of December 2021</vt:lpstr>
      <vt:lpstr>Percentage spent against budget  as of December 2021</vt:lpstr>
      <vt:lpstr>Contributing Expenditures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Bow</dc:creator>
  <cp:lastModifiedBy>Sabrina Bow</cp:lastModifiedBy>
  <cp:revision>4</cp:revision>
  <dcterms:created xsi:type="dcterms:W3CDTF">2022-03-01T01:20:57Z</dcterms:created>
  <dcterms:modified xsi:type="dcterms:W3CDTF">2022-03-01T01:58:59Z</dcterms:modified>
</cp:coreProperties>
</file>