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3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1170dab4844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1170dab4844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Just finished testing. Initial analysis and will review in more detail at next academic committee meeting. Can discuss in more detail at March meeting too</a:t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1170dab4844_0_2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1170dab4844_0_2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Similar trends by grade level for reading as we saw in math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1170dab4844_0_4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1170dab4844_0_4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1170dab4844_0_8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1170dab4844_0_8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170dab4844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1170dab4844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170dab4844_0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170dab4844_0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 as strong as hoped. Average is 50% of students meeting growth goals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170dab4844_0_37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1170dab4844_0_3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1170dab4844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1170dab4844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1170dab4844_0_3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1170dab4844_0_3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1170dab4844_0_4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1170dab4844_0_4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1170dab4844_0_2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1170dab4844_0_2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UBCS template" type="title">
  <p:cSld name="TITLE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7" name="Google Shape;57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8" name="Google Shape;58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311700" y="847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5" name="Google Shape;65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8" name="Google Shape;68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0" name="Google Shape;70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3" name="Google Shape;73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6" name="Google Shape;76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7" name="Google Shape;77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80" name="Google Shape;80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" name="Google Shape;83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4" name="Google Shape;84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5" name="Google Shape;85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6" name="Google Shape;86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9" name="Google Shape;89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2" name="Google Shape;92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3" name="Google Shape;93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rgbClr val="07376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None/>
              <a:defRPr sz="2800">
                <a:solidFill>
                  <a:srgbClr val="FFFFFF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descr="Logo copy.png" id="54" name="Google Shape;54;p13"/>
          <p:cNvPicPr preferRelativeResize="0"/>
          <p:nvPr/>
        </p:nvPicPr>
        <p:blipFill>
          <a:blip r:embed="rId1">
            <a:alphaModFix/>
          </a:blip>
          <a:stretch>
            <a:fillRect/>
          </a:stretch>
        </p:blipFill>
        <p:spPr>
          <a:xfrm>
            <a:off x="152400" y="4797475"/>
            <a:ext cx="681663" cy="269825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NWEA MAP Analysis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2021-22 Winter</a:t>
            </a:r>
            <a:endParaRPr/>
          </a:p>
        </p:txBody>
      </p:sp>
      <p:sp>
        <p:nvSpPr>
          <p:cNvPr id="101" name="Google Shape;101;p2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For UMCS Board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February 2022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34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Reading Growth by Grade Band</a:t>
            </a:r>
            <a:endParaRPr/>
          </a:p>
        </p:txBody>
      </p:sp>
      <p:sp>
        <p:nvSpPr>
          <p:cNvPr id="158" name="Google Shape;158;p34"/>
          <p:cNvSpPr txBox="1"/>
          <p:nvPr>
            <p:ph idx="1" type="body"/>
          </p:nvPr>
        </p:nvSpPr>
        <p:spPr>
          <a:xfrm>
            <a:off x="311700" y="847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More middle school students achieved growth targets this year than peers last year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Growth from lower and </a:t>
            </a:r>
            <a:r>
              <a:rPr lang="en"/>
              <a:t>upper</a:t>
            </a:r>
            <a:r>
              <a:rPr lang="en"/>
              <a:t> elementary students was similar and lower than last year</a:t>
            </a:r>
            <a:endParaRPr/>
          </a:p>
        </p:txBody>
      </p:sp>
      <p:pic>
        <p:nvPicPr>
          <p:cNvPr id="159" name="Google Shape;159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9150" y="2251825"/>
            <a:ext cx="8163149" cy="26466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35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Next steps</a:t>
            </a:r>
            <a:endParaRPr/>
          </a:p>
        </p:txBody>
      </p:sp>
      <p:sp>
        <p:nvSpPr>
          <p:cNvPr id="165" name="Google Shape;165;p35"/>
          <p:cNvSpPr txBox="1"/>
          <p:nvPr>
            <p:ph idx="1" type="body"/>
          </p:nvPr>
        </p:nvSpPr>
        <p:spPr>
          <a:xfrm>
            <a:off x="311700" y="847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Academic committee and administration to dig deeper into results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Reflect on what’s driving strong growth in some spaces/students, how to spread those practices, and what needs to change to accelerate growth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1000"/>
              </a:spcAft>
              <a:buSzPts val="1800"/>
              <a:buChar char="●"/>
            </a:pPr>
            <a:r>
              <a:rPr lang="en"/>
              <a:t>Review r</a:t>
            </a:r>
            <a:r>
              <a:rPr lang="en"/>
              <a:t>esults with teachers to identify priority areas and students in need of additional support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6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NWEA MAP Background</a:t>
            </a:r>
            <a:endParaRPr/>
          </a:p>
        </p:txBody>
      </p:sp>
      <p:sp>
        <p:nvSpPr>
          <p:cNvPr id="107" name="Google Shape;107;p26"/>
          <p:cNvSpPr txBox="1"/>
          <p:nvPr>
            <p:ph idx="1" type="body"/>
          </p:nvPr>
        </p:nvSpPr>
        <p:spPr>
          <a:xfrm>
            <a:off x="311700" y="847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NWEA MAP is computer adaptive assessment</a:t>
            </a:r>
            <a:endParaRPr sz="1600"/>
          </a:p>
          <a:p>
            <a:pPr indent="-330200" lvl="0" marL="457200" rtl="0" algn="l">
              <a:lnSpc>
                <a:spcPct val="114000"/>
              </a:lnSpc>
              <a:spcBef>
                <a:spcPts val="5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Administer 2-3x per year in Math and Reading</a:t>
            </a:r>
            <a:endParaRPr sz="1600"/>
          </a:p>
          <a:p>
            <a:pPr indent="-311150" lvl="1" marL="914400" rtl="0" algn="l">
              <a:lnSpc>
                <a:spcPct val="114000"/>
              </a:lnSpc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2019-20 administered 2x/year due to COVID</a:t>
            </a:r>
            <a:endParaRPr sz="1300"/>
          </a:p>
          <a:p>
            <a:pPr indent="-311150" lvl="1" marL="914400" rtl="0" algn="l">
              <a:lnSpc>
                <a:spcPct val="114000"/>
              </a:lnSpc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Solid testing times (proxy for engagement), averaging 50-55 minutes</a:t>
            </a:r>
            <a:endParaRPr sz="1300"/>
          </a:p>
          <a:p>
            <a:pPr indent="-330200" lvl="0" marL="457200" rtl="0" algn="l">
              <a:lnSpc>
                <a:spcPct val="114000"/>
              </a:lnSpc>
              <a:spcBef>
                <a:spcPts val="5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National norm-referenced assessment, not criterion-referenced</a:t>
            </a:r>
            <a:endParaRPr sz="1600"/>
          </a:p>
          <a:p>
            <a:pPr indent="-311150" lvl="1" marL="914400" rtl="0" algn="l">
              <a:lnSpc>
                <a:spcPct val="114000"/>
              </a:lnSpc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Norms changed in 2020-21 and applied retroactively to 2019-20 data</a:t>
            </a:r>
            <a:endParaRPr sz="1300"/>
          </a:p>
          <a:p>
            <a:pPr indent="-330200" lvl="0" marL="457200" rtl="0" algn="l">
              <a:lnSpc>
                <a:spcPct val="114000"/>
              </a:lnSpc>
              <a:spcBef>
                <a:spcPts val="500"/>
              </a:spcBef>
              <a:spcAft>
                <a:spcPts val="0"/>
              </a:spcAft>
              <a:buSzPts val="1600"/>
              <a:buChar char="●"/>
            </a:pPr>
            <a:r>
              <a:rPr lang="en" sz="1600"/>
              <a:t>Students receive various scores</a:t>
            </a:r>
            <a:endParaRPr sz="1600"/>
          </a:p>
          <a:p>
            <a:pPr indent="-311150" lvl="1" marL="914400" rtl="0" algn="l">
              <a:lnSpc>
                <a:spcPct val="114000"/>
              </a:lnSpc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RIT score - tells teacher what student is ready to learn</a:t>
            </a:r>
            <a:endParaRPr sz="1300"/>
          </a:p>
          <a:p>
            <a:pPr indent="-311150" lvl="1" marL="914400" rtl="0" algn="l">
              <a:lnSpc>
                <a:spcPct val="114000"/>
              </a:lnSpc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Percentile rank - student’s national percentile rank based on subject, grade, and test period. 50th ptile is the median and proxy for being on grade-level/proficient; 41st is cutoff for Average</a:t>
            </a:r>
            <a:endParaRPr sz="1300"/>
          </a:p>
          <a:p>
            <a:pPr indent="-311150" lvl="1" marL="914400" rtl="0" algn="l">
              <a:lnSpc>
                <a:spcPct val="114000"/>
              </a:lnSpc>
              <a:spcBef>
                <a:spcPts val="500"/>
              </a:spcBef>
              <a:spcAft>
                <a:spcPts val="0"/>
              </a:spcAft>
              <a:buSzPts val="1300"/>
              <a:buChar char="○"/>
            </a:pPr>
            <a:r>
              <a:rPr lang="en" sz="1300"/>
              <a:t>Met growth target - each student has a growth target (50th percentile) based on their subject, grade, and starting point. This indicates if their actual growth was greater than or equal to their growth target</a:t>
            </a:r>
            <a:endParaRPr sz="1300"/>
          </a:p>
          <a:p>
            <a:pPr indent="-311150" lvl="1" marL="914400" rtl="0" algn="l">
              <a:lnSpc>
                <a:spcPct val="114000"/>
              </a:lnSpc>
              <a:spcBef>
                <a:spcPts val="500"/>
              </a:spcBef>
              <a:spcAft>
                <a:spcPts val="500"/>
              </a:spcAft>
              <a:buSzPts val="1300"/>
              <a:buChar char="○"/>
            </a:pPr>
            <a:r>
              <a:rPr lang="en" sz="1300"/>
              <a:t>Growth percentile rank - student’s national percentile rank for their growth (50th = median)</a:t>
            </a:r>
            <a:endParaRPr sz="13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7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NWEA MAP Overall Results</a:t>
            </a:r>
            <a:endParaRPr/>
          </a:p>
        </p:txBody>
      </p:sp>
      <p:sp>
        <p:nvSpPr>
          <p:cNvPr id="113" name="Google Shape;113;p27"/>
          <p:cNvSpPr txBox="1"/>
          <p:nvPr>
            <p:ph idx="1" type="body"/>
          </p:nvPr>
        </p:nvSpPr>
        <p:spPr>
          <a:xfrm>
            <a:off x="311700" y="847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49% of students scored Average or above on Math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54% of students scored Average or above on Reading</a:t>
            </a:r>
            <a:endParaRPr/>
          </a:p>
        </p:txBody>
      </p:sp>
      <p:pic>
        <p:nvPicPr>
          <p:cNvPr id="114" name="Google Shape;114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8800" y="1572500"/>
            <a:ext cx="7675848" cy="33356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28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NWEA MAP Growth</a:t>
            </a:r>
            <a:endParaRPr/>
          </a:p>
        </p:txBody>
      </p:sp>
      <p:sp>
        <p:nvSpPr>
          <p:cNvPr id="120" name="Google Shape;120;p28"/>
          <p:cNvSpPr txBox="1"/>
          <p:nvPr>
            <p:ph idx="1" type="body"/>
          </p:nvPr>
        </p:nvSpPr>
        <p:spPr>
          <a:xfrm>
            <a:off x="311700" y="847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Math: 35% of students achieved winter-to-winter growth targets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Reading: 40% of students achieved winter-to-winter growth</a:t>
            </a:r>
            <a:endParaRPr/>
          </a:p>
        </p:txBody>
      </p:sp>
      <p:pic>
        <p:nvPicPr>
          <p:cNvPr id="121" name="Google Shape;121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76300" y="1701051"/>
            <a:ext cx="8267702" cy="316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Math</a:t>
            </a:r>
            <a:r>
              <a:rPr lang="en"/>
              <a:t> Detail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30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Math growth by ethnicity</a:t>
            </a:r>
            <a:endParaRPr/>
          </a:p>
        </p:txBody>
      </p:sp>
      <p:sp>
        <p:nvSpPr>
          <p:cNvPr id="132" name="Google Shape;132;p30"/>
          <p:cNvSpPr txBox="1"/>
          <p:nvPr>
            <p:ph idx="1" type="body"/>
          </p:nvPr>
        </p:nvSpPr>
        <p:spPr>
          <a:xfrm>
            <a:off x="311700" y="847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Winter-to-winter math growth varies by race/ethnicity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Growth from multi-ethnic &amp; White students is on-par or better than peers last year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More support needed for Asian, Black, Latinx students to achieve math growth targets</a:t>
            </a:r>
            <a:endParaRPr/>
          </a:p>
        </p:txBody>
      </p:sp>
      <p:pic>
        <p:nvPicPr>
          <p:cNvPr id="133" name="Google Shape;133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6975" y="2381525"/>
            <a:ext cx="5668372" cy="2668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1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Math Results by Grade Band</a:t>
            </a:r>
            <a:endParaRPr/>
          </a:p>
        </p:txBody>
      </p:sp>
      <p:sp>
        <p:nvSpPr>
          <p:cNvPr id="139" name="Google Shape;139;p31"/>
          <p:cNvSpPr txBox="1"/>
          <p:nvPr>
            <p:ph idx="1" type="body"/>
          </p:nvPr>
        </p:nvSpPr>
        <p:spPr>
          <a:xfrm>
            <a:off x="311700" y="847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More middle school students achieved growth targets this year than peers last year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Growth from lower and upper elementary students is lower than last year</a:t>
            </a:r>
            <a:endParaRPr/>
          </a:p>
        </p:txBody>
      </p:sp>
      <p:pic>
        <p:nvPicPr>
          <p:cNvPr id="140" name="Google Shape;140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9175" y="2269725"/>
            <a:ext cx="8037473" cy="2605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32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Reading Detail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33"/>
          <p:cNvSpPr txBox="1"/>
          <p:nvPr>
            <p:ph type="title"/>
          </p:nvPr>
        </p:nvSpPr>
        <p:spPr>
          <a:xfrm>
            <a:off x="311700" y="2164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lt1"/>
                </a:solidFill>
              </a:rPr>
              <a:t>Reading growth by ethnicity</a:t>
            </a:r>
            <a:endParaRPr/>
          </a:p>
        </p:txBody>
      </p:sp>
      <p:sp>
        <p:nvSpPr>
          <p:cNvPr id="151" name="Google Shape;151;p33"/>
          <p:cNvSpPr txBox="1"/>
          <p:nvPr>
            <p:ph idx="1" type="body"/>
          </p:nvPr>
        </p:nvSpPr>
        <p:spPr>
          <a:xfrm>
            <a:off x="311700" y="8476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Winter-to-winter reading growth varies by race/ethnicity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Growth from Asian and White students is on-par or better than peers last year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More support needed for Black, Latinx, and multi-ethinic students to achieve reading growth targets</a:t>
            </a:r>
            <a:endParaRPr/>
          </a:p>
        </p:txBody>
      </p:sp>
      <p:pic>
        <p:nvPicPr>
          <p:cNvPr id="152" name="Google Shape;152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57275" y="2220875"/>
            <a:ext cx="6270377" cy="29514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