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sldIdLst>
    <p:sldId id="282" r:id="rId5"/>
    <p:sldId id="266" r:id="rId6"/>
    <p:sldId id="271" r:id="rId7"/>
    <p:sldId id="273" r:id="rId8"/>
    <p:sldId id="278" r:id="rId9"/>
    <p:sldId id="284" r:id="rId10"/>
    <p:sldId id="286" r:id="rId11"/>
    <p:sldId id="285" r:id="rId12"/>
    <p:sldId id="283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24"/>
  </p:normalViewPr>
  <p:slideViewPr>
    <p:cSldViewPr snapToGrid="0" snapToObjects="1">
      <p:cViewPr varScale="1">
        <p:scale>
          <a:sx n="74" d="100"/>
          <a:sy n="74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9EFB-8652-AC40-9FB9-3617FBA3C9E9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B5D1-8EE6-4C49-ADE3-7DD35D5795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3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0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8860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AC09-3919-1149-89DF-5B05151B6B5A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CDCF-6F7C-AA47-9A2E-271FA7F0F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4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1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5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4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4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4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2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4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7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8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8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A790-AFF7-6B48-A3F8-67F2CB260B57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1FD29-F5FA-8544-9275-AFDD6A3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6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eam-work-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docs.google.com/spreadsheets/d/13hrtJt-rpGBp87497n7Yts-82MTEnl-VyNqerdmQPTM/edit#gi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lse.ac.uk/impactofsocialsciences/2014/08/24/book-review-managing-and-sharing-research-dat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docs.google.com/document/d/1JTcSeEjENEPwaXMIwxto6M6WIhc5OwI-/ed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chnews.fr/2016/04/swnsa-startup-week-end-nice-sophia-antipolis-10-raison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ow-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inginenglish-be.blogspot.com/2010/08/back-to-school-welcome-everyon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4483-5A69-184A-B3EF-2449D02CC6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Summit Academy Charter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6422A-266B-1C42-AD8D-60029CA0C0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Board Meeting Presentation</a:t>
            </a:r>
          </a:p>
          <a:p>
            <a:r>
              <a:rPr lang="en-US" dirty="0"/>
              <a:t>April 2021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6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F818BD-CE1E-1C4B-B862-48196F36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CEI- Academic coaches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568C2D-2906-F242-9DD9-5F09E76E6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131150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Second Session: April 5</a:t>
            </a:r>
            <a:r>
              <a:rPr lang="en-US" sz="2400" b="1" baseline="30000" dirty="0"/>
              <a:t>th</a:t>
            </a:r>
            <a:r>
              <a:rPr lang="en-US" sz="2400" b="1" dirty="0"/>
              <a:t> –May 15</a:t>
            </a:r>
            <a:r>
              <a:rPr lang="en-US" sz="2400" b="1" baseline="30000" dirty="0"/>
              <a:t>th</a:t>
            </a:r>
            <a:r>
              <a:rPr lang="en-US" sz="2400" b="1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7001D0-81CB-0741-853B-B8C3FEA01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V="1">
            <a:off x="1138234" y="-39771880"/>
            <a:ext cx="51952903" cy="38964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3BC605-7CF6-5046-AE77-240FFE876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533945">
            <a:off x="1844289" y="130281"/>
            <a:ext cx="6461478" cy="48461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62647E-486E-0D44-8D55-8225953E7C4D}"/>
              </a:ext>
            </a:extLst>
          </p:cNvPr>
          <p:cNvSpPr txBox="1"/>
          <p:nvPr/>
        </p:nvSpPr>
        <p:spPr>
          <a:xfrm>
            <a:off x="1469984" y="6858000"/>
            <a:ext cx="1005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team-work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0663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7875-C4CB-B94A-A0DB-D696E61F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41300"/>
            <a:ext cx="9905998" cy="1346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Academic Excellence</a:t>
            </a:r>
            <a:br>
              <a:rPr lang="en-US" dirty="0"/>
            </a:br>
            <a:r>
              <a:rPr lang="en-US" dirty="0"/>
              <a:t>    Principal’s Report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CA3E9-B328-9740-8831-61F30F06C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587500"/>
            <a:ext cx="9905998" cy="5283200"/>
          </a:xfrm>
        </p:spPr>
        <p:txBody>
          <a:bodyPr>
            <a:normAutofit fontScale="40000" lnSpcReduction="20000"/>
          </a:bodyPr>
          <a:lstStyle/>
          <a:p>
            <a:endParaRPr lang="en-US" sz="300" dirty="0"/>
          </a:p>
          <a:p>
            <a:pPr>
              <a:lnSpc>
                <a:spcPct val="150000"/>
              </a:lnSpc>
            </a:pPr>
            <a:r>
              <a:rPr lang="en-US" sz="4500" dirty="0"/>
              <a:t>Hybrid Learning Model (April)</a:t>
            </a:r>
          </a:p>
          <a:p>
            <a:pPr>
              <a:lnSpc>
                <a:spcPct val="150000"/>
              </a:lnSpc>
            </a:pPr>
            <a:r>
              <a:rPr lang="en-US" sz="4500" dirty="0"/>
              <a:t>Data Dashboard</a:t>
            </a:r>
          </a:p>
          <a:p>
            <a:pPr>
              <a:lnSpc>
                <a:spcPct val="150000"/>
              </a:lnSpc>
            </a:pPr>
            <a:r>
              <a:rPr lang="en-US" sz="4500" dirty="0"/>
              <a:t>Summit Academy Professional Learning Institute (2020-2021)</a:t>
            </a:r>
          </a:p>
          <a:p>
            <a:pPr>
              <a:lnSpc>
                <a:spcPct val="150000"/>
              </a:lnSpc>
            </a:pPr>
            <a:r>
              <a:rPr lang="en-US" sz="4500" dirty="0"/>
              <a:t>DOE Authorizer Visit</a:t>
            </a:r>
          </a:p>
          <a:p>
            <a:pPr>
              <a:lnSpc>
                <a:spcPct val="150000"/>
              </a:lnSpc>
            </a:pPr>
            <a:r>
              <a:rPr lang="en-US" sz="4500" dirty="0"/>
              <a:t>ELA State Testing</a:t>
            </a:r>
          </a:p>
          <a:p>
            <a:pPr>
              <a:lnSpc>
                <a:spcPct val="150000"/>
              </a:lnSpc>
            </a:pPr>
            <a:r>
              <a:rPr lang="en-US" sz="4500" dirty="0"/>
              <a:t>Graduation Rates</a:t>
            </a:r>
          </a:p>
          <a:p>
            <a:pPr>
              <a:lnSpc>
                <a:spcPct val="150000"/>
              </a:lnSpc>
            </a:pPr>
            <a:r>
              <a:rPr lang="en-US" sz="4500" dirty="0"/>
              <a:t>Reentry Plan</a:t>
            </a:r>
          </a:p>
          <a:p>
            <a:pPr>
              <a:lnSpc>
                <a:spcPct val="150000"/>
              </a:lnSpc>
            </a:pPr>
            <a:r>
              <a:rPr lang="en-US" sz="4500" dirty="0"/>
              <a:t>CEI Academic Coaches</a:t>
            </a:r>
          </a:p>
          <a:p>
            <a:pPr>
              <a:lnSpc>
                <a:spcPct val="150000"/>
              </a:lnSpc>
            </a:pPr>
            <a:endParaRPr lang="en-US" sz="2200" dirty="0"/>
          </a:p>
          <a:p>
            <a:endParaRPr lang="en-US" sz="300" dirty="0"/>
          </a:p>
          <a:p>
            <a:pPr marL="0" indent="0">
              <a:buNone/>
            </a:pPr>
            <a:br>
              <a:rPr lang="en-US" sz="1800" dirty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5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D611-D227-2A4F-8ECC-15992E90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April In-Person Learning Stats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598543-4924-4D46-B6E3-39137052E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447430"/>
              </p:ext>
            </p:extLst>
          </p:nvPr>
        </p:nvGraphicFramePr>
        <p:xfrm>
          <a:off x="1248032" y="1680519"/>
          <a:ext cx="9514705" cy="481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160">
                  <a:extLst>
                    <a:ext uri="{9D8B030D-6E8A-4147-A177-3AD203B41FA5}">
                      <a16:colId xmlns:a16="http://schemas.microsoft.com/office/drawing/2014/main" val="3980105718"/>
                    </a:ext>
                  </a:extLst>
                </a:gridCol>
                <a:gridCol w="3205781">
                  <a:extLst>
                    <a:ext uri="{9D8B030D-6E8A-4147-A177-3AD203B41FA5}">
                      <a16:colId xmlns:a16="http://schemas.microsoft.com/office/drawing/2014/main" val="1175590070"/>
                    </a:ext>
                  </a:extLst>
                </a:gridCol>
                <a:gridCol w="4159764">
                  <a:extLst>
                    <a:ext uri="{9D8B030D-6E8A-4147-A177-3AD203B41FA5}">
                      <a16:colId xmlns:a16="http://schemas.microsoft.com/office/drawing/2014/main" val="291638859"/>
                    </a:ext>
                  </a:extLst>
                </a:gridCol>
              </a:tblGrid>
              <a:tr h="4015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Middle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850472"/>
                  </a:ext>
                </a:extLst>
              </a:tr>
              <a:tr h="4015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098286"/>
                  </a:ext>
                </a:extLst>
              </a:tr>
              <a:tr h="4015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539480"/>
                  </a:ext>
                </a:extLst>
              </a:tr>
              <a:tr h="4015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077309"/>
                  </a:ext>
                </a:extLst>
              </a:tr>
              <a:tr h="4015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652004"/>
                  </a:ext>
                </a:extLst>
              </a:tr>
              <a:tr h="4015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232882"/>
                  </a:ext>
                </a:extLst>
              </a:tr>
              <a:tr h="4015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984364"/>
                  </a:ext>
                </a:extLst>
              </a:tr>
              <a:tr h="4015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370999"/>
                  </a:ext>
                </a:extLst>
              </a:tr>
              <a:tr h="4015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941833"/>
                  </a:ext>
                </a:extLst>
              </a:tr>
              <a:tr h="4015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35274"/>
                  </a:ext>
                </a:extLst>
              </a:tr>
              <a:tr h="4015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335437"/>
                  </a:ext>
                </a:extLst>
              </a:tr>
              <a:tr h="4015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332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59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7202-EAFA-E047-AFBC-F96D22DA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3E035-B3A5-AB48-9EB3-0240F69B7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https://docs.google.com/spreadsheets/d/13hrtJt-rpGBp87497n7Yts-82MTEnl-VyNqerdmQPTM/edit#gid=0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157A37-96CD-FA46-A5B5-18CBC9706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48851" y="3240911"/>
            <a:ext cx="6914761" cy="35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B538-8110-ED43-A32B-25AF7732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Learning Institute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E2259-8655-4544-986F-058B3DF25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https://docs.google.com/document/d/1JTcSeEjENEPwaXMIwxto6M6WIhc5OwI-/edit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38914A-B996-1A4D-87FA-82777AF68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87203">
            <a:off x="5092860" y="3324026"/>
            <a:ext cx="4732116" cy="31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3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70C8-B33E-954B-ADE0-1A227F2C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Doe authorizer visit</a:t>
            </a:r>
            <a:br>
              <a:rPr lang="en-US" dirty="0"/>
            </a:br>
            <a:r>
              <a:rPr lang="en-US" dirty="0"/>
              <a:t>April 14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FC86-574A-214D-AE6C-9A989D9CD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Note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E5494-B2B1-C340-8986-FF859B166D7F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Not a high stakes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Used to support Summit in during the renewal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AA2C7-A657-8547-A619-31388C4FE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Observation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334E2D-A6B2-BC4D-AD72-0DE75E7BA8D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04213" y="3363434"/>
            <a:ext cx="3195830" cy="28849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Visited Classrooms in both middle and high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Liked the progress she saw-raised some concerns regarding teacher groupings and execution of the lesson’s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3A2CD7-00D9-AB46-9E49-0B92764AA4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Revisit evaluation plan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4023CF-3499-9C4C-9DB2-F29B2E32E82D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Review the 5 year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Revise the leading and lagging indicators submitted year 1-due April 30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5D6DED-1C86-D64E-B964-F6EE97988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91" y="-138695"/>
            <a:ext cx="2867656" cy="314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0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5EA3F-A3F2-904D-83D7-AD74A3E4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 State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0F9FA-4259-BC4A-B788-E906884DC3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Middle School Scholars:</a:t>
            </a:r>
          </a:p>
          <a:p>
            <a:pPr lvl="1"/>
            <a:r>
              <a:rPr lang="en-US" sz="2400" dirty="0"/>
              <a:t>91 scholars eligible to test</a:t>
            </a:r>
          </a:p>
          <a:p>
            <a:pPr lvl="1"/>
            <a:r>
              <a:rPr lang="en-US" sz="2400" dirty="0"/>
              <a:t>63 scholars showed up approximately 70% (Day 1)</a:t>
            </a:r>
          </a:p>
          <a:p>
            <a:pPr lvl="1"/>
            <a:r>
              <a:rPr lang="en-US" sz="2400" dirty="0"/>
              <a:t>Anticipate 25% for day 2 makeup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1632FE-F8F3-6247-8AFE-8A838D5D12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08239" y="618518"/>
            <a:ext cx="7012348" cy="5310795"/>
          </a:xfrm>
        </p:spPr>
      </p:pic>
    </p:spTree>
    <p:extLst>
      <p:ext uri="{BB962C8B-B14F-4D97-AF65-F5344CB8AC3E}">
        <p14:creationId xmlns:p14="http://schemas.microsoft.com/office/powerpoint/2010/main" val="314341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8039-5DB7-1E49-AF51-1283F1C3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Rate (anticipated)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8F908-DE1A-FD49-B30B-1289F98E95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Middle School</a:t>
            </a:r>
          </a:p>
          <a:p>
            <a:pPr lvl="1"/>
            <a:r>
              <a:rPr lang="en-US" sz="2400" dirty="0"/>
              <a:t>39 Scholars</a:t>
            </a:r>
          </a:p>
          <a:p>
            <a:pPr lvl="1"/>
            <a:r>
              <a:rPr lang="en-US" sz="2400" dirty="0"/>
              <a:t>Must pass all classes</a:t>
            </a:r>
          </a:p>
          <a:p>
            <a:pPr lvl="2"/>
            <a:r>
              <a:rPr lang="en-US" sz="2400" dirty="0"/>
              <a:t>39/39= 100%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20917-74C5-204C-979E-C9FD4FBA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5529805" cy="4382808"/>
          </a:xfrm>
        </p:spPr>
        <p:txBody>
          <a:bodyPr>
            <a:normAutofit/>
          </a:bodyPr>
          <a:lstStyle/>
          <a:p>
            <a:r>
              <a:rPr lang="en-US" b="1" u="sng" dirty="0"/>
              <a:t>High School</a:t>
            </a:r>
          </a:p>
          <a:p>
            <a:pPr lvl="1"/>
            <a:r>
              <a:rPr lang="en-US" sz="2400" dirty="0"/>
              <a:t>48 potential graduates:</a:t>
            </a:r>
          </a:p>
          <a:p>
            <a:pPr lvl="2"/>
            <a:r>
              <a:rPr lang="en-US" sz="2200" dirty="0"/>
              <a:t>2015-1 scholar (0/1)=0%</a:t>
            </a:r>
          </a:p>
          <a:p>
            <a:pPr lvl="2"/>
            <a:r>
              <a:rPr lang="en-US" sz="2200" dirty="0"/>
              <a:t>2016- 4 scholars= (3/4)=75%</a:t>
            </a:r>
          </a:p>
          <a:p>
            <a:pPr lvl="2"/>
            <a:r>
              <a:rPr lang="en-US" sz="2200" dirty="0"/>
              <a:t>2017-36 scholars (25/36)= 70%</a:t>
            </a:r>
          </a:p>
          <a:p>
            <a:pPr lvl="2"/>
            <a:r>
              <a:rPr lang="en-US" sz="2200" dirty="0"/>
              <a:t>2018- 7 scholars (7/7)=100%</a:t>
            </a:r>
          </a:p>
          <a:p>
            <a:pPr lvl="3"/>
            <a:r>
              <a:rPr lang="en-US" sz="2400" dirty="0"/>
              <a:t>Anticipated Graduates: 35/48= 73%</a:t>
            </a:r>
          </a:p>
        </p:txBody>
      </p:sp>
    </p:spTree>
    <p:extLst>
      <p:ext uri="{BB962C8B-B14F-4D97-AF65-F5344CB8AC3E}">
        <p14:creationId xmlns:p14="http://schemas.microsoft.com/office/powerpoint/2010/main" val="289481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91000B-ACF8-5E42-AFD8-EDEBE72D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Reentry Plan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EA26FE-8FC9-3C41-BE45-2460ED19D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Summer</a:t>
            </a:r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605ED9-EA79-5949-8F9A-E6998605B1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300" dirty="0"/>
              <a:t>Summer School Session</a:t>
            </a:r>
          </a:p>
          <a:p>
            <a:r>
              <a:rPr lang="en-US" sz="2300" dirty="0"/>
              <a:t>6 weeks July 5</a:t>
            </a:r>
            <a:r>
              <a:rPr lang="en-US" sz="2300" baseline="30000" dirty="0"/>
              <a:t>th</a:t>
            </a:r>
            <a:r>
              <a:rPr lang="en-US" sz="2300" dirty="0"/>
              <a:t> –August 13</a:t>
            </a:r>
            <a:r>
              <a:rPr lang="en-US" sz="2300" baseline="30000" dirty="0"/>
              <a:t>th </a:t>
            </a:r>
            <a:r>
              <a:rPr lang="en-US" sz="2300" dirty="0"/>
              <a:t> </a:t>
            </a:r>
          </a:p>
          <a:p>
            <a:r>
              <a:rPr lang="en-US" sz="2300" dirty="0"/>
              <a:t>List determined by the end of quarter 3 (April 15</a:t>
            </a:r>
            <a:r>
              <a:rPr lang="en-US" sz="2300" baseline="30000" dirty="0"/>
              <a:t>th</a:t>
            </a:r>
            <a:r>
              <a:rPr lang="en-US" sz="2300" dirty="0"/>
              <a:t> 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1141B1-8A64-5549-96F3-33C8FB0E6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/>
              <a:t>SUMMER/FALL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B9B88D-A516-A844-9667-EA806ED00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3686218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/>
              <a:t>Summer Institute for educators (August 2</a:t>
            </a:r>
            <a:r>
              <a:rPr lang="en-US" sz="2300" baseline="30000" dirty="0"/>
              <a:t>nd</a:t>
            </a:r>
            <a:r>
              <a:rPr lang="en-US" sz="2300" dirty="0"/>
              <a:t> to 20</a:t>
            </a:r>
            <a:r>
              <a:rPr lang="en-US" sz="2300" baseline="30000" dirty="0"/>
              <a:t>th</a:t>
            </a:r>
            <a:r>
              <a:rPr lang="en-US" sz="2300" dirty="0"/>
              <a:t> )</a:t>
            </a:r>
          </a:p>
          <a:p>
            <a:r>
              <a:rPr lang="en-US" sz="2300" dirty="0"/>
              <a:t>Middle School Orientation ( starts August 23</a:t>
            </a:r>
            <a:r>
              <a:rPr lang="en-US" sz="2300" baseline="30000" dirty="0"/>
              <a:t>rd</a:t>
            </a:r>
            <a:r>
              <a:rPr lang="en-US" sz="2300" dirty="0"/>
              <a:t> )</a:t>
            </a:r>
          </a:p>
          <a:p>
            <a:r>
              <a:rPr lang="en-US" sz="2300" dirty="0"/>
              <a:t>High School Orientation (starts August 30</a:t>
            </a:r>
            <a:r>
              <a:rPr lang="en-US" sz="2300" baseline="30000" dirty="0"/>
              <a:t>th</a:t>
            </a:r>
            <a:r>
              <a:rPr lang="en-US" sz="2300" dirty="0"/>
              <a:t> )</a:t>
            </a:r>
          </a:p>
          <a:p>
            <a:r>
              <a:rPr lang="en-US" sz="2300" dirty="0"/>
              <a:t>First day of school September 8</a:t>
            </a:r>
            <a:r>
              <a:rPr lang="en-US" sz="2300" baseline="30000" dirty="0"/>
              <a:t>th</a:t>
            </a:r>
            <a:r>
              <a:rPr lang="en-US" sz="2300" dirty="0"/>
              <a:t> (anticipated)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3D216C-B9CE-584C-BFB7-34EC26BA4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1486" y="115745"/>
            <a:ext cx="3311022" cy="239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98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EB3891CB8BA4EB0BCB1791B5EDCF5" ma:contentTypeVersion="2" ma:contentTypeDescription="Create a new document." ma:contentTypeScope="" ma:versionID="24868f83773c546c4643605ceac583bd">
  <xsd:schema xmlns:xsd="http://www.w3.org/2001/XMLSchema" xmlns:xs="http://www.w3.org/2001/XMLSchema" xmlns:p="http://schemas.microsoft.com/office/2006/metadata/properties" xmlns:ns3="9ed84c2e-1ead-4d9d-b1f8-43fad1a66cb4" targetNamespace="http://schemas.microsoft.com/office/2006/metadata/properties" ma:root="true" ma:fieldsID="b61d531f89f6ab64b5f320cfe390a051" ns3:_="">
    <xsd:import namespace="9ed84c2e-1ead-4d9d-b1f8-43fad1a66c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84c2e-1ead-4d9d-b1f8-43fad1a66c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775627-8704-4E92-ADBB-BB367157A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d84c2e-1ead-4d9d-b1f8-43fad1a66c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AB693D-9344-49B9-9289-3C4D178C99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7F14D8-D367-4BF1-B76D-70BA3B24878F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9ed84c2e-1ead-4d9d-b1f8-43fad1a66cb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{97E974A1-5F56-9440-9093-6CC906FB6360}tf10001122</Template>
  <TotalTime>98</TotalTime>
  <Words>360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Circuit</vt:lpstr>
      <vt:lpstr>Summit Academy Charter School</vt:lpstr>
      <vt:lpstr>Academic Excellence     Principal’s Report </vt:lpstr>
      <vt:lpstr>April In-Person Learning Stats</vt:lpstr>
      <vt:lpstr>Data Dashboard</vt:lpstr>
      <vt:lpstr>Professional Learning Institute</vt:lpstr>
      <vt:lpstr>Doe authorizer visit April 14th </vt:lpstr>
      <vt:lpstr>ELA State Testing</vt:lpstr>
      <vt:lpstr>Graduation Rate (anticipated)</vt:lpstr>
      <vt:lpstr>Reentry Plan</vt:lpstr>
      <vt:lpstr>CEI- Academic coaches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 Academy Charter School</dc:title>
  <dc:creator>Microsoft Office User</dc:creator>
  <cp:lastModifiedBy>Michael Bernard</cp:lastModifiedBy>
  <cp:revision>9</cp:revision>
  <dcterms:created xsi:type="dcterms:W3CDTF">2021-04-27T18:03:29Z</dcterms:created>
  <dcterms:modified xsi:type="dcterms:W3CDTF">2021-07-23T17:33:41Z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0x010100709EB3891CB8BA4EB0BCB1791B5EDCF5</vt:lpwstr>
  </property>
</Properties>
</file>